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3"/>
  </p:notesMasterIdLst>
  <p:sldIdLst>
    <p:sldId id="257"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2" r:id="rId20"/>
    <p:sldId id="283" r:id="rId21"/>
    <p:sldId id="284"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4" r:id="rId40"/>
    <p:sldId id="305" r:id="rId41"/>
    <p:sldId id="306" r:id="rId42"/>
    <p:sldId id="307" r:id="rId43"/>
    <p:sldId id="308"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5" r:id="rId90"/>
    <p:sldId id="356" r:id="rId91"/>
    <p:sldId id="357" r:id="rId92"/>
    <p:sldId id="358" r:id="rId93"/>
    <p:sldId id="359" r:id="rId94"/>
    <p:sldId id="360" r:id="rId95"/>
    <p:sldId id="361" r:id="rId96"/>
    <p:sldId id="362" r:id="rId97"/>
    <p:sldId id="363" r:id="rId98"/>
    <p:sldId id="364" r:id="rId99"/>
    <p:sldId id="365" r:id="rId100"/>
    <p:sldId id="366" r:id="rId101"/>
    <p:sldId id="367" r:id="rId102"/>
    <p:sldId id="368" r:id="rId103"/>
    <p:sldId id="369" r:id="rId104"/>
    <p:sldId id="370" r:id="rId105"/>
    <p:sldId id="371" r:id="rId106"/>
    <p:sldId id="372" r:id="rId107"/>
    <p:sldId id="373" r:id="rId108"/>
    <p:sldId id="374" r:id="rId109"/>
    <p:sldId id="375" r:id="rId110"/>
    <p:sldId id="376" r:id="rId111"/>
    <p:sldId id="377" r:id="rId112"/>
    <p:sldId id="378" r:id="rId113"/>
    <p:sldId id="379" r:id="rId114"/>
    <p:sldId id="380" r:id="rId115"/>
    <p:sldId id="381" r:id="rId116"/>
    <p:sldId id="382" r:id="rId117"/>
    <p:sldId id="383" r:id="rId118"/>
    <p:sldId id="384" r:id="rId119"/>
    <p:sldId id="385" r:id="rId120"/>
    <p:sldId id="386" r:id="rId121"/>
    <p:sldId id="387" r:id="rId1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668" y="2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microsoft.com/office/2015/10/relationships/revisionInfo" Target="revisionInfo.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AF69F00-444A-4052-93D5-9F373A12317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099" name="Rectangle 3">
            <a:extLst>
              <a:ext uri="{FF2B5EF4-FFF2-40B4-BE49-F238E27FC236}">
                <a16:creationId xmlns:a16="http://schemas.microsoft.com/office/drawing/2014/main" id="{6E6774AC-72EE-4DFA-A834-B12752D5F25C}"/>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100" name="Rectangle 4">
            <a:extLst>
              <a:ext uri="{FF2B5EF4-FFF2-40B4-BE49-F238E27FC236}">
                <a16:creationId xmlns:a16="http://schemas.microsoft.com/office/drawing/2014/main" id="{C25531E7-80A0-4C2B-90D9-1940E0F42CA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32387F15-A620-41A9-92B8-E9198B517FC1}"/>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2" name="Rectangle 6">
            <a:extLst>
              <a:ext uri="{FF2B5EF4-FFF2-40B4-BE49-F238E27FC236}">
                <a16:creationId xmlns:a16="http://schemas.microsoft.com/office/drawing/2014/main" id="{AF6CFC1B-89F9-46EF-A55C-20F432D5FD00}"/>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103" name="Rectangle 7">
            <a:extLst>
              <a:ext uri="{FF2B5EF4-FFF2-40B4-BE49-F238E27FC236}">
                <a16:creationId xmlns:a16="http://schemas.microsoft.com/office/drawing/2014/main" id="{64A16515-A064-4B34-A901-20FE174AFDA5}"/>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A20404A-83B1-4D8E-A7E0-C765DC9A9BE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09E1679-3281-43F4-A024-5415E22B8187}"/>
              </a:ext>
            </a:extLst>
          </p:cNvPr>
          <p:cNvSpPr>
            <a:spLocks noGrp="1" noChangeArrowheads="1"/>
          </p:cNvSpPr>
          <p:nvPr>
            <p:ph type="sldNum" sz="quarter" idx="5"/>
          </p:nvPr>
        </p:nvSpPr>
        <p:spPr>
          <a:ln/>
        </p:spPr>
        <p:txBody>
          <a:bodyPr/>
          <a:lstStyle/>
          <a:p>
            <a:fld id="{04EE6BE5-7C5C-4B44-AF32-43654FE39998}" type="slidenum">
              <a:rPr lang="en-US" altLang="en-US"/>
              <a:pPr/>
              <a:t>1</a:t>
            </a:fld>
            <a:endParaRPr lang="en-US" altLang="en-US"/>
          </a:p>
        </p:txBody>
      </p:sp>
      <p:sp>
        <p:nvSpPr>
          <p:cNvPr id="5122" name="Rectangle 2">
            <a:extLst>
              <a:ext uri="{FF2B5EF4-FFF2-40B4-BE49-F238E27FC236}">
                <a16:creationId xmlns:a16="http://schemas.microsoft.com/office/drawing/2014/main" id="{54B69B07-81CB-4C30-863B-BC71A1FE6F28}"/>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5DA46283-6AD4-4AC0-ACD0-40ACB7FFF58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E4C85FB-128F-498B-9D95-1F922C4ACB42}"/>
              </a:ext>
            </a:extLst>
          </p:cNvPr>
          <p:cNvSpPr>
            <a:spLocks noGrp="1" noChangeArrowheads="1"/>
          </p:cNvSpPr>
          <p:nvPr>
            <p:ph type="sldNum" sz="quarter" idx="5"/>
          </p:nvPr>
        </p:nvSpPr>
        <p:spPr>
          <a:ln/>
        </p:spPr>
        <p:txBody>
          <a:bodyPr/>
          <a:lstStyle/>
          <a:p>
            <a:fld id="{B5AD810C-5586-462D-BBA9-43CB19E6714C}" type="slidenum">
              <a:rPr lang="en-US" altLang="en-US"/>
              <a:pPr/>
              <a:t>12</a:t>
            </a:fld>
            <a:endParaRPr lang="en-US" altLang="en-US"/>
          </a:p>
        </p:txBody>
      </p:sp>
      <p:sp>
        <p:nvSpPr>
          <p:cNvPr id="13314" name="Rectangle 2">
            <a:extLst>
              <a:ext uri="{FF2B5EF4-FFF2-40B4-BE49-F238E27FC236}">
                <a16:creationId xmlns:a16="http://schemas.microsoft.com/office/drawing/2014/main" id="{79831FF8-7F6E-4A27-8BFF-9697F2E9CAB7}"/>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1C310BC5-DA51-4461-833F-0F2A42B11A9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98635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07FD7E6-3D14-4572-BE13-C83B0C22FD88}"/>
              </a:ext>
            </a:extLst>
          </p:cNvPr>
          <p:cNvSpPr>
            <a:spLocks noGrp="1" noChangeArrowheads="1"/>
          </p:cNvSpPr>
          <p:nvPr>
            <p:ph type="sldNum" sz="quarter" idx="5"/>
          </p:nvPr>
        </p:nvSpPr>
        <p:spPr>
          <a:ln/>
        </p:spPr>
        <p:txBody>
          <a:bodyPr/>
          <a:lstStyle/>
          <a:p>
            <a:fld id="{81DB6F19-6393-4C2A-AB0C-F43C77D89141}" type="slidenum">
              <a:rPr lang="en-US" altLang="en-US"/>
              <a:pPr/>
              <a:t>13</a:t>
            </a:fld>
            <a:endParaRPr lang="en-US" altLang="en-US"/>
          </a:p>
        </p:txBody>
      </p:sp>
      <p:sp>
        <p:nvSpPr>
          <p:cNvPr id="15362" name="Rectangle 2">
            <a:extLst>
              <a:ext uri="{FF2B5EF4-FFF2-40B4-BE49-F238E27FC236}">
                <a16:creationId xmlns:a16="http://schemas.microsoft.com/office/drawing/2014/main" id="{184CAF5F-86E3-4CC4-BAA4-7467C8B029B2}"/>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27703587-AF69-40B8-883D-88338BCC4D9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80606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9CC7C58-4D48-4ABB-AB09-108ED52EC23A}"/>
              </a:ext>
            </a:extLst>
          </p:cNvPr>
          <p:cNvSpPr>
            <a:spLocks noGrp="1" noChangeArrowheads="1"/>
          </p:cNvSpPr>
          <p:nvPr>
            <p:ph type="sldNum" sz="quarter" idx="5"/>
          </p:nvPr>
        </p:nvSpPr>
        <p:spPr>
          <a:ln/>
        </p:spPr>
        <p:txBody>
          <a:bodyPr/>
          <a:lstStyle/>
          <a:p>
            <a:fld id="{08C240F6-9026-4F75-A519-35FE1176A239}" type="slidenum">
              <a:rPr lang="en-US" altLang="en-US"/>
              <a:pPr/>
              <a:t>14</a:t>
            </a:fld>
            <a:endParaRPr lang="en-US" altLang="en-US"/>
          </a:p>
        </p:txBody>
      </p:sp>
      <p:sp>
        <p:nvSpPr>
          <p:cNvPr id="17410" name="Rectangle 2">
            <a:extLst>
              <a:ext uri="{FF2B5EF4-FFF2-40B4-BE49-F238E27FC236}">
                <a16:creationId xmlns:a16="http://schemas.microsoft.com/office/drawing/2014/main" id="{87DF9234-FCCF-4339-906D-D7DF274EE3D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72225736-F456-431E-BAF4-973EE0B9D98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66829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E8076CF-6C5D-4500-87F4-B7FEDD8B3439}"/>
              </a:ext>
            </a:extLst>
          </p:cNvPr>
          <p:cNvSpPr>
            <a:spLocks noGrp="1" noChangeArrowheads="1"/>
          </p:cNvSpPr>
          <p:nvPr>
            <p:ph type="sldNum" sz="quarter" idx="5"/>
          </p:nvPr>
        </p:nvSpPr>
        <p:spPr>
          <a:ln/>
        </p:spPr>
        <p:txBody>
          <a:bodyPr/>
          <a:lstStyle/>
          <a:p>
            <a:fld id="{2FF3C901-4C5E-426E-AB6E-A83801D464AB}" type="slidenum">
              <a:rPr lang="en-US" altLang="en-US"/>
              <a:pPr/>
              <a:t>15</a:t>
            </a:fld>
            <a:endParaRPr lang="en-US" altLang="en-US"/>
          </a:p>
        </p:txBody>
      </p:sp>
      <p:sp>
        <p:nvSpPr>
          <p:cNvPr id="19458" name="Rectangle 2">
            <a:extLst>
              <a:ext uri="{FF2B5EF4-FFF2-40B4-BE49-F238E27FC236}">
                <a16:creationId xmlns:a16="http://schemas.microsoft.com/office/drawing/2014/main" id="{86E87EAD-21B1-47D7-9175-92136ADB3F9D}"/>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8B955DD9-92D6-4830-9E26-8EE29443398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26300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E02F9DF-2324-40E3-9B31-ACDDB709A395}"/>
              </a:ext>
            </a:extLst>
          </p:cNvPr>
          <p:cNvSpPr>
            <a:spLocks noGrp="1" noChangeArrowheads="1"/>
          </p:cNvSpPr>
          <p:nvPr>
            <p:ph type="sldNum" sz="quarter" idx="5"/>
          </p:nvPr>
        </p:nvSpPr>
        <p:spPr>
          <a:ln/>
        </p:spPr>
        <p:txBody>
          <a:bodyPr/>
          <a:lstStyle/>
          <a:p>
            <a:fld id="{05B7C754-D58E-4E57-833E-5A9E634C416B}" type="slidenum">
              <a:rPr lang="en-US" altLang="en-US"/>
              <a:pPr/>
              <a:t>16</a:t>
            </a:fld>
            <a:endParaRPr lang="en-US" altLang="en-US"/>
          </a:p>
        </p:txBody>
      </p:sp>
      <p:sp>
        <p:nvSpPr>
          <p:cNvPr id="21506" name="Rectangle 2">
            <a:extLst>
              <a:ext uri="{FF2B5EF4-FFF2-40B4-BE49-F238E27FC236}">
                <a16:creationId xmlns:a16="http://schemas.microsoft.com/office/drawing/2014/main" id="{1E01E40D-19BF-47B2-B360-3783BEEDB144}"/>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DE3961B2-DD90-4F2A-A06A-50F9935B0C7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66166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ECC738E-D877-478A-BA33-811BBAD33BF7}"/>
              </a:ext>
            </a:extLst>
          </p:cNvPr>
          <p:cNvSpPr>
            <a:spLocks noGrp="1" noChangeArrowheads="1"/>
          </p:cNvSpPr>
          <p:nvPr>
            <p:ph type="sldNum" sz="quarter" idx="5"/>
          </p:nvPr>
        </p:nvSpPr>
        <p:spPr>
          <a:ln/>
        </p:spPr>
        <p:txBody>
          <a:bodyPr/>
          <a:lstStyle/>
          <a:p>
            <a:fld id="{B73EE8A5-BBCF-4550-A87A-232D6CF7897E}" type="slidenum">
              <a:rPr lang="en-US" altLang="en-US"/>
              <a:pPr/>
              <a:t>17</a:t>
            </a:fld>
            <a:endParaRPr lang="en-US" altLang="en-US"/>
          </a:p>
        </p:txBody>
      </p:sp>
      <p:sp>
        <p:nvSpPr>
          <p:cNvPr id="23554" name="Rectangle 2">
            <a:extLst>
              <a:ext uri="{FF2B5EF4-FFF2-40B4-BE49-F238E27FC236}">
                <a16:creationId xmlns:a16="http://schemas.microsoft.com/office/drawing/2014/main" id="{AA0B2082-5726-4E63-988E-7DF371BD90FE}"/>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95A66DC7-6150-4941-9D3C-91DD72A9759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47500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9A6ED3-4255-41BE-8109-4A5A88939221}"/>
              </a:ext>
            </a:extLst>
          </p:cNvPr>
          <p:cNvSpPr>
            <a:spLocks noGrp="1" noChangeArrowheads="1"/>
          </p:cNvSpPr>
          <p:nvPr>
            <p:ph type="sldNum" sz="quarter" idx="5"/>
          </p:nvPr>
        </p:nvSpPr>
        <p:spPr>
          <a:ln/>
        </p:spPr>
        <p:txBody>
          <a:bodyPr/>
          <a:lstStyle/>
          <a:p>
            <a:fld id="{0F8172FF-D726-482C-8FCA-5D283F83CA7F}" type="slidenum">
              <a:rPr lang="en-US" altLang="en-US"/>
              <a:pPr/>
              <a:t>18</a:t>
            </a:fld>
            <a:endParaRPr lang="en-US" altLang="en-US"/>
          </a:p>
        </p:txBody>
      </p:sp>
      <p:sp>
        <p:nvSpPr>
          <p:cNvPr id="25602" name="Rectangle 2">
            <a:extLst>
              <a:ext uri="{FF2B5EF4-FFF2-40B4-BE49-F238E27FC236}">
                <a16:creationId xmlns:a16="http://schemas.microsoft.com/office/drawing/2014/main" id="{2CA6C4C5-18DA-4C70-BE10-583954CA2DB4}"/>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8A818290-2185-4C74-9765-FB8A9B2330F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12630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1E3F1EE-2ADA-402A-8CEC-9867D99EE817}"/>
              </a:ext>
            </a:extLst>
          </p:cNvPr>
          <p:cNvSpPr>
            <a:spLocks noGrp="1" noChangeArrowheads="1"/>
          </p:cNvSpPr>
          <p:nvPr>
            <p:ph type="sldNum" sz="quarter" idx="5"/>
          </p:nvPr>
        </p:nvSpPr>
        <p:spPr>
          <a:ln/>
        </p:spPr>
        <p:txBody>
          <a:bodyPr/>
          <a:lstStyle/>
          <a:p>
            <a:fld id="{F2F632B8-C040-48C1-80A1-4548F1D57313}" type="slidenum">
              <a:rPr lang="en-US" altLang="en-US"/>
              <a:pPr/>
              <a:t>21</a:t>
            </a:fld>
            <a:endParaRPr lang="en-US" altLang="en-US"/>
          </a:p>
        </p:txBody>
      </p:sp>
      <p:sp>
        <p:nvSpPr>
          <p:cNvPr id="5122" name="Rectangle 2">
            <a:extLst>
              <a:ext uri="{FF2B5EF4-FFF2-40B4-BE49-F238E27FC236}">
                <a16:creationId xmlns:a16="http://schemas.microsoft.com/office/drawing/2014/main" id="{7B78A3DA-CF35-4B83-A5CC-A01B11FBBF5C}"/>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2FC63C8A-459D-4A01-AADC-9D051C87134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19720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007FFEA-2592-410B-996D-F6BFA6BB2DCF}"/>
              </a:ext>
            </a:extLst>
          </p:cNvPr>
          <p:cNvSpPr>
            <a:spLocks noGrp="1" noChangeArrowheads="1"/>
          </p:cNvSpPr>
          <p:nvPr>
            <p:ph type="sldNum" sz="quarter" idx="5"/>
          </p:nvPr>
        </p:nvSpPr>
        <p:spPr>
          <a:ln/>
        </p:spPr>
        <p:txBody>
          <a:bodyPr/>
          <a:lstStyle/>
          <a:p>
            <a:fld id="{ADDFF886-54EE-4B5E-85A9-984DE9F57EE2}" type="slidenum">
              <a:rPr lang="en-US" altLang="en-US"/>
              <a:pPr/>
              <a:t>22</a:t>
            </a:fld>
            <a:endParaRPr lang="en-US" altLang="en-US"/>
          </a:p>
        </p:txBody>
      </p:sp>
      <p:sp>
        <p:nvSpPr>
          <p:cNvPr id="7170" name="Rectangle 2">
            <a:extLst>
              <a:ext uri="{FF2B5EF4-FFF2-40B4-BE49-F238E27FC236}">
                <a16:creationId xmlns:a16="http://schemas.microsoft.com/office/drawing/2014/main" id="{0E9B2A49-9502-46A3-89FF-8696525BCE70}"/>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FC7D70D4-1CD0-49B2-975A-8660A743B06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16931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70B1EAA-D701-4FEC-9EEF-797AAB5692E2}"/>
              </a:ext>
            </a:extLst>
          </p:cNvPr>
          <p:cNvSpPr>
            <a:spLocks noGrp="1" noChangeArrowheads="1"/>
          </p:cNvSpPr>
          <p:nvPr>
            <p:ph type="sldNum" sz="quarter" idx="5"/>
          </p:nvPr>
        </p:nvSpPr>
        <p:spPr>
          <a:ln/>
        </p:spPr>
        <p:txBody>
          <a:bodyPr/>
          <a:lstStyle/>
          <a:p>
            <a:fld id="{35AD8CD6-E8EF-4FAA-8053-7E6AD213660F}" type="slidenum">
              <a:rPr lang="en-US" altLang="en-US"/>
              <a:pPr/>
              <a:t>23</a:t>
            </a:fld>
            <a:endParaRPr lang="en-US" altLang="en-US"/>
          </a:p>
        </p:txBody>
      </p:sp>
      <p:sp>
        <p:nvSpPr>
          <p:cNvPr id="9218" name="Rectangle 2">
            <a:extLst>
              <a:ext uri="{FF2B5EF4-FFF2-40B4-BE49-F238E27FC236}">
                <a16:creationId xmlns:a16="http://schemas.microsoft.com/office/drawing/2014/main" id="{593F91CA-7352-43E2-92D0-80BF7BDA4DDB}"/>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4DA40A96-A736-4074-A929-ADBE8C8B36C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6597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A9A1B17-5F39-4859-8825-C3DCFA969DCA}"/>
              </a:ext>
            </a:extLst>
          </p:cNvPr>
          <p:cNvSpPr>
            <a:spLocks noGrp="1" noChangeArrowheads="1"/>
          </p:cNvSpPr>
          <p:nvPr>
            <p:ph type="sldNum" sz="quarter" idx="5"/>
          </p:nvPr>
        </p:nvSpPr>
        <p:spPr>
          <a:ln/>
        </p:spPr>
        <p:txBody>
          <a:bodyPr/>
          <a:lstStyle/>
          <a:p>
            <a:fld id="{14AB19EE-4E24-4703-9338-DABAEAF4FCFC}" type="slidenum">
              <a:rPr lang="en-US" altLang="en-US"/>
              <a:pPr/>
              <a:t>2</a:t>
            </a:fld>
            <a:endParaRPr lang="en-US" altLang="en-US"/>
          </a:p>
        </p:txBody>
      </p:sp>
      <p:sp>
        <p:nvSpPr>
          <p:cNvPr id="15362" name="Rectangle 2">
            <a:extLst>
              <a:ext uri="{FF2B5EF4-FFF2-40B4-BE49-F238E27FC236}">
                <a16:creationId xmlns:a16="http://schemas.microsoft.com/office/drawing/2014/main" id="{43B1119A-9631-42B6-AEE3-3A4F315F67A6}"/>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CD26B419-E992-4AAD-8F50-A1CE2910587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9061187-2D08-4DA0-8224-7FEEE3F558FD}"/>
              </a:ext>
            </a:extLst>
          </p:cNvPr>
          <p:cNvSpPr>
            <a:spLocks noGrp="1" noChangeArrowheads="1"/>
          </p:cNvSpPr>
          <p:nvPr>
            <p:ph type="sldNum" sz="quarter" idx="5"/>
          </p:nvPr>
        </p:nvSpPr>
        <p:spPr>
          <a:ln/>
        </p:spPr>
        <p:txBody>
          <a:bodyPr/>
          <a:lstStyle/>
          <a:p>
            <a:fld id="{82B1D894-2F03-414F-9E4C-81D88D568318}" type="slidenum">
              <a:rPr lang="en-US" altLang="en-US"/>
              <a:pPr/>
              <a:t>24</a:t>
            </a:fld>
            <a:endParaRPr lang="en-US" altLang="en-US"/>
          </a:p>
        </p:txBody>
      </p:sp>
      <p:sp>
        <p:nvSpPr>
          <p:cNvPr id="11266" name="Rectangle 2">
            <a:extLst>
              <a:ext uri="{FF2B5EF4-FFF2-40B4-BE49-F238E27FC236}">
                <a16:creationId xmlns:a16="http://schemas.microsoft.com/office/drawing/2014/main" id="{EDDF7D49-BB53-472F-9F3B-0A3B857C2AB0}"/>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BCD8CE14-ABD0-4EBF-B774-E0BF0AB9E9E9}"/>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01192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C162130-13BF-461E-B7EE-89293F474979}"/>
              </a:ext>
            </a:extLst>
          </p:cNvPr>
          <p:cNvSpPr>
            <a:spLocks noGrp="1" noChangeArrowheads="1"/>
          </p:cNvSpPr>
          <p:nvPr>
            <p:ph type="sldNum" sz="quarter" idx="5"/>
          </p:nvPr>
        </p:nvSpPr>
        <p:spPr>
          <a:ln/>
        </p:spPr>
        <p:txBody>
          <a:bodyPr/>
          <a:lstStyle/>
          <a:p>
            <a:fld id="{FCA2DB7A-FD71-4630-83E7-58EFB01BD156}" type="slidenum">
              <a:rPr lang="en-US" altLang="en-US"/>
              <a:pPr/>
              <a:t>25</a:t>
            </a:fld>
            <a:endParaRPr lang="en-US" altLang="en-US"/>
          </a:p>
        </p:txBody>
      </p:sp>
      <p:sp>
        <p:nvSpPr>
          <p:cNvPr id="13314" name="Rectangle 2">
            <a:extLst>
              <a:ext uri="{FF2B5EF4-FFF2-40B4-BE49-F238E27FC236}">
                <a16:creationId xmlns:a16="http://schemas.microsoft.com/office/drawing/2014/main" id="{74D181ED-B3FE-433A-8BBE-C8210A1114B7}"/>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8EBF577B-8AC5-4542-8433-A3D8327CF7E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00534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E1BA328-95E1-4367-BEB1-4FD56A82C2A7}"/>
              </a:ext>
            </a:extLst>
          </p:cNvPr>
          <p:cNvSpPr>
            <a:spLocks noGrp="1" noChangeArrowheads="1"/>
          </p:cNvSpPr>
          <p:nvPr>
            <p:ph type="sldNum" sz="quarter" idx="5"/>
          </p:nvPr>
        </p:nvSpPr>
        <p:spPr>
          <a:ln/>
        </p:spPr>
        <p:txBody>
          <a:bodyPr/>
          <a:lstStyle/>
          <a:p>
            <a:fld id="{FB2A47CE-B944-4AFB-8C52-D22C75CCEFE8}" type="slidenum">
              <a:rPr lang="en-US" altLang="en-US"/>
              <a:pPr/>
              <a:t>26</a:t>
            </a:fld>
            <a:endParaRPr lang="en-US" altLang="en-US"/>
          </a:p>
        </p:txBody>
      </p:sp>
      <p:sp>
        <p:nvSpPr>
          <p:cNvPr id="15362" name="Rectangle 2">
            <a:extLst>
              <a:ext uri="{FF2B5EF4-FFF2-40B4-BE49-F238E27FC236}">
                <a16:creationId xmlns:a16="http://schemas.microsoft.com/office/drawing/2014/main" id="{3083702E-06FD-4C82-8F4A-3A6D983E53CC}"/>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814691B8-7B16-482C-856D-6F8FC93140A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50961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5A9B51E-E435-421A-8902-E6A455C631B0}"/>
              </a:ext>
            </a:extLst>
          </p:cNvPr>
          <p:cNvSpPr>
            <a:spLocks noGrp="1" noChangeArrowheads="1"/>
          </p:cNvSpPr>
          <p:nvPr>
            <p:ph type="sldNum" sz="quarter" idx="5"/>
          </p:nvPr>
        </p:nvSpPr>
        <p:spPr>
          <a:ln/>
        </p:spPr>
        <p:txBody>
          <a:bodyPr/>
          <a:lstStyle/>
          <a:p>
            <a:fld id="{C0E21E93-A093-47CF-A250-71390347B71E}" type="slidenum">
              <a:rPr lang="en-US" altLang="en-US"/>
              <a:pPr/>
              <a:t>27</a:t>
            </a:fld>
            <a:endParaRPr lang="en-US" altLang="en-US"/>
          </a:p>
        </p:txBody>
      </p:sp>
      <p:sp>
        <p:nvSpPr>
          <p:cNvPr id="17410" name="Rectangle 2">
            <a:extLst>
              <a:ext uri="{FF2B5EF4-FFF2-40B4-BE49-F238E27FC236}">
                <a16:creationId xmlns:a16="http://schemas.microsoft.com/office/drawing/2014/main" id="{72340E16-6263-44B1-98CF-16B7FDF5A505}"/>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7774E91E-BE39-4929-BED9-3B7D035E129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35229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9674D0D-3E71-4479-B844-0A1A7A18F5EC}"/>
              </a:ext>
            </a:extLst>
          </p:cNvPr>
          <p:cNvSpPr>
            <a:spLocks noGrp="1" noChangeArrowheads="1"/>
          </p:cNvSpPr>
          <p:nvPr>
            <p:ph type="sldNum" sz="quarter" idx="5"/>
          </p:nvPr>
        </p:nvSpPr>
        <p:spPr>
          <a:ln/>
        </p:spPr>
        <p:txBody>
          <a:bodyPr/>
          <a:lstStyle/>
          <a:p>
            <a:fld id="{AFF73361-FC5D-4C89-88E4-3819AF760FE2}" type="slidenum">
              <a:rPr lang="ar-EG" altLang="en-US"/>
              <a:pPr/>
              <a:t>28</a:t>
            </a:fld>
            <a:endParaRPr lang="en-US" altLang="en-US"/>
          </a:p>
        </p:txBody>
      </p:sp>
      <p:sp>
        <p:nvSpPr>
          <p:cNvPr id="7170" name="Rectangle 2">
            <a:extLst>
              <a:ext uri="{FF2B5EF4-FFF2-40B4-BE49-F238E27FC236}">
                <a16:creationId xmlns:a16="http://schemas.microsoft.com/office/drawing/2014/main" id="{596ED8B5-5757-4611-959B-FE38BE62EDAD}"/>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23F6A619-9000-4575-9190-6781CBC42DB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30161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E162B2-3760-40A1-BA63-45344ACB3567}"/>
              </a:ext>
            </a:extLst>
          </p:cNvPr>
          <p:cNvSpPr>
            <a:spLocks noGrp="1" noChangeArrowheads="1"/>
          </p:cNvSpPr>
          <p:nvPr>
            <p:ph type="sldNum" sz="quarter" idx="5"/>
          </p:nvPr>
        </p:nvSpPr>
        <p:spPr>
          <a:ln/>
        </p:spPr>
        <p:txBody>
          <a:bodyPr/>
          <a:lstStyle/>
          <a:p>
            <a:fld id="{86B479D8-685E-42C3-8D14-9E32BC395360}" type="slidenum">
              <a:rPr lang="ar-EG" altLang="en-US"/>
              <a:pPr/>
              <a:t>29</a:t>
            </a:fld>
            <a:endParaRPr lang="en-US" altLang="en-US"/>
          </a:p>
        </p:txBody>
      </p:sp>
      <p:sp>
        <p:nvSpPr>
          <p:cNvPr id="9218" name="Rectangle 2">
            <a:extLst>
              <a:ext uri="{FF2B5EF4-FFF2-40B4-BE49-F238E27FC236}">
                <a16:creationId xmlns:a16="http://schemas.microsoft.com/office/drawing/2014/main" id="{A8E25FAF-6EAC-409E-B8DC-6C1AA669F4A5}"/>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6FA01C25-8C4C-4309-8F89-5A6A9B95BEE5}"/>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10956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2C4B975-3D17-43B7-9FF1-E3B6100D7BA5}"/>
              </a:ext>
            </a:extLst>
          </p:cNvPr>
          <p:cNvSpPr>
            <a:spLocks noGrp="1" noChangeArrowheads="1"/>
          </p:cNvSpPr>
          <p:nvPr>
            <p:ph type="sldNum" sz="quarter" idx="5"/>
          </p:nvPr>
        </p:nvSpPr>
        <p:spPr>
          <a:ln/>
        </p:spPr>
        <p:txBody>
          <a:bodyPr/>
          <a:lstStyle/>
          <a:p>
            <a:fld id="{41174149-F4A8-4692-B5AB-5D84F7640294}" type="slidenum">
              <a:rPr lang="ar-EG" altLang="en-US"/>
              <a:pPr/>
              <a:t>30</a:t>
            </a:fld>
            <a:endParaRPr lang="en-US" altLang="en-US"/>
          </a:p>
        </p:txBody>
      </p:sp>
      <p:sp>
        <p:nvSpPr>
          <p:cNvPr id="11266" name="Rectangle 2">
            <a:extLst>
              <a:ext uri="{FF2B5EF4-FFF2-40B4-BE49-F238E27FC236}">
                <a16:creationId xmlns:a16="http://schemas.microsoft.com/office/drawing/2014/main" id="{5EB05E3A-EC94-4538-9D68-6C5EC3160215}"/>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97FFEA45-350E-4480-91D4-E015ACAAF3A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1859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A81D6C6-3A2A-4054-940F-123BAC61C871}"/>
              </a:ext>
            </a:extLst>
          </p:cNvPr>
          <p:cNvSpPr>
            <a:spLocks noGrp="1" noChangeArrowheads="1"/>
          </p:cNvSpPr>
          <p:nvPr>
            <p:ph type="sldNum" sz="quarter" idx="5"/>
          </p:nvPr>
        </p:nvSpPr>
        <p:spPr>
          <a:ln/>
        </p:spPr>
        <p:txBody>
          <a:bodyPr/>
          <a:lstStyle/>
          <a:p>
            <a:fld id="{AA204223-95E8-41C7-814F-5134F632A9B4}" type="slidenum">
              <a:rPr lang="ar-EG" altLang="en-US"/>
              <a:pPr/>
              <a:t>31</a:t>
            </a:fld>
            <a:endParaRPr lang="en-US" altLang="en-US"/>
          </a:p>
        </p:txBody>
      </p:sp>
      <p:sp>
        <p:nvSpPr>
          <p:cNvPr id="13314" name="Rectangle 2">
            <a:extLst>
              <a:ext uri="{FF2B5EF4-FFF2-40B4-BE49-F238E27FC236}">
                <a16:creationId xmlns:a16="http://schemas.microsoft.com/office/drawing/2014/main" id="{0B4BB32F-9B10-435F-AD26-7D91B7F7F673}"/>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B25AB4E6-2589-49E4-926D-070D1D388B4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2529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ED884B9-70EC-4344-B138-05D5B1BDDB17}"/>
              </a:ext>
            </a:extLst>
          </p:cNvPr>
          <p:cNvSpPr>
            <a:spLocks noGrp="1" noChangeArrowheads="1"/>
          </p:cNvSpPr>
          <p:nvPr>
            <p:ph type="sldNum" sz="quarter" idx="5"/>
          </p:nvPr>
        </p:nvSpPr>
        <p:spPr>
          <a:ln/>
        </p:spPr>
        <p:txBody>
          <a:bodyPr/>
          <a:lstStyle/>
          <a:p>
            <a:fld id="{D23B9D6F-9F14-4363-8AC0-6C0BBDFA7EF0}" type="slidenum">
              <a:rPr lang="en-US" altLang="en-US"/>
              <a:pPr/>
              <a:t>39</a:t>
            </a:fld>
            <a:endParaRPr lang="en-US" altLang="en-US"/>
          </a:p>
        </p:txBody>
      </p:sp>
      <p:sp>
        <p:nvSpPr>
          <p:cNvPr id="9218" name="Rectangle 2">
            <a:extLst>
              <a:ext uri="{FF2B5EF4-FFF2-40B4-BE49-F238E27FC236}">
                <a16:creationId xmlns:a16="http://schemas.microsoft.com/office/drawing/2014/main" id="{D73BBF57-9A38-4187-981C-73BBB6558818}"/>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7FFB5175-0399-4D27-864D-29E0F6A883F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48204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B454168-4FC1-4685-9708-07AB26D0DEF9}"/>
              </a:ext>
            </a:extLst>
          </p:cNvPr>
          <p:cNvSpPr>
            <a:spLocks noGrp="1" noChangeArrowheads="1"/>
          </p:cNvSpPr>
          <p:nvPr>
            <p:ph type="sldNum" sz="quarter" idx="5"/>
          </p:nvPr>
        </p:nvSpPr>
        <p:spPr>
          <a:ln/>
        </p:spPr>
        <p:txBody>
          <a:bodyPr/>
          <a:lstStyle/>
          <a:p>
            <a:fld id="{0C0812CC-5D4E-442A-B64A-D5D803385833}" type="slidenum">
              <a:rPr lang="en-US" altLang="en-US"/>
              <a:pPr/>
              <a:t>44</a:t>
            </a:fld>
            <a:endParaRPr lang="en-US" altLang="en-US"/>
          </a:p>
        </p:txBody>
      </p:sp>
      <p:sp>
        <p:nvSpPr>
          <p:cNvPr id="19458" name="Rectangle 2">
            <a:extLst>
              <a:ext uri="{FF2B5EF4-FFF2-40B4-BE49-F238E27FC236}">
                <a16:creationId xmlns:a16="http://schemas.microsoft.com/office/drawing/2014/main" id="{1D6B2068-4855-4C87-9EA5-06084C870A13}"/>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DB25B067-1768-45DA-833A-6F2D78064249}"/>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66081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84F144E-7D02-47C0-9B29-9E534931FC53}"/>
              </a:ext>
            </a:extLst>
          </p:cNvPr>
          <p:cNvSpPr>
            <a:spLocks noGrp="1" noChangeArrowheads="1"/>
          </p:cNvSpPr>
          <p:nvPr>
            <p:ph type="sldNum" sz="quarter" idx="5"/>
          </p:nvPr>
        </p:nvSpPr>
        <p:spPr>
          <a:ln/>
        </p:spPr>
        <p:txBody>
          <a:bodyPr/>
          <a:lstStyle/>
          <a:p>
            <a:fld id="{DD63FB06-8D07-4F91-A051-D79B0A5F7F59}" type="slidenum">
              <a:rPr lang="en-US" altLang="en-US"/>
              <a:pPr/>
              <a:t>3</a:t>
            </a:fld>
            <a:endParaRPr lang="en-US" altLang="en-US"/>
          </a:p>
        </p:txBody>
      </p:sp>
      <p:sp>
        <p:nvSpPr>
          <p:cNvPr id="17410" name="Rectangle 2">
            <a:extLst>
              <a:ext uri="{FF2B5EF4-FFF2-40B4-BE49-F238E27FC236}">
                <a16:creationId xmlns:a16="http://schemas.microsoft.com/office/drawing/2014/main" id="{FBE4BE85-8CBA-418A-A96D-0CD103D61771}"/>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E0AFEE74-40CE-4399-9E7D-9F2F41DB447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E4F695-149E-4DF6-AE9D-6490FA516266}"/>
              </a:ext>
            </a:extLst>
          </p:cNvPr>
          <p:cNvSpPr>
            <a:spLocks noGrp="1" noChangeArrowheads="1"/>
          </p:cNvSpPr>
          <p:nvPr>
            <p:ph type="sldNum" sz="quarter" idx="5"/>
          </p:nvPr>
        </p:nvSpPr>
        <p:spPr>
          <a:ln/>
        </p:spPr>
        <p:txBody>
          <a:bodyPr/>
          <a:lstStyle/>
          <a:p>
            <a:fld id="{66B095AD-5C1E-4D88-A820-C4A715029594}" type="slidenum">
              <a:rPr lang="en-US" altLang="en-US"/>
              <a:pPr/>
              <a:t>52</a:t>
            </a:fld>
            <a:endParaRPr lang="en-US" altLang="en-US"/>
          </a:p>
        </p:txBody>
      </p:sp>
      <p:sp>
        <p:nvSpPr>
          <p:cNvPr id="9218" name="Rectangle 2">
            <a:extLst>
              <a:ext uri="{FF2B5EF4-FFF2-40B4-BE49-F238E27FC236}">
                <a16:creationId xmlns:a16="http://schemas.microsoft.com/office/drawing/2014/main" id="{8148C144-A588-4520-A0AE-6C155E714803}"/>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CCCE3C3A-9E7B-473C-910C-2FF51AAAAD89}"/>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4901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ACF11FE-E948-4EA4-BD52-A5A12FFCD674}"/>
              </a:ext>
            </a:extLst>
          </p:cNvPr>
          <p:cNvSpPr>
            <a:spLocks noGrp="1" noChangeArrowheads="1"/>
          </p:cNvSpPr>
          <p:nvPr>
            <p:ph type="sldNum" sz="quarter" idx="5"/>
          </p:nvPr>
        </p:nvSpPr>
        <p:spPr>
          <a:ln/>
        </p:spPr>
        <p:txBody>
          <a:bodyPr/>
          <a:lstStyle/>
          <a:p>
            <a:fld id="{895DFC99-AD04-4E64-A0CA-5AC7C37BDEB5}" type="slidenum">
              <a:rPr lang="en-US" altLang="en-US"/>
              <a:pPr/>
              <a:t>59</a:t>
            </a:fld>
            <a:endParaRPr lang="en-US" altLang="en-US"/>
          </a:p>
        </p:txBody>
      </p:sp>
      <p:sp>
        <p:nvSpPr>
          <p:cNvPr id="5122" name="Rectangle 2">
            <a:extLst>
              <a:ext uri="{FF2B5EF4-FFF2-40B4-BE49-F238E27FC236}">
                <a16:creationId xmlns:a16="http://schemas.microsoft.com/office/drawing/2014/main" id="{59B11DFD-536D-4E14-8DB5-F7C27318E9DE}"/>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AEB63DB1-A818-46B5-8FEC-7F4FA16BBBF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20082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543091D-5191-42CB-B991-774EAAAC6EBE}"/>
              </a:ext>
            </a:extLst>
          </p:cNvPr>
          <p:cNvSpPr>
            <a:spLocks noGrp="1" noChangeArrowheads="1"/>
          </p:cNvSpPr>
          <p:nvPr>
            <p:ph type="sldNum" sz="quarter" idx="5"/>
          </p:nvPr>
        </p:nvSpPr>
        <p:spPr>
          <a:ln/>
        </p:spPr>
        <p:txBody>
          <a:bodyPr/>
          <a:lstStyle/>
          <a:p>
            <a:fld id="{E50301C4-1786-448A-9056-C07144DB5E4C}" type="slidenum">
              <a:rPr lang="en-US" altLang="en-US"/>
              <a:pPr/>
              <a:t>70</a:t>
            </a:fld>
            <a:endParaRPr lang="en-US" altLang="en-US"/>
          </a:p>
        </p:txBody>
      </p:sp>
      <p:sp>
        <p:nvSpPr>
          <p:cNvPr id="12290" name="Rectangle 2">
            <a:extLst>
              <a:ext uri="{FF2B5EF4-FFF2-40B4-BE49-F238E27FC236}">
                <a16:creationId xmlns:a16="http://schemas.microsoft.com/office/drawing/2014/main" id="{C54FB5BA-D1DD-4BB6-AA53-FAAF5C3369DB}"/>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559E36E3-1813-47F3-9D3F-A4AE74C1D69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082184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0A0E281-FAFF-42D8-B052-C99DA02CCF80}"/>
              </a:ext>
            </a:extLst>
          </p:cNvPr>
          <p:cNvSpPr>
            <a:spLocks noGrp="1" noChangeArrowheads="1"/>
          </p:cNvSpPr>
          <p:nvPr>
            <p:ph type="sldNum" sz="quarter" idx="5"/>
          </p:nvPr>
        </p:nvSpPr>
        <p:spPr>
          <a:ln/>
        </p:spPr>
        <p:txBody>
          <a:bodyPr/>
          <a:lstStyle/>
          <a:p>
            <a:fld id="{ACC5A35D-BABC-4EC3-A449-131775C012C7}" type="slidenum">
              <a:rPr lang="en-US" altLang="en-US"/>
              <a:pPr/>
              <a:t>78</a:t>
            </a:fld>
            <a:endParaRPr lang="en-US" altLang="en-US"/>
          </a:p>
        </p:txBody>
      </p:sp>
      <p:sp>
        <p:nvSpPr>
          <p:cNvPr id="13314" name="Rectangle 2">
            <a:extLst>
              <a:ext uri="{FF2B5EF4-FFF2-40B4-BE49-F238E27FC236}">
                <a16:creationId xmlns:a16="http://schemas.microsoft.com/office/drawing/2014/main" id="{0A711D48-4050-4DEE-82F5-2A8743CFA351}"/>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E4438955-BAF2-4D9F-A4FD-43551D7BAEB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57300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C391400-7993-4FE8-8A02-5425B4369BB4}"/>
              </a:ext>
            </a:extLst>
          </p:cNvPr>
          <p:cNvSpPr>
            <a:spLocks noGrp="1" noChangeArrowheads="1"/>
          </p:cNvSpPr>
          <p:nvPr>
            <p:ph type="sldNum" sz="quarter" idx="5"/>
          </p:nvPr>
        </p:nvSpPr>
        <p:spPr>
          <a:ln/>
        </p:spPr>
        <p:txBody>
          <a:bodyPr/>
          <a:lstStyle/>
          <a:p>
            <a:fld id="{E6FCD424-EAC4-46C4-B9CE-0C3B649F2668}" type="slidenum">
              <a:rPr lang="en-US" altLang="en-US"/>
              <a:pPr/>
              <a:t>87</a:t>
            </a:fld>
            <a:endParaRPr lang="en-US" altLang="en-US"/>
          </a:p>
        </p:txBody>
      </p:sp>
      <p:sp>
        <p:nvSpPr>
          <p:cNvPr id="6146" name="Rectangle 2">
            <a:extLst>
              <a:ext uri="{FF2B5EF4-FFF2-40B4-BE49-F238E27FC236}">
                <a16:creationId xmlns:a16="http://schemas.microsoft.com/office/drawing/2014/main" id="{F0615E9A-05C7-4D81-A265-8CCF527EE0FD}"/>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1F669731-FCE5-4C3C-AE8C-FD205677B08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384949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1715E30-BE22-400E-8B9B-E52E162F2063}"/>
              </a:ext>
            </a:extLst>
          </p:cNvPr>
          <p:cNvSpPr>
            <a:spLocks noGrp="1" noChangeArrowheads="1"/>
          </p:cNvSpPr>
          <p:nvPr>
            <p:ph type="sldNum" sz="quarter" idx="5"/>
          </p:nvPr>
        </p:nvSpPr>
        <p:spPr>
          <a:ln/>
        </p:spPr>
        <p:txBody>
          <a:bodyPr/>
          <a:lstStyle/>
          <a:p>
            <a:fld id="{27523EBB-B090-4245-8581-62862645AB01}" type="slidenum">
              <a:rPr lang="en-US" altLang="en-US"/>
              <a:pPr/>
              <a:t>111</a:t>
            </a:fld>
            <a:endParaRPr lang="en-US" altLang="en-US"/>
          </a:p>
        </p:txBody>
      </p:sp>
      <p:sp>
        <p:nvSpPr>
          <p:cNvPr id="15362" name="Rectangle 2">
            <a:extLst>
              <a:ext uri="{FF2B5EF4-FFF2-40B4-BE49-F238E27FC236}">
                <a16:creationId xmlns:a16="http://schemas.microsoft.com/office/drawing/2014/main" id="{20094B3C-66D6-4EFD-907B-26BCE03DAD2F}"/>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19B93221-CF5B-41BA-BF61-83E6D01DC53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47829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D7E0587-B841-4605-B8A1-DACBC0E3A699}"/>
              </a:ext>
            </a:extLst>
          </p:cNvPr>
          <p:cNvSpPr>
            <a:spLocks noGrp="1" noChangeArrowheads="1"/>
          </p:cNvSpPr>
          <p:nvPr>
            <p:ph type="sldNum" sz="quarter" idx="5"/>
          </p:nvPr>
        </p:nvSpPr>
        <p:spPr>
          <a:ln/>
        </p:spPr>
        <p:txBody>
          <a:bodyPr/>
          <a:lstStyle/>
          <a:p>
            <a:fld id="{301302AD-7828-4DE7-864C-27CF5FF315BF}" type="slidenum">
              <a:rPr lang="en-US" altLang="en-US"/>
              <a:pPr/>
              <a:t>4</a:t>
            </a:fld>
            <a:endParaRPr lang="en-US" altLang="en-US"/>
          </a:p>
        </p:txBody>
      </p:sp>
      <p:sp>
        <p:nvSpPr>
          <p:cNvPr id="19458" name="Rectangle 2">
            <a:extLst>
              <a:ext uri="{FF2B5EF4-FFF2-40B4-BE49-F238E27FC236}">
                <a16:creationId xmlns:a16="http://schemas.microsoft.com/office/drawing/2014/main" id="{1243458B-CE9F-4D5B-B1BF-0F817D3049B7}"/>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B1B8E2A1-692C-43CC-8200-92873172768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E28CCA-EB65-49D3-89BA-CB4353029934}"/>
              </a:ext>
            </a:extLst>
          </p:cNvPr>
          <p:cNvSpPr>
            <a:spLocks noGrp="1" noChangeArrowheads="1"/>
          </p:cNvSpPr>
          <p:nvPr>
            <p:ph type="sldNum" sz="quarter" idx="5"/>
          </p:nvPr>
        </p:nvSpPr>
        <p:spPr>
          <a:ln/>
        </p:spPr>
        <p:txBody>
          <a:bodyPr/>
          <a:lstStyle/>
          <a:p>
            <a:fld id="{5F4F7992-581B-40E1-8A6F-7ED6979BD629}" type="slidenum">
              <a:rPr lang="en-US" altLang="en-US"/>
              <a:pPr/>
              <a:t>5</a:t>
            </a:fld>
            <a:endParaRPr lang="en-US" altLang="en-US"/>
          </a:p>
        </p:txBody>
      </p:sp>
      <p:sp>
        <p:nvSpPr>
          <p:cNvPr id="21506" name="Rectangle 2">
            <a:extLst>
              <a:ext uri="{FF2B5EF4-FFF2-40B4-BE49-F238E27FC236}">
                <a16:creationId xmlns:a16="http://schemas.microsoft.com/office/drawing/2014/main" id="{DECE7389-4805-4595-A5B3-70BD5C1D11DA}"/>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0C15510A-5033-45DD-8138-A9C160D14EE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382025B-E7BF-45C0-85CA-2A6CE2852499}"/>
              </a:ext>
            </a:extLst>
          </p:cNvPr>
          <p:cNvSpPr>
            <a:spLocks noGrp="1" noChangeArrowheads="1"/>
          </p:cNvSpPr>
          <p:nvPr>
            <p:ph type="sldNum" sz="quarter" idx="5"/>
          </p:nvPr>
        </p:nvSpPr>
        <p:spPr>
          <a:ln/>
        </p:spPr>
        <p:txBody>
          <a:bodyPr/>
          <a:lstStyle/>
          <a:p>
            <a:fld id="{D5AA2EBC-FC86-4C33-9D5C-E4019A0897BE}" type="slidenum">
              <a:rPr lang="en-US" altLang="en-US"/>
              <a:pPr/>
              <a:t>8</a:t>
            </a:fld>
            <a:endParaRPr lang="en-US" altLang="en-US"/>
          </a:p>
        </p:txBody>
      </p:sp>
      <p:sp>
        <p:nvSpPr>
          <p:cNvPr id="5122" name="Rectangle 2">
            <a:extLst>
              <a:ext uri="{FF2B5EF4-FFF2-40B4-BE49-F238E27FC236}">
                <a16:creationId xmlns:a16="http://schemas.microsoft.com/office/drawing/2014/main" id="{FA8D1147-C1BC-4FEC-9832-32C8FD3C67C3}"/>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BB9D27D3-4032-4824-AC7C-54DF9F19FD3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123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542F1F4-BDD2-4403-8F0D-D0E4CAAFFA50}"/>
              </a:ext>
            </a:extLst>
          </p:cNvPr>
          <p:cNvSpPr>
            <a:spLocks noGrp="1" noChangeArrowheads="1"/>
          </p:cNvSpPr>
          <p:nvPr>
            <p:ph type="sldNum" sz="quarter" idx="5"/>
          </p:nvPr>
        </p:nvSpPr>
        <p:spPr>
          <a:ln/>
        </p:spPr>
        <p:txBody>
          <a:bodyPr/>
          <a:lstStyle/>
          <a:p>
            <a:fld id="{F0FD0A08-9CEF-4B92-848B-068ECD3B3042}" type="slidenum">
              <a:rPr lang="en-US" altLang="en-US"/>
              <a:pPr/>
              <a:t>9</a:t>
            </a:fld>
            <a:endParaRPr lang="en-US" altLang="en-US"/>
          </a:p>
        </p:txBody>
      </p:sp>
      <p:sp>
        <p:nvSpPr>
          <p:cNvPr id="7170" name="Rectangle 2">
            <a:extLst>
              <a:ext uri="{FF2B5EF4-FFF2-40B4-BE49-F238E27FC236}">
                <a16:creationId xmlns:a16="http://schemas.microsoft.com/office/drawing/2014/main" id="{32D56D0E-7617-4314-8ED4-F97BF6AA2A52}"/>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99C5BB21-4F9A-43DF-A943-CBFF6C44E06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52617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2B647CE-A52A-4EC3-8A33-0CA47FB38953}"/>
              </a:ext>
            </a:extLst>
          </p:cNvPr>
          <p:cNvSpPr>
            <a:spLocks noGrp="1" noChangeArrowheads="1"/>
          </p:cNvSpPr>
          <p:nvPr>
            <p:ph type="sldNum" sz="quarter" idx="5"/>
          </p:nvPr>
        </p:nvSpPr>
        <p:spPr>
          <a:ln/>
        </p:spPr>
        <p:txBody>
          <a:bodyPr/>
          <a:lstStyle/>
          <a:p>
            <a:fld id="{BC91CD62-58A2-4C5A-95DD-665E4E4A5754}" type="slidenum">
              <a:rPr lang="en-US" altLang="en-US"/>
              <a:pPr/>
              <a:t>10</a:t>
            </a:fld>
            <a:endParaRPr lang="en-US" altLang="en-US"/>
          </a:p>
        </p:txBody>
      </p:sp>
      <p:sp>
        <p:nvSpPr>
          <p:cNvPr id="9218" name="Rectangle 2">
            <a:extLst>
              <a:ext uri="{FF2B5EF4-FFF2-40B4-BE49-F238E27FC236}">
                <a16:creationId xmlns:a16="http://schemas.microsoft.com/office/drawing/2014/main" id="{5AD422A4-4EFB-4504-BC0E-82A1D3185FB4}"/>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D89B018C-AF52-4770-854D-D9E9B14C509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20757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9F3CCB0-4556-4957-B712-5683DFA0946A}"/>
              </a:ext>
            </a:extLst>
          </p:cNvPr>
          <p:cNvSpPr>
            <a:spLocks noGrp="1" noChangeArrowheads="1"/>
          </p:cNvSpPr>
          <p:nvPr>
            <p:ph type="sldNum" sz="quarter" idx="5"/>
          </p:nvPr>
        </p:nvSpPr>
        <p:spPr>
          <a:ln/>
        </p:spPr>
        <p:txBody>
          <a:bodyPr/>
          <a:lstStyle/>
          <a:p>
            <a:fld id="{08A478E8-D174-4E2C-82E2-4A3298F4298C}" type="slidenum">
              <a:rPr lang="en-US" altLang="en-US"/>
              <a:pPr/>
              <a:t>11</a:t>
            </a:fld>
            <a:endParaRPr lang="en-US" altLang="en-US"/>
          </a:p>
        </p:txBody>
      </p:sp>
      <p:sp>
        <p:nvSpPr>
          <p:cNvPr id="11266" name="Rectangle 2">
            <a:extLst>
              <a:ext uri="{FF2B5EF4-FFF2-40B4-BE49-F238E27FC236}">
                <a16:creationId xmlns:a16="http://schemas.microsoft.com/office/drawing/2014/main" id="{F137D910-E067-45FE-BED6-09633D1913F4}"/>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87C8AD98-2784-462D-8584-A132E3E5913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5423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DDAE-7710-46C1-827C-65BAF383FE3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3D3973-2E8D-437C-BBE3-58CD5571377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7B5FCB-7C9D-40BB-BABB-7A2D41E7771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1F4B21A-AB9F-49F1-80B8-D8CFD6B4B63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6EE1825-C4B0-400C-B9D5-929EE58965B7}"/>
              </a:ext>
            </a:extLst>
          </p:cNvPr>
          <p:cNvSpPr>
            <a:spLocks noGrp="1"/>
          </p:cNvSpPr>
          <p:nvPr>
            <p:ph type="sldNum" sz="quarter" idx="12"/>
          </p:nvPr>
        </p:nvSpPr>
        <p:spPr/>
        <p:txBody>
          <a:bodyPr/>
          <a:lstStyle>
            <a:lvl1pPr>
              <a:defRPr/>
            </a:lvl1pPr>
          </a:lstStyle>
          <a:p>
            <a:fld id="{EA64B496-210F-4968-9DEB-7A814341B89E}" type="slidenum">
              <a:rPr lang="en-US" altLang="en-US"/>
              <a:pPr/>
              <a:t>‹#›</a:t>
            </a:fld>
            <a:endParaRPr lang="en-US" altLang="en-US"/>
          </a:p>
        </p:txBody>
      </p:sp>
    </p:spTree>
    <p:extLst>
      <p:ext uri="{BB962C8B-B14F-4D97-AF65-F5344CB8AC3E}">
        <p14:creationId xmlns:p14="http://schemas.microsoft.com/office/powerpoint/2010/main" val="3267468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1B569-08E3-41BD-8A84-8686EF3213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525022-ACAE-4391-A7E5-E4CE047CF3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35F6A7-96B6-40E5-9FE9-C1423835973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1A0ACFD-BEED-49B3-924A-3FC219DED6E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0A3826D-8596-4B2B-8B35-837513683CEA}"/>
              </a:ext>
            </a:extLst>
          </p:cNvPr>
          <p:cNvSpPr>
            <a:spLocks noGrp="1"/>
          </p:cNvSpPr>
          <p:nvPr>
            <p:ph type="sldNum" sz="quarter" idx="12"/>
          </p:nvPr>
        </p:nvSpPr>
        <p:spPr/>
        <p:txBody>
          <a:bodyPr/>
          <a:lstStyle>
            <a:lvl1pPr>
              <a:defRPr/>
            </a:lvl1pPr>
          </a:lstStyle>
          <a:p>
            <a:fld id="{D48872D4-42C1-4202-BC78-A03A996349A7}" type="slidenum">
              <a:rPr lang="en-US" altLang="en-US"/>
              <a:pPr/>
              <a:t>‹#›</a:t>
            </a:fld>
            <a:endParaRPr lang="en-US" altLang="en-US"/>
          </a:p>
        </p:txBody>
      </p:sp>
    </p:spTree>
    <p:extLst>
      <p:ext uri="{BB962C8B-B14F-4D97-AF65-F5344CB8AC3E}">
        <p14:creationId xmlns:p14="http://schemas.microsoft.com/office/powerpoint/2010/main" val="192048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CC25EB-91CB-425D-89D6-BCE558EC7FF1}"/>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455A75-06F5-4618-A453-D271A8309451}"/>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C89B20-B92F-4051-B8D5-895EF172C61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C947420-9D2C-4AE7-BF6F-7331DD24115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4148C81-E9FD-459F-885C-277F852C9C96}"/>
              </a:ext>
            </a:extLst>
          </p:cNvPr>
          <p:cNvSpPr>
            <a:spLocks noGrp="1"/>
          </p:cNvSpPr>
          <p:nvPr>
            <p:ph type="sldNum" sz="quarter" idx="12"/>
          </p:nvPr>
        </p:nvSpPr>
        <p:spPr/>
        <p:txBody>
          <a:bodyPr/>
          <a:lstStyle>
            <a:lvl1pPr>
              <a:defRPr/>
            </a:lvl1pPr>
          </a:lstStyle>
          <a:p>
            <a:fld id="{C7D44F7B-1E5D-4FF3-A64D-CC4E5870E164}" type="slidenum">
              <a:rPr lang="en-US" altLang="en-US"/>
              <a:pPr/>
              <a:t>‹#›</a:t>
            </a:fld>
            <a:endParaRPr lang="en-US" altLang="en-US"/>
          </a:p>
        </p:txBody>
      </p:sp>
    </p:spTree>
    <p:extLst>
      <p:ext uri="{BB962C8B-B14F-4D97-AF65-F5344CB8AC3E}">
        <p14:creationId xmlns:p14="http://schemas.microsoft.com/office/powerpoint/2010/main" val="2528384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0B8C2-BE35-41AA-B525-80241D3D6E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F170F8-6EF1-4309-93FF-74296FD7C5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58855E-5B84-402B-AC23-E678AA449ED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B054FC5-817C-4B97-AC82-E4E7618FD7C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C843DF4-8DC5-4DC5-A89E-B58D5987CEAD}"/>
              </a:ext>
            </a:extLst>
          </p:cNvPr>
          <p:cNvSpPr>
            <a:spLocks noGrp="1"/>
          </p:cNvSpPr>
          <p:nvPr>
            <p:ph type="sldNum" sz="quarter" idx="12"/>
          </p:nvPr>
        </p:nvSpPr>
        <p:spPr/>
        <p:txBody>
          <a:bodyPr/>
          <a:lstStyle>
            <a:lvl1pPr>
              <a:defRPr/>
            </a:lvl1pPr>
          </a:lstStyle>
          <a:p>
            <a:fld id="{F6450D97-0168-4D17-8F52-88FCD57ED5B5}" type="slidenum">
              <a:rPr lang="en-US" altLang="en-US"/>
              <a:pPr/>
              <a:t>‹#›</a:t>
            </a:fld>
            <a:endParaRPr lang="en-US" altLang="en-US"/>
          </a:p>
        </p:txBody>
      </p:sp>
    </p:spTree>
    <p:extLst>
      <p:ext uri="{BB962C8B-B14F-4D97-AF65-F5344CB8AC3E}">
        <p14:creationId xmlns:p14="http://schemas.microsoft.com/office/powerpoint/2010/main" val="3354326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7CFA-6B42-4D42-B1E8-4A74CE04C09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02AF5A-EB41-432B-A897-CE97C7BC84C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F703BE1D-A17A-4477-9FC7-8F3EB481432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D8D176E-498F-4D0D-96CE-72050980528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B752BF6-EEF6-4424-8E6D-A99F2337DE18}"/>
              </a:ext>
            </a:extLst>
          </p:cNvPr>
          <p:cNvSpPr>
            <a:spLocks noGrp="1"/>
          </p:cNvSpPr>
          <p:nvPr>
            <p:ph type="sldNum" sz="quarter" idx="12"/>
          </p:nvPr>
        </p:nvSpPr>
        <p:spPr/>
        <p:txBody>
          <a:bodyPr/>
          <a:lstStyle>
            <a:lvl1pPr>
              <a:defRPr/>
            </a:lvl1pPr>
          </a:lstStyle>
          <a:p>
            <a:fld id="{9BB6BA84-2BCA-4373-BA84-AF4DF7EE26E5}" type="slidenum">
              <a:rPr lang="en-US" altLang="en-US"/>
              <a:pPr/>
              <a:t>‹#›</a:t>
            </a:fld>
            <a:endParaRPr lang="en-US" altLang="en-US"/>
          </a:p>
        </p:txBody>
      </p:sp>
    </p:spTree>
    <p:extLst>
      <p:ext uri="{BB962C8B-B14F-4D97-AF65-F5344CB8AC3E}">
        <p14:creationId xmlns:p14="http://schemas.microsoft.com/office/powerpoint/2010/main" val="763751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B5697-DEC0-4DD1-88E4-8CCC09210C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AAB02B-0E76-46B3-BB25-14D4E35FD87A}"/>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927508-4E7F-4985-9A56-52F845D446BB}"/>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CE49D1-7E3E-45FE-9128-63433A804F1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7507E00-A98C-46BC-AAE8-2121C9D69A3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7C9B3F3-3C31-4676-8B66-6BD65C98C3B4}"/>
              </a:ext>
            </a:extLst>
          </p:cNvPr>
          <p:cNvSpPr>
            <a:spLocks noGrp="1"/>
          </p:cNvSpPr>
          <p:nvPr>
            <p:ph type="sldNum" sz="quarter" idx="12"/>
          </p:nvPr>
        </p:nvSpPr>
        <p:spPr/>
        <p:txBody>
          <a:bodyPr/>
          <a:lstStyle>
            <a:lvl1pPr>
              <a:defRPr/>
            </a:lvl1pPr>
          </a:lstStyle>
          <a:p>
            <a:fld id="{02FC4430-5A5D-475D-9E02-6CC9F133B3BD}" type="slidenum">
              <a:rPr lang="en-US" altLang="en-US"/>
              <a:pPr/>
              <a:t>‹#›</a:t>
            </a:fld>
            <a:endParaRPr lang="en-US" altLang="en-US"/>
          </a:p>
        </p:txBody>
      </p:sp>
    </p:spTree>
    <p:extLst>
      <p:ext uri="{BB962C8B-B14F-4D97-AF65-F5344CB8AC3E}">
        <p14:creationId xmlns:p14="http://schemas.microsoft.com/office/powerpoint/2010/main" val="362721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3663D-00CE-4511-B2EF-660B1236428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40B114-ED3E-47FE-85CD-CA5458B707C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4DB3A5F-760A-4AA1-847D-CD99DCA6EF0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D5BFF1-0714-4A37-8449-0DEF87E3E5C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9B82D37-7EA8-4BF7-9A86-727ADCA1EF76}"/>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DF4E11-68F8-47FF-B98E-993E23CC195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D6D6C50-D6CE-4557-BF81-D5DC02892C4B}"/>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AC521CE-A646-426E-9B1F-7BAC46A02B7F}"/>
              </a:ext>
            </a:extLst>
          </p:cNvPr>
          <p:cNvSpPr>
            <a:spLocks noGrp="1"/>
          </p:cNvSpPr>
          <p:nvPr>
            <p:ph type="sldNum" sz="quarter" idx="12"/>
          </p:nvPr>
        </p:nvSpPr>
        <p:spPr/>
        <p:txBody>
          <a:bodyPr/>
          <a:lstStyle>
            <a:lvl1pPr>
              <a:defRPr/>
            </a:lvl1pPr>
          </a:lstStyle>
          <a:p>
            <a:fld id="{1A9CF399-46CE-45BD-80A4-88F554118377}" type="slidenum">
              <a:rPr lang="en-US" altLang="en-US"/>
              <a:pPr/>
              <a:t>‹#›</a:t>
            </a:fld>
            <a:endParaRPr lang="en-US" altLang="en-US"/>
          </a:p>
        </p:txBody>
      </p:sp>
    </p:spTree>
    <p:extLst>
      <p:ext uri="{BB962C8B-B14F-4D97-AF65-F5344CB8AC3E}">
        <p14:creationId xmlns:p14="http://schemas.microsoft.com/office/powerpoint/2010/main" val="3440469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D7959-8975-4AE2-B926-1A6284167B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981477-174D-4615-8CF5-B9F04425FB7D}"/>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F87404A-F0F2-48A2-89C8-67708DB88B6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22769064-5103-4695-A33C-BACD8C0C787D}"/>
              </a:ext>
            </a:extLst>
          </p:cNvPr>
          <p:cNvSpPr>
            <a:spLocks noGrp="1"/>
          </p:cNvSpPr>
          <p:nvPr>
            <p:ph type="sldNum" sz="quarter" idx="12"/>
          </p:nvPr>
        </p:nvSpPr>
        <p:spPr/>
        <p:txBody>
          <a:bodyPr/>
          <a:lstStyle>
            <a:lvl1pPr>
              <a:defRPr/>
            </a:lvl1pPr>
          </a:lstStyle>
          <a:p>
            <a:fld id="{FBA29A05-6447-4B92-8868-20E31DFEE700}" type="slidenum">
              <a:rPr lang="en-US" altLang="en-US"/>
              <a:pPr/>
              <a:t>‹#›</a:t>
            </a:fld>
            <a:endParaRPr lang="en-US" altLang="en-US"/>
          </a:p>
        </p:txBody>
      </p:sp>
    </p:spTree>
    <p:extLst>
      <p:ext uri="{BB962C8B-B14F-4D97-AF65-F5344CB8AC3E}">
        <p14:creationId xmlns:p14="http://schemas.microsoft.com/office/powerpoint/2010/main" val="3285148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E15180-EEA8-4EC0-8F49-0C35D9ED1C6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69342D6-2A28-4B13-B1E9-2F5EB4B62170}"/>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1D7FA9D0-C049-4A16-998D-A024C94A16B3}"/>
              </a:ext>
            </a:extLst>
          </p:cNvPr>
          <p:cNvSpPr>
            <a:spLocks noGrp="1"/>
          </p:cNvSpPr>
          <p:nvPr>
            <p:ph type="sldNum" sz="quarter" idx="12"/>
          </p:nvPr>
        </p:nvSpPr>
        <p:spPr/>
        <p:txBody>
          <a:bodyPr/>
          <a:lstStyle>
            <a:lvl1pPr>
              <a:defRPr/>
            </a:lvl1pPr>
          </a:lstStyle>
          <a:p>
            <a:fld id="{BC9BD644-1E38-44B8-9F75-2C42E2E86C68}" type="slidenum">
              <a:rPr lang="en-US" altLang="en-US"/>
              <a:pPr/>
              <a:t>‹#›</a:t>
            </a:fld>
            <a:endParaRPr lang="en-US" altLang="en-US"/>
          </a:p>
        </p:txBody>
      </p:sp>
    </p:spTree>
    <p:extLst>
      <p:ext uri="{BB962C8B-B14F-4D97-AF65-F5344CB8AC3E}">
        <p14:creationId xmlns:p14="http://schemas.microsoft.com/office/powerpoint/2010/main" val="1247939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31199-49CF-48A5-A082-E35B88C49EF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F27BD3-1C59-46BE-AC65-9E9967E430A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3490DE-FC25-4DC1-BC1F-C74C1BB7926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CC7F3E-AA32-4117-9372-BB25687131A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5FB251E-A297-453A-84D6-74102DB8F96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813E3B6-9758-4D11-87DE-7655EB68ABED}"/>
              </a:ext>
            </a:extLst>
          </p:cNvPr>
          <p:cNvSpPr>
            <a:spLocks noGrp="1"/>
          </p:cNvSpPr>
          <p:nvPr>
            <p:ph type="sldNum" sz="quarter" idx="12"/>
          </p:nvPr>
        </p:nvSpPr>
        <p:spPr/>
        <p:txBody>
          <a:bodyPr/>
          <a:lstStyle>
            <a:lvl1pPr>
              <a:defRPr/>
            </a:lvl1pPr>
          </a:lstStyle>
          <a:p>
            <a:fld id="{69D0F12C-1DA6-4A67-95E8-E1166BEF06C0}" type="slidenum">
              <a:rPr lang="en-US" altLang="en-US"/>
              <a:pPr/>
              <a:t>‹#›</a:t>
            </a:fld>
            <a:endParaRPr lang="en-US" altLang="en-US"/>
          </a:p>
        </p:txBody>
      </p:sp>
    </p:spTree>
    <p:extLst>
      <p:ext uri="{BB962C8B-B14F-4D97-AF65-F5344CB8AC3E}">
        <p14:creationId xmlns:p14="http://schemas.microsoft.com/office/powerpoint/2010/main" val="3670793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028AC-B8AF-4DEF-99EE-2A596F619B9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6BA7E3-99B2-4B51-BBBC-9DA49053037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884086-F868-4ABF-ACFA-2441ACDE544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7EC448-E6CC-4F43-8904-9F94EC9B3FA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53FD81F-1A3D-4095-8228-5C57BBF11E8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B3DE9BE-2874-4298-82AD-5F67D77E16FC}"/>
              </a:ext>
            </a:extLst>
          </p:cNvPr>
          <p:cNvSpPr>
            <a:spLocks noGrp="1"/>
          </p:cNvSpPr>
          <p:nvPr>
            <p:ph type="sldNum" sz="quarter" idx="12"/>
          </p:nvPr>
        </p:nvSpPr>
        <p:spPr/>
        <p:txBody>
          <a:bodyPr/>
          <a:lstStyle>
            <a:lvl1pPr>
              <a:defRPr/>
            </a:lvl1pPr>
          </a:lstStyle>
          <a:p>
            <a:fld id="{31464FCD-514B-4EEA-86E6-EB970083C5C4}" type="slidenum">
              <a:rPr lang="en-US" altLang="en-US"/>
              <a:pPr/>
              <a:t>‹#›</a:t>
            </a:fld>
            <a:endParaRPr lang="en-US" altLang="en-US"/>
          </a:p>
        </p:txBody>
      </p:sp>
    </p:spTree>
    <p:extLst>
      <p:ext uri="{BB962C8B-B14F-4D97-AF65-F5344CB8AC3E}">
        <p14:creationId xmlns:p14="http://schemas.microsoft.com/office/powerpoint/2010/main" val="413891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64AE1CD-EADC-463D-99D5-19CA9648143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DC1217C-C0FE-41CA-B267-FD235C71D35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A5EC89C-F53D-40E0-BE98-8A4EDBA92DB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133EF898-39CC-4ECB-B547-E2BE9B5266A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19D404FF-3FA7-43CF-96E0-BE788F285E7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5B26286-492B-4063-BF9A-E57F0C0DA16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png"/></Relationships>
</file>

<file path=ppt/slides/_rels/slide100.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image" Target="../media/image177.png"/><Relationship Id="rId1" Type="http://schemas.openxmlformats.org/officeDocument/2006/relationships/slideLayout" Target="../slideLayouts/slideLayout2.xml"/><Relationship Id="rId4" Type="http://schemas.openxmlformats.org/officeDocument/2006/relationships/image" Target="../media/image199.png"/></Relationships>
</file>

<file path=ppt/slides/_rels/slide10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aelze\Desktop\New%20folder\prophet-suratalbaqara285.wav" TargetMode="External"/><Relationship Id="rId1" Type="http://schemas.microsoft.com/office/2007/relationships/media" Target="file:///C:\Users\aelze\Desktop\New%20folder\prophet-suratalbaqara285.wav" TargetMode="External"/><Relationship Id="rId6" Type="http://schemas.openxmlformats.org/officeDocument/2006/relationships/image" Target="../media/image106.png"/><Relationship Id="rId5" Type="http://schemas.openxmlformats.org/officeDocument/2006/relationships/image" Target="../media/image201.png"/><Relationship Id="rId4" Type="http://schemas.openxmlformats.org/officeDocument/2006/relationships/image" Target="../media/image200.png"/></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aelze\Desktop\New%20folder\prophet-suratalbaqara286.wav" TargetMode="External"/><Relationship Id="rId1" Type="http://schemas.microsoft.com/office/2007/relationships/media" Target="file:///C:\Users\aelze\Desktop\New%20folder\prophet-suratalbaqara286.wav" TargetMode="External"/><Relationship Id="rId5" Type="http://schemas.openxmlformats.org/officeDocument/2006/relationships/image" Target="../media/image106.png"/><Relationship Id="rId4" Type="http://schemas.openxmlformats.org/officeDocument/2006/relationships/image" Target="../media/image200.png"/></Relationships>
</file>

<file path=ppt/slides/_rels/slide103.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image" Target="../media/image20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image" Target="../media/image20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2.xml"/><Relationship Id="rId5" Type="http://schemas.openxmlformats.org/officeDocument/2006/relationships/image" Target="../media/image204.png"/><Relationship Id="rId4" Type="http://schemas.openxmlformats.org/officeDocument/2006/relationships/image" Target="../media/image203.png"/></Relationships>
</file>

<file path=ppt/slides/_rels/slide108.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image" Target="../media/image17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image" Target="../media/image20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0.xml.rels><?xml version="1.0" encoding="UTF-8" standalone="yes"?>
<Relationships xmlns="http://schemas.openxmlformats.org/package/2006/relationships"><Relationship Id="rId2" Type="http://schemas.openxmlformats.org/officeDocument/2006/relationships/image" Target="../media/image20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08.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212.png"/><Relationship Id="rId5" Type="http://schemas.openxmlformats.org/officeDocument/2006/relationships/image" Target="../media/image211.png"/><Relationship Id="rId4" Type="http://schemas.openxmlformats.org/officeDocument/2006/relationships/image" Target="../media/image210.png"/></Relationships>
</file>

<file path=ppt/slides/_rels/slide116.xml.rels><?xml version="1.0" encoding="UTF-8" standalone="yes"?>
<Relationships xmlns="http://schemas.openxmlformats.org/package/2006/relationships"><Relationship Id="rId3" Type="http://schemas.openxmlformats.org/officeDocument/2006/relationships/image" Target="../media/image214.png"/><Relationship Id="rId7" Type="http://schemas.openxmlformats.org/officeDocument/2006/relationships/image" Target="../media/image218.png"/><Relationship Id="rId2" Type="http://schemas.openxmlformats.org/officeDocument/2006/relationships/image" Target="../media/image213.png"/><Relationship Id="rId1" Type="http://schemas.openxmlformats.org/officeDocument/2006/relationships/slideLayout" Target="../slideLayouts/slideLayout2.xml"/><Relationship Id="rId6" Type="http://schemas.openxmlformats.org/officeDocument/2006/relationships/image" Target="../media/image217.png"/><Relationship Id="rId5" Type="http://schemas.openxmlformats.org/officeDocument/2006/relationships/image" Target="../media/image216.png"/><Relationship Id="rId4" Type="http://schemas.openxmlformats.org/officeDocument/2006/relationships/image" Target="../media/image215.png"/></Relationships>
</file>

<file path=ppt/slides/_rels/slide117.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19.png"/><Relationship Id="rId1" Type="http://schemas.openxmlformats.org/officeDocument/2006/relationships/slideLayout" Target="../slideLayouts/slideLayout2.xml"/><Relationship Id="rId4" Type="http://schemas.openxmlformats.org/officeDocument/2006/relationships/image" Target="../media/image221.png"/></Relationships>
</file>

<file path=ppt/slides/_rels/slide118.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image" Target="../media/image222.png"/><Relationship Id="rId1" Type="http://schemas.openxmlformats.org/officeDocument/2006/relationships/slideLayout" Target="../slideLayouts/slideLayout2.xml"/><Relationship Id="rId5" Type="http://schemas.openxmlformats.org/officeDocument/2006/relationships/image" Target="../media/image224.png"/><Relationship Id="rId4" Type="http://schemas.openxmlformats.org/officeDocument/2006/relationships/image" Target="../media/image221.png"/></Relationships>
</file>

<file path=ppt/slides/_rels/slide119.xml.rels><?xml version="1.0" encoding="UTF-8" standalone="yes"?>
<Relationships xmlns="http://schemas.openxmlformats.org/package/2006/relationships"><Relationship Id="rId3" Type="http://schemas.openxmlformats.org/officeDocument/2006/relationships/image" Target="../media/image226.png"/><Relationship Id="rId2" Type="http://schemas.openxmlformats.org/officeDocument/2006/relationships/image" Target="../media/image2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aelze\Desktop\New%20folder\Tala'a%20Al-Badru%20Alayna.wav" TargetMode="External"/><Relationship Id="rId1" Type="http://schemas.microsoft.com/office/2007/relationships/media" Target="file:///C:\Users\aelze\Desktop\New%20folder\Tala'a%20Al-Badru%20Alayna.wav" TargetMode="External"/><Relationship Id="rId6" Type="http://schemas.openxmlformats.org/officeDocument/2006/relationships/image" Target="../media/image228.png"/><Relationship Id="rId5" Type="http://schemas.openxmlformats.org/officeDocument/2006/relationships/image" Target="../media/image106.png"/><Relationship Id="rId4" Type="http://schemas.openxmlformats.org/officeDocument/2006/relationships/image" Target="../media/image227.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9.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37.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6.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hyperlink" Target="javascript:Open_Menu()"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81.png"/><Relationship Id="rId5" Type="http://schemas.openxmlformats.org/officeDocument/2006/relationships/image" Target="../media/image76.png"/><Relationship Id="rId4" Type="http://schemas.openxmlformats.org/officeDocument/2006/relationships/slide" Target="slide27.xml"/></Relationships>
</file>

<file path=ppt/slides/_rels/slide38.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4.png"/><Relationship Id="rId4" Type="http://schemas.openxmlformats.org/officeDocument/2006/relationships/image" Target="../media/image83.png"/></Relationships>
</file>

<file path=ppt/slides/_rels/slide41.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5.png"/><Relationship Id="rId7" Type="http://schemas.openxmlformats.org/officeDocument/2006/relationships/slide" Target="slide9.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2.png"/><Relationship Id="rId9" Type="http://schemas.openxmlformats.org/officeDocument/2006/relationships/image" Target="../media/image89.png"/></Relationships>
</file>

<file path=ppt/slides/_rels/slide42.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10" Type="http://schemas.openxmlformats.org/officeDocument/2006/relationships/slide" Target="slide27.xml"/><Relationship Id="rId4" Type="http://schemas.openxmlformats.org/officeDocument/2006/relationships/image" Target="../media/image92.png"/><Relationship Id="rId9" Type="http://schemas.openxmlformats.org/officeDocument/2006/relationships/image" Target="../media/image97.png"/></Relationships>
</file>

<file path=ppt/slides/_rels/slide43.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4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aelze\Desktop\New%20folder\prophet-suratalisra.wav" TargetMode="External"/><Relationship Id="rId1" Type="http://schemas.microsoft.com/office/2007/relationships/media" Target="file:///C:\Users\aelze\Desktop\New%20folder\prophet-suratalisra.wav" TargetMode="External"/><Relationship Id="rId4" Type="http://schemas.openxmlformats.org/officeDocument/2006/relationships/image" Target="../media/image106.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aelze\Desktop\New%20folder\prophet-qalam.wav" TargetMode="External"/><Relationship Id="rId1" Type="http://schemas.microsoft.com/office/2007/relationships/media" Target="file:///C:\Users\aelze\Desktop\New%20folder\prophet-qalam.wav" TargetMode="External"/><Relationship Id="rId4" Type="http://schemas.openxmlformats.org/officeDocument/2006/relationships/image" Target="../media/image106.png"/></Relationships>
</file>

<file path=ppt/slides/_rels/slide49.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audio" Target="file:///C:\Users\aelze\Desktop\New%20folder\prophet-suratalmudatir21wav.wav" TargetMode="External"/><Relationship Id="rId13" Type="http://schemas.microsoft.com/office/2007/relationships/media" Target="file:///C:\Users\aelze\Desktop\New%20folder\prophet-suratalmudatir24wav.wav" TargetMode="External"/><Relationship Id="rId18" Type="http://schemas.openxmlformats.org/officeDocument/2006/relationships/image" Target="../media/image110.png"/><Relationship Id="rId3" Type="http://schemas.microsoft.com/office/2007/relationships/media" Target="file:///C:\Users\aelze\Desktop\New%20folder\prophet-suratalmudatir19.wav" TargetMode="External"/><Relationship Id="rId21" Type="http://schemas.openxmlformats.org/officeDocument/2006/relationships/image" Target="../media/image112.png"/><Relationship Id="rId7" Type="http://schemas.microsoft.com/office/2007/relationships/media" Target="file:///C:\Users\aelze\Desktop\New%20folder\prophet-suratalmudatir21wav.wav" TargetMode="External"/><Relationship Id="rId12" Type="http://schemas.openxmlformats.org/officeDocument/2006/relationships/audio" Target="file:///C:\Users\aelze\Desktop\New%20folder\prophet-suratalmudatir23wav.wav" TargetMode="External"/><Relationship Id="rId17" Type="http://schemas.openxmlformats.org/officeDocument/2006/relationships/slideLayout" Target="../slideLayouts/slideLayout2.xml"/><Relationship Id="rId2" Type="http://schemas.openxmlformats.org/officeDocument/2006/relationships/audio" Target="file:///C:\Users\aelze\Desktop\New%20folder\prophet-suratalmudatir18.wav" TargetMode="External"/><Relationship Id="rId16" Type="http://schemas.openxmlformats.org/officeDocument/2006/relationships/audio" Target="file:///C:\Users\aelze\Desktop\New%20folder\prophet-suratalmudatir25wav.wav" TargetMode="External"/><Relationship Id="rId20" Type="http://schemas.openxmlformats.org/officeDocument/2006/relationships/image" Target="../media/image111.png"/><Relationship Id="rId1" Type="http://schemas.microsoft.com/office/2007/relationships/media" Target="file:///C:\Users\aelze\Desktop\New%20folder\prophet-suratalmudatir18.wav" TargetMode="External"/><Relationship Id="rId6" Type="http://schemas.openxmlformats.org/officeDocument/2006/relationships/audio" Target="file:///C:\Users\aelze\Desktop\New%20folder\prophet-suratalmudatir20.wav" TargetMode="External"/><Relationship Id="rId11" Type="http://schemas.microsoft.com/office/2007/relationships/media" Target="file:///C:\Users\aelze\Desktop\New%20folder\prophet-suratalmudatir23wav.wav" TargetMode="External"/><Relationship Id="rId24" Type="http://schemas.openxmlformats.org/officeDocument/2006/relationships/image" Target="../media/image115.png"/><Relationship Id="rId5" Type="http://schemas.microsoft.com/office/2007/relationships/media" Target="file:///C:\Users\aelze\Desktop\New%20folder\prophet-suratalmudatir20.wav" TargetMode="External"/><Relationship Id="rId15" Type="http://schemas.microsoft.com/office/2007/relationships/media" Target="file:///C:\Users\aelze\Desktop\New%20folder\prophet-suratalmudatir25wav.wav" TargetMode="External"/><Relationship Id="rId23" Type="http://schemas.openxmlformats.org/officeDocument/2006/relationships/image" Target="../media/image114.png"/><Relationship Id="rId10" Type="http://schemas.openxmlformats.org/officeDocument/2006/relationships/audio" Target="file:///C:\Users\aelze\Desktop\New%20folder\prophet-suratalmudatir22wav.wav" TargetMode="External"/><Relationship Id="rId19" Type="http://schemas.openxmlformats.org/officeDocument/2006/relationships/image" Target="../media/image106.png"/><Relationship Id="rId4" Type="http://schemas.openxmlformats.org/officeDocument/2006/relationships/audio" Target="file:///C:\Users\aelze\Desktop\New%20folder\prophet-suratalmudatir19.wav" TargetMode="External"/><Relationship Id="rId9" Type="http://schemas.microsoft.com/office/2007/relationships/media" Target="file:///C:\Users\aelze\Desktop\New%20folder\prophet-suratalmudatir22wav.wav" TargetMode="External"/><Relationship Id="rId14" Type="http://schemas.openxmlformats.org/officeDocument/2006/relationships/audio" Target="file:///C:\Users\aelze\Desktop\New%20folder\prophet-suratalmudatir24wav.wav" TargetMode="External"/><Relationship Id="rId22" Type="http://schemas.openxmlformats.org/officeDocument/2006/relationships/image" Target="../media/image11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98.png"/><Relationship Id="rId1" Type="http://schemas.openxmlformats.org/officeDocument/2006/relationships/slideLayout" Target="../slideLayouts/slideLayout2.xml"/><Relationship Id="rId5" Type="http://schemas.openxmlformats.org/officeDocument/2006/relationships/slide" Target="slide54.xml"/><Relationship Id="rId4" Type="http://schemas.openxmlformats.org/officeDocument/2006/relationships/slide" Target="slide55.xml"/></Relationships>
</file>

<file path=ppt/slides/_rels/slide54.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 Id="rId5" Type="http://schemas.openxmlformats.org/officeDocument/2006/relationships/image" Target="../media/image122.png"/><Relationship Id="rId4" Type="http://schemas.openxmlformats.org/officeDocument/2006/relationships/image" Target="../media/image121.png"/></Relationships>
</file>

<file path=ppt/slides/_rels/slide61.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24.png"/><Relationship Id="rId7" Type="http://schemas.openxmlformats.org/officeDocument/2006/relationships/image" Target="../media/image128.png"/><Relationship Id="rId2" Type="http://schemas.openxmlformats.org/officeDocument/2006/relationships/image" Target="../media/image123.png"/><Relationship Id="rId1" Type="http://schemas.openxmlformats.org/officeDocument/2006/relationships/slideLayout" Target="../slideLayouts/slideLayout2.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 Id="rId9" Type="http://schemas.openxmlformats.org/officeDocument/2006/relationships/image" Target="../media/image130.png"/></Relationships>
</file>

<file path=ppt/slides/_rels/slide62.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5.png"/><Relationship Id="rId7" Type="http://schemas.openxmlformats.org/officeDocument/2006/relationships/image" Target="../media/image138.png"/><Relationship Id="rId2" Type="http://schemas.openxmlformats.org/officeDocument/2006/relationships/image" Target="../media/image134.png"/><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slide" Target="slide65.xml"/><Relationship Id="rId4" Type="http://schemas.openxmlformats.org/officeDocument/2006/relationships/image" Target="../media/image136.png"/></Relationships>
</file>

<file path=ppt/slides/_rels/slide65.xml.rels><?xml version="1.0" encoding="UTF-8" standalone="yes"?>
<Relationships xmlns="http://schemas.openxmlformats.org/package/2006/relationships"><Relationship Id="rId2" Type="http://schemas.openxmlformats.org/officeDocument/2006/relationships/slide" Target="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1.png"/><Relationship Id="rId7" Type="http://schemas.openxmlformats.org/officeDocument/2006/relationships/image" Target="../media/image145.png"/><Relationship Id="rId2"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144.png"/><Relationship Id="rId11" Type="http://schemas.openxmlformats.org/officeDocument/2006/relationships/slide" Target="slide67.xml"/><Relationship Id="rId5" Type="http://schemas.openxmlformats.org/officeDocument/2006/relationships/image" Target="../media/image143.png"/><Relationship Id="rId10" Type="http://schemas.openxmlformats.org/officeDocument/2006/relationships/slide" Target="slide27.xml"/><Relationship Id="rId4" Type="http://schemas.openxmlformats.org/officeDocument/2006/relationships/image" Target="../media/image142.png"/><Relationship Id="rId9" Type="http://schemas.openxmlformats.org/officeDocument/2006/relationships/image" Target="../media/image147.png"/></Relationships>
</file>

<file path=ppt/slides/_rels/slide67.xml.rels><?xml version="1.0" encoding="UTF-8" standalone="yes"?>
<Relationships xmlns="http://schemas.openxmlformats.org/package/2006/relationships"><Relationship Id="rId2" Type="http://schemas.openxmlformats.org/officeDocument/2006/relationships/slide" Target="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32.png"/><Relationship Id="rId1" Type="http://schemas.openxmlformats.org/officeDocument/2006/relationships/slideLayout" Target="../slideLayouts/slideLayout2.xml"/><Relationship Id="rId5" Type="http://schemas.openxmlformats.org/officeDocument/2006/relationships/image" Target="../media/image150.png"/><Relationship Id="rId4" Type="http://schemas.openxmlformats.org/officeDocument/2006/relationships/image" Target="../media/image149.png"/></Relationships>
</file>

<file path=ppt/slides/_rels/slide69.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file:///C:\Users\aelze\Desktop\New%20folder\prophet-suratalfaturquan.wav" TargetMode="External"/><Relationship Id="rId1" Type="http://schemas.microsoft.com/office/2007/relationships/media" Target="file:///C:\Users\aelze\Desktop\New%20folder\prophet-suratalfaturquan.wav" TargetMode="External"/><Relationship Id="rId5" Type="http://schemas.openxmlformats.org/officeDocument/2006/relationships/image" Target="../media/image106.png"/><Relationship Id="rId4" Type="http://schemas.openxmlformats.org/officeDocument/2006/relationships/image" Target="../media/image154.png"/></Relationships>
</file>

<file path=ppt/slides/_rels/slide74.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aelze\Desktop\New%20folder\prophet-suratalbaqara10.wav" TargetMode="External"/><Relationship Id="rId1" Type="http://schemas.microsoft.com/office/2007/relationships/media" Target="file:///C:\Users\aelze\Desktop\New%20folder\prophet-suratalbaqara10.wav" TargetMode="External"/><Relationship Id="rId4" Type="http://schemas.openxmlformats.org/officeDocument/2006/relationships/image" Target="../media/image106.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8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2.xml"/><Relationship Id="rId5" Type="http://schemas.openxmlformats.org/officeDocument/2006/relationships/image" Target="../media/image160.png"/><Relationship Id="rId4" Type="http://schemas.openxmlformats.org/officeDocument/2006/relationships/image" Target="../media/image159.png"/></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aelze\Desktop\New%20folder\prophet-suratsaba34-35.wav" TargetMode="External"/><Relationship Id="rId1" Type="http://schemas.microsoft.com/office/2007/relationships/media" Target="file:///C:\Users\aelze\Desktop\New%20folder\prophet-suratsaba34-35.wav" TargetMode="External"/><Relationship Id="rId4" Type="http://schemas.openxmlformats.org/officeDocument/2006/relationships/image" Target="../media/image106.png"/></Relationships>
</file>

<file path=ppt/slides/_rels/slide82.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2.xml"/><Relationship Id="rId4" Type="http://schemas.openxmlformats.org/officeDocument/2006/relationships/image" Target="../media/image164.png"/></Relationships>
</file>

<file path=ppt/slides/_rels/slide84.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5.png"/><Relationship Id="rId1" Type="http://schemas.openxmlformats.org/officeDocument/2006/relationships/slideLayout" Target="../slideLayouts/slideLayout2.xml"/><Relationship Id="rId5" Type="http://schemas.openxmlformats.org/officeDocument/2006/relationships/image" Target="../media/image169.png"/><Relationship Id="rId4" Type="http://schemas.openxmlformats.org/officeDocument/2006/relationships/image" Target="../media/image168.png"/></Relationships>
</file>

<file path=ppt/slides/_rels/slide86.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66.png"/><Relationship Id="rId1" Type="http://schemas.openxmlformats.org/officeDocument/2006/relationships/slideLayout" Target="../slideLayouts/slideLayout2.xml"/><Relationship Id="rId5" Type="http://schemas.openxmlformats.org/officeDocument/2006/relationships/image" Target="../media/image174.png"/><Relationship Id="rId4" Type="http://schemas.openxmlformats.org/officeDocument/2006/relationships/image" Target="../media/image173.png"/></Relationships>
</file>

<file path=ppt/slides/_rels/slide89.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2.xml"/><Relationship Id="rId4" Type="http://schemas.openxmlformats.org/officeDocument/2006/relationships/image" Target="../media/image177.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image" Target="../media/image17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2.xml"/><Relationship Id="rId4" Type="http://schemas.openxmlformats.org/officeDocument/2006/relationships/image" Target="../media/image177.png"/></Relationships>
</file>

<file path=ppt/slides/_rels/slide92.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2.xml"/><Relationship Id="rId5" Type="http://schemas.openxmlformats.org/officeDocument/2006/relationships/image" Target="../media/image183.png"/><Relationship Id="rId4" Type="http://schemas.openxmlformats.org/officeDocument/2006/relationships/image" Target="../media/image182.png"/></Relationships>
</file>

<file path=ppt/slides/_rels/slide93.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84.png"/><Relationship Id="rId1" Type="http://schemas.openxmlformats.org/officeDocument/2006/relationships/slideLayout" Target="../slideLayouts/slideLayout2.xml"/><Relationship Id="rId4" Type="http://schemas.openxmlformats.org/officeDocument/2006/relationships/image" Target="../media/image175.png"/></Relationships>
</file>

<file path=ppt/slides/_rels/slide94.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image" Target="../media/image185.png"/><Relationship Id="rId1" Type="http://schemas.openxmlformats.org/officeDocument/2006/relationships/slideLayout" Target="../slideLayouts/slideLayout2.xml"/><Relationship Id="rId5" Type="http://schemas.openxmlformats.org/officeDocument/2006/relationships/image" Target="../media/image188.png"/><Relationship Id="rId4" Type="http://schemas.openxmlformats.org/officeDocument/2006/relationships/image" Target="../media/image187.png"/></Relationships>
</file>

<file path=ppt/slides/_rels/slide95.xml.rels><?xml version="1.0" encoding="UTF-8" standalone="yes"?>
<Relationships xmlns="http://schemas.openxmlformats.org/package/2006/relationships"><Relationship Id="rId8" Type="http://schemas.openxmlformats.org/officeDocument/2006/relationships/image" Target="../media/image188.png"/><Relationship Id="rId3" Type="http://schemas.openxmlformats.org/officeDocument/2006/relationships/image" Target="../media/image186.png"/><Relationship Id="rId7" Type="http://schemas.openxmlformats.org/officeDocument/2006/relationships/image" Target="../media/image192.png"/><Relationship Id="rId2" Type="http://schemas.openxmlformats.org/officeDocument/2006/relationships/image" Target="../media/image185.png"/><Relationship Id="rId1" Type="http://schemas.openxmlformats.org/officeDocument/2006/relationships/slideLayout" Target="../slideLayouts/slideLayout2.xml"/><Relationship Id="rId6" Type="http://schemas.openxmlformats.org/officeDocument/2006/relationships/image" Target="../media/image191.png"/><Relationship Id="rId5" Type="http://schemas.openxmlformats.org/officeDocument/2006/relationships/image" Target="../media/image190.png"/><Relationship Id="rId4" Type="http://schemas.openxmlformats.org/officeDocument/2006/relationships/image" Target="../media/image189.png"/></Relationships>
</file>

<file path=ppt/slides/_rels/slide96.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image" Target="../media/image185.png"/><Relationship Id="rId1" Type="http://schemas.openxmlformats.org/officeDocument/2006/relationships/slideLayout" Target="../slideLayouts/slideLayout2.xml"/><Relationship Id="rId5" Type="http://schemas.openxmlformats.org/officeDocument/2006/relationships/image" Target="../media/image193.png"/><Relationship Id="rId4" Type="http://schemas.openxmlformats.org/officeDocument/2006/relationships/image" Target="../media/image188.png"/></Relationships>
</file>

<file path=ppt/slides/_rels/slide97.xml.rels><?xml version="1.0" encoding="UTF-8" standalone="yes"?>
<Relationships xmlns="http://schemas.openxmlformats.org/package/2006/relationships"><Relationship Id="rId3" Type="http://schemas.openxmlformats.org/officeDocument/2006/relationships/image" Target="../media/image186.png"/><Relationship Id="rId7" Type="http://schemas.openxmlformats.org/officeDocument/2006/relationships/image" Target="../media/image196.png"/><Relationship Id="rId2" Type="http://schemas.openxmlformats.org/officeDocument/2006/relationships/image" Target="../media/image185.png"/><Relationship Id="rId1" Type="http://schemas.openxmlformats.org/officeDocument/2006/relationships/slideLayout" Target="../slideLayouts/slideLayout2.xml"/><Relationship Id="rId6" Type="http://schemas.openxmlformats.org/officeDocument/2006/relationships/image" Target="../media/image195.png"/><Relationship Id="rId5" Type="http://schemas.openxmlformats.org/officeDocument/2006/relationships/image" Target="../media/image188.png"/><Relationship Id="rId4" Type="http://schemas.openxmlformats.org/officeDocument/2006/relationships/image" Target="../media/image194.png"/></Relationships>
</file>

<file path=ppt/slides/_rels/slide98.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image" Target="../media/image175.png"/><Relationship Id="rId1" Type="http://schemas.openxmlformats.org/officeDocument/2006/relationships/slideLayout" Target="../slideLayouts/slideLayout2.xml"/><Relationship Id="rId4" Type="http://schemas.openxmlformats.org/officeDocument/2006/relationships/image" Target="../media/image177.png"/></Relationships>
</file>

<file path=ppt/slides/_rels/slide99.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image" Target="../media/image19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path path="shape">
            <a:fillToRect l="50000" t="50000" r="50000" b="50000"/>
          </a:path>
        </a:gra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A33948-6AAE-487F-8701-34DDC7C02BD9}"/>
              </a:ext>
            </a:extLst>
          </p:cNvPr>
          <p:cNvSpPr>
            <a:spLocks noGrp="1" noChangeArrowheads="1"/>
          </p:cNvSpPr>
          <p:nvPr>
            <p:ph type="ctrTitle"/>
          </p:nvPr>
        </p:nvSpPr>
        <p:spPr>
          <a:xfrm>
            <a:off x="685800" y="2130425"/>
            <a:ext cx="7772400" cy="1470025"/>
          </a:xfrm>
        </p:spPr>
        <p:txBody>
          <a:bodyPr anchor="ctr"/>
          <a:lstStyle/>
          <a:p>
            <a:r>
              <a:rPr lang="en-US" altLang="en-US" sz="4400"/>
              <a:t> </a:t>
            </a:r>
          </a:p>
        </p:txBody>
      </p:sp>
      <p:sp>
        <p:nvSpPr>
          <p:cNvPr id="3075" name="Rectangle 3">
            <a:extLst>
              <a:ext uri="{FF2B5EF4-FFF2-40B4-BE49-F238E27FC236}">
                <a16:creationId xmlns:a16="http://schemas.microsoft.com/office/drawing/2014/main" id="{8F81C5AB-1E50-4913-BFA6-F6E640881934}"/>
              </a:ext>
            </a:extLst>
          </p:cNvPr>
          <p:cNvSpPr>
            <a:spLocks noGrp="1" noChangeArrowheads="1"/>
          </p:cNvSpPr>
          <p:nvPr>
            <p:ph type="subTitle" idx="1"/>
          </p:nvPr>
        </p:nvSpPr>
        <p:spPr>
          <a:xfrm>
            <a:off x="1371600" y="3886200"/>
            <a:ext cx="6400800" cy="1752600"/>
          </a:xfrm>
        </p:spPr>
        <p:txBody>
          <a:bodyPr/>
          <a:lstStyle/>
          <a:p>
            <a:r>
              <a:rPr lang="en-US" altLang="en-US" sz="3200" dirty="0">
                <a:solidFill>
                  <a:srgbClr val="00FFFF"/>
                </a:solidFill>
              </a:rPr>
              <a:t>BY: Ahmed Elzeiny</a:t>
            </a:r>
          </a:p>
        </p:txBody>
      </p:sp>
      <p:sp>
        <p:nvSpPr>
          <p:cNvPr id="3076" name="WordArt 4">
            <a:extLst>
              <a:ext uri="{FF2B5EF4-FFF2-40B4-BE49-F238E27FC236}">
                <a16:creationId xmlns:a16="http://schemas.microsoft.com/office/drawing/2014/main" id="{7C8B657C-A4D4-4541-9F0B-25FBE0830CBA}"/>
              </a:ext>
            </a:extLst>
          </p:cNvPr>
          <p:cNvSpPr>
            <a:spLocks noChangeArrowheads="1" noChangeShapeType="1" noTextEdit="1"/>
          </p:cNvSpPr>
          <p:nvPr/>
        </p:nvSpPr>
        <p:spPr bwMode="auto">
          <a:xfrm>
            <a:off x="762000" y="2514600"/>
            <a:ext cx="7772400" cy="1371600"/>
          </a:xfrm>
          <a:prstGeom prst="rect">
            <a:avLst/>
          </a:prstGeom>
        </p:spPr>
        <p:txBody>
          <a:bodyPr wrap="none" fromWordArt="1">
            <a:prstTxWarp prst="textPlain">
              <a:avLst>
                <a:gd name="adj" fmla="val 4612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Sirat Of The PROPET (SAW)</a:t>
            </a:r>
          </a:p>
        </p:txBody>
      </p:sp>
      <p:sp>
        <p:nvSpPr>
          <p:cNvPr id="3077" name="WordArt 5">
            <a:extLst>
              <a:ext uri="{FF2B5EF4-FFF2-40B4-BE49-F238E27FC236}">
                <a16:creationId xmlns:a16="http://schemas.microsoft.com/office/drawing/2014/main" id="{F84F8D75-452B-4B3C-8B51-C0D8A98109AA}"/>
              </a:ext>
            </a:extLst>
          </p:cNvPr>
          <p:cNvSpPr>
            <a:spLocks noChangeArrowheads="1" noChangeShapeType="1" noTextEdit="1"/>
          </p:cNvSpPr>
          <p:nvPr/>
        </p:nvSpPr>
        <p:spPr bwMode="auto">
          <a:xfrm>
            <a:off x="2286000" y="5105400"/>
            <a:ext cx="4876800" cy="1447800"/>
          </a:xfrm>
          <a:prstGeom prst="rect">
            <a:avLst/>
          </a:prstGeom>
        </p:spPr>
        <p:txBody>
          <a:bodyPr wrap="none" fromWordArt="1">
            <a:prstTxWarp prst="textPlain">
              <a:avLst>
                <a:gd name="adj" fmla="val 45926"/>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LIFE IN MAKKAH</a:t>
            </a:r>
          </a:p>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Part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AE90838-6DDA-4725-8151-22160218F34C}"/>
              </a:ext>
            </a:extLst>
          </p:cNvPr>
          <p:cNvSpPr>
            <a:spLocks noGrp="1" noChangeArrowheads="1"/>
          </p:cNvSpPr>
          <p:nvPr>
            <p:ph type="title"/>
          </p:nvPr>
        </p:nvSpPr>
        <p:spPr>
          <a:xfrm>
            <a:off x="609600" y="533400"/>
            <a:ext cx="8229600" cy="1143000"/>
          </a:xfrm>
        </p:spPr>
        <p:txBody>
          <a:bodyPr/>
          <a:lstStyle/>
          <a:p>
            <a:r>
              <a:rPr lang="en-US" altLang="en-US" sz="3200"/>
              <a:t>Arriving on a old donkey, she tended to be later than the others. She herself was weak, she had no milk to feed her infant, her camel was to skinny for travel, and her donkey was old. Her name was Halimah.</a:t>
            </a:r>
          </a:p>
        </p:txBody>
      </p:sp>
      <p:pic>
        <p:nvPicPr>
          <p:cNvPr id="8195" name="Picture 3">
            <a:extLst>
              <a:ext uri="{FF2B5EF4-FFF2-40B4-BE49-F238E27FC236}">
                <a16:creationId xmlns:a16="http://schemas.microsoft.com/office/drawing/2014/main" id="{8C25267D-13B9-43B9-A55D-FF9B9EFAF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38263">
            <a:off x="4343400" y="2590800"/>
            <a:ext cx="2894013" cy="1901825"/>
          </a:xfrm>
          <a:prstGeom prst="rect">
            <a:avLst/>
          </a:prstGeom>
          <a:noFill/>
          <a:extLst>
            <a:ext uri="{909E8E84-426E-40DD-AFC4-6F175D3DCCD1}">
              <a14:hiddenFill xmlns:a14="http://schemas.microsoft.com/office/drawing/2010/main">
                <a:solidFill>
                  <a:srgbClr val="FFFFFF"/>
                </a:solidFill>
              </a14:hiddenFill>
            </a:ext>
          </a:extLst>
        </p:spPr>
      </p:pic>
      <p:sp>
        <p:nvSpPr>
          <p:cNvPr id="8196" name="Rectangle 4">
            <a:extLst>
              <a:ext uri="{FF2B5EF4-FFF2-40B4-BE49-F238E27FC236}">
                <a16:creationId xmlns:a16="http://schemas.microsoft.com/office/drawing/2014/main" id="{F39E1E5A-69B4-4C41-A206-DC5072EC3E0B}"/>
              </a:ext>
            </a:extLst>
          </p:cNvPr>
          <p:cNvSpPr>
            <a:spLocks noGrp="1" noChangeArrowheads="1"/>
          </p:cNvSpPr>
          <p:nvPr>
            <p:ph type="body" idx="1"/>
          </p:nvPr>
        </p:nvSpPr>
        <p:spPr>
          <a:xfrm>
            <a:off x="457200" y="2332038"/>
            <a:ext cx="8229600" cy="4525962"/>
          </a:xfrm>
          <a:noFill/>
          <a:ln/>
        </p:spPr>
        <p:txBody>
          <a:bodyPr/>
          <a:lstStyle/>
          <a:p>
            <a:pPr algn="ctr">
              <a:buFontTx/>
              <a:buNone/>
            </a:pPr>
            <a:r>
              <a:rPr lang="en-US" altLang="en-US" sz="2000"/>
              <a:t>Then she came upon Mohamed’s Grandfather, Abd Al-Mutalib!</a:t>
            </a:r>
          </a:p>
        </p:txBody>
      </p:sp>
      <p:sp>
        <p:nvSpPr>
          <p:cNvPr id="8197" name="Rectangle 5">
            <a:extLst>
              <a:ext uri="{FF2B5EF4-FFF2-40B4-BE49-F238E27FC236}">
                <a16:creationId xmlns:a16="http://schemas.microsoft.com/office/drawing/2014/main" id="{55AED6A3-060A-4BAD-9C94-52FCDE5CBD83}"/>
              </a:ext>
            </a:extLst>
          </p:cNvPr>
          <p:cNvSpPr>
            <a:spLocks noChangeArrowheads="1"/>
          </p:cNvSpPr>
          <p:nvPr/>
        </p:nvSpPr>
        <p:spPr bwMode="auto">
          <a:xfrm>
            <a:off x="3276600" y="3048000"/>
            <a:ext cx="457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pPr>
            <a:r>
              <a:rPr lang="en-US" altLang="en-US">
                <a:latin typeface="Times New Roman" panose="02020603050405020304" pitchFamily="18" charset="0"/>
                <a:cs typeface="Times New Roman" panose="02020603050405020304" pitchFamily="18" charset="0"/>
              </a:rPr>
              <a:t>	</a:t>
            </a:r>
            <a:r>
              <a:rPr lang="ar-EG" altLang="en-US">
                <a:latin typeface="Times New Roman" panose="02020603050405020304" pitchFamily="18" charset="0"/>
                <a:cs typeface="Times New Roman" panose="02020603050405020304" pitchFamily="18" charset="0"/>
              </a:rPr>
              <a:t>ٍ</a:t>
            </a:r>
            <a:r>
              <a:rPr lang="en-US" altLang="en-US">
                <a:latin typeface="Times New Roman" panose="02020603050405020304" pitchFamily="18" charset="0"/>
                <a:cs typeface="Times New Roman" panose="02020603050405020304" pitchFamily="18" charset="0"/>
              </a:rPr>
              <a:t>Sir can I please adopt your son??</a:t>
            </a:r>
          </a:p>
        </p:txBody>
      </p:sp>
      <p:sp>
        <p:nvSpPr>
          <p:cNvPr id="8198" name="Rectangle 6">
            <a:extLst>
              <a:ext uri="{FF2B5EF4-FFF2-40B4-BE49-F238E27FC236}">
                <a16:creationId xmlns:a16="http://schemas.microsoft.com/office/drawing/2014/main" id="{8A9FD248-4787-4BFB-A434-A7A1BFE0A82C}"/>
              </a:ext>
            </a:extLst>
          </p:cNvPr>
          <p:cNvSpPr>
            <a:spLocks noChangeArrowheads="1"/>
          </p:cNvSpPr>
          <p:nvPr/>
        </p:nvSpPr>
        <p:spPr bwMode="auto">
          <a:xfrm>
            <a:off x="7988300" y="3606800"/>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en-US" altLang="en-US"/>
              <a:t> </a:t>
            </a:r>
          </a:p>
        </p:txBody>
      </p:sp>
      <p:pic>
        <p:nvPicPr>
          <p:cNvPr id="8199" name="Picture 7">
            <a:extLst>
              <a:ext uri="{FF2B5EF4-FFF2-40B4-BE49-F238E27FC236}">
                <a16:creationId xmlns:a16="http://schemas.microsoft.com/office/drawing/2014/main" id="{ACAD2DF4-5E12-4DFC-815E-6D95DAFFD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949147">
            <a:off x="185738" y="3592513"/>
            <a:ext cx="2132012" cy="1401762"/>
          </a:xfrm>
          <a:prstGeom prst="rect">
            <a:avLst/>
          </a:prstGeom>
          <a:noFill/>
          <a:extLst>
            <a:ext uri="{909E8E84-426E-40DD-AFC4-6F175D3DCCD1}">
              <a14:hiddenFill xmlns:a14="http://schemas.microsoft.com/office/drawing/2010/main">
                <a:solidFill>
                  <a:srgbClr val="FFFFFF"/>
                </a:solidFill>
              </a14:hiddenFill>
            </a:ext>
          </a:extLst>
        </p:spPr>
      </p:pic>
      <p:sp>
        <p:nvSpPr>
          <p:cNvPr id="8200" name="Rectangle 8">
            <a:extLst>
              <a:ext uri="{FF2B5EF4-FFF2-40B4-BE49-F238E27FC236}">
                <a16:creationId xmlns:a16="http://schemas.microsoft.com/office/drawing/2014/main" id="{D6638CE5-4680-44DD-AF3B-5520C6D0A028}"/>
              </a:ext>
            </a:extLst>
          </p:cNvPr>
          <p:cNvSpPr>
            <a:spLocks noChangeArrowheads="1"/>
          </p:cNvSpPr>
          <p:nvPr/>
        </p:nvSpPr>
        <p:spPr bwMode="auto">
          <a:xfrm>
            <a:off x="-1066800" y="3581400"/>
            <a:ext cx="457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pPr>
            <a:r>
              <a:rPr lang="en-US" altLang="en-US">
                <a:latin typeface="Times New Roman" panose="02020603050405020304" pitchFamily="18" charset="0"/>
                <a:cs typeface="Times New Roman" panose="02020603050405020304" pitchFamily="18" charset="0"/>
              </a:rPr>
              <a:t>Oh please </a:t>
            </a:r>
          </a:p>
          <a:p>
            <a:pPr algn="ctr">
              <a:buFontTx/>
              <a:buNone/>
            </a:pPr>
            <a:r>
              <a:rPr lang="en-US" altLang="en-US">
                <a:latin typeface="Times New Roman" panose="02020603050405020304" pitchFamily="18" charset="0"/>
                <a:cs typeface="Times New Roman" panose="02020603050405020304" pitchFamily="18" charset="0"/>
              </a:rPr>
              <a:t>Do</a:t>
            </a:r>
            <a:r>
              <a:rPr lang="ar-EG" altLang="en-US">
                <a:latin typeface="Times New Roman" panose="02020603050405020304" pitchFamily="18" charset="0"/>
                <a:cs typeface="Times New Roman" panose="02020603050405020304" pitchFamily="18" charset="0"/>
              </a:rPr>
              <a:t>!!!</a:t>
            </a:r>
            <a:endParaRPr lang="en-US" altLang="en-US">
              <a:latin typeface="Times New Roman" panose="02020603050405020304" pitchFamily="18" charset="0"/>
              <a:cs typeface="Times New Roman" panose="02020603050405020304" pitchFamily="18" charset="0"/>
            </a:endParaRPr>
          </a:p>
        </p:txBody>
      </p:sp>
      <p:pic>
        <p:nvPicPr>
          <p:cNvPr id="8201" name="Picture 9">
            <a:extLst>
              <a:ext uri="{FF2B5EF4-FFF2-40B4-BE49-F238E27FC236}">
                <a16:creationId xmlns:a16="http://schemas.microsoft.com/office/drawing/2014/main" id="{BED75205-ECF2-4252-A4B7-F47EB08E4A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410200"/>
            <a:ext cx="830263" cy="144780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a:extLst>
              <a:ext uri="{FF2B5EF4-FFF2-40B4-BE49-F238E27FC236}">
                <a16:creationId xmlns:a16="http://schemas.microsoft.com/office/drawing/2014/main" id="{13B9049A-026D-42ED-B603-603973CE3E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687888"/>
            <a:ext cx="2895600" cy="2170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00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5.55556E-6 -6.66667E-6 C -0.00643 -0.0213 -0.02292 -0.03334 -0.03751 -0.04445 C -0.04202 -0.04792 -0.04654 -0.05116 -0.0514 -0.05371 C -0.05417 -0.0551 -0.05973 -0.05741 -0.05973 -0.05741 C -0.06754 -0.05672 -0.07553 -0.05695 -0.08334 -0.05556 C -0.08942 -0.0544 -0.09532 -0.05116 -0.1014 -0.05001 C -0.10886 -0.04329 -0.11338 -0.03403 -0.11945 -0.02593 C -0.12483 -0.01876 -0.13004 -0.0139 -0.13473 -0.00556 C -0.14029 -0.01297 -0.14081 -0.02223 -0.14584 -0.02964 C -0.14897 -0.03427 -0.15122 -0.04075 -0.15556 -0.0426 C -0.15834 -0.04376 -0.1639 -0.0463 -0.1639 -0.0463 C -0.1757 -0.04491 -0.18699 -0.04306 -0.19862 -0.04075 C -0.20487 -0.03797 -0.21129 -0.0345 -0.21667 -0.02964 C -0.22067 -0.01899 -0.22431 -0.01598 -0.23195 -0.00927 C -0.23334 -0.00811 -0.23612 -0.00556 -0.23612 -0.00556 C -0.2415 -0.01019 -0.24046 -0.01413 -0.24445 -0.02038 C -0.24966 -0.02848 -0.25452 -0.03635 -0.26112 -0.0426 C -0.26459 -0.04584 -0.26546 -0.047 -0.26945 -0.04815 C -0.27397 -0.04954 -0.28334 -0.05186 -0.28334 -0.05186 C -0.28803 -0.05116 -0.29306 -0.05255 -0.29723 -0.05001 C -0.3014 -0.04746 -0.30279 -0.03982 -0.30695 -0.03704 C -0.30886 -0.03589 -0.31077 -0.03473 -0.31251 -0.03334 C -0.31529 -0.03103 -0.31806 -0.02848 -0.32084 -0.02593 C -0.32223 -0.02478 -0.32501 -0.02223 -0.32501 -0.02223 C -0.32779 -0.01644 -0.33108 -0.01413 -0.33473 -0.00927 " pathEditMode="relative" ptsTypes="ffffffffffffffffffffffffA">
                                      <p:cBhvr>
                                        <p:cTn id="6" dur="5000" fill="hold"/>
                                        <p:tgtEl>
                                          <p:spTgt spid="820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EBB1D82-FD4D-40BF-A622-F46A33198D3E}"/>
              </a:ext>
            </a:extLst>
          </p:cNvPr>
          <p:cNvSpPr>
            <a:spLocks noGrp="1" noChangeArrowheads="1"/>
          </p:cNvSpPr>
          <p:nvPr>
            <p:ph type="title"/>
          </p:nvPr>
        </p:nvSpPr>
        <p:spPr/>
        <p:txBody>
          <a:bodyPr/>
          <a:lstStyle/>
          <a:p>
            <a:endParaRPr lang="en-US" altLang="en-US"/>
          </a:p>
        </p:txBody>
      </p:sp>
      <p:pic>
        <p:nvPicPr>
          <p:cNvPr id="19460" name="Picture 4">
            <a:extLst>
              <a:ext uri="{FF2B5EF4-FFF2-40B4-BE49-F238E27FC236}">
                <a16:creationId xmlns:a16="http://schemas.microsoft.com/office/drawing/2014/main" id="{21B0B365-3B6E-47B4-91C5-29E23DE38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962400"/>
            <a:ext cx="1971675" cy="2428875"/>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5">
            <a:extLst>
              <a:ext uri="{FF2B5EF4-FFF2-40B4-BE49-F238E27FC236}">
                <a16:creationId xmlns:a16="http://schemas.microsoft.com/office/drawing/2014/main" id="{45434C8C-4084-474A-9711-6CA5A0CE6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962400"/>
            <a:ext cx="1096963"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a:extLst>
              <a:ext uri="{FF2B5EF4-FFF2-40B4-BE49-F238E27FC236}">
                <a16:creationId xmlns:a16="http://schemas.microsoft.com/office/drawing/2014/main" id="{668E29D0-FC8F-4052-9A92-2CAFFE0451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865313"/>
          </a:xfrm>
          <a:prstGeom prst="rect">
            <a:avLst/>
          </a:prstGeom>
          <a:noFill/>
          <a:extLst>
            <a:ext uri="{909E8E84-426E-40DD-AFC4-6F175D3DCCD1}">
              <a14:hiddenFill xmlns:a14="http://schemas.microsoft.com/office/drawing/2010/main">
                <a:solidFill>
                  <a:srgbClr val="FFFFFF"/>
                </a:solidFill>
              </a14:hiddenFill>
            </a:ext>
          </a:extLst>
        </p:spPr>
      </p:pic>
      <p:sp>
        <p:nvSpPr>
          <p:cNvPr id="19463" name="Oval 7">
            <a:extLst>
              <a:ext uri="{FF2B5EF4-FFF2-40B4-BE49-F238E27FC236}">
                <a16:creationId xmlns:a16="http://schemas.microsoft.com/office/drawing/2014/main" id="{3067784E-ADBD-472E-B5D3-8A74BE4EFA35}"/>
              </a:ext>
            </a:extLst>
          </p:cNvPr>
          <p:cNvSpPr>
            <a:spLocks noChangeArrowheads="1"/>
          </p:cNvSpPr>
          <p:nvPr/>
        </p:nvSpPr>
        <p:spPr bwMode="auto">
          <a:xfrm>
            <a:off x="1676400" y="1752600"/>
            <a:ext cx="2133600" cy="2057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a:t>Why did we stop?</a:t>
            </a:r>
          </a:p>
        </p:txBody>
      </p:sp>
      <p:sp>
        <p:nvSpPr>
          <p:cNvPr id="19464" name="Oval 8">
            <a:extLst>
              <a:ext uri="{FF2B5EF4-FFF2-40B4-BE49-F238E27FC236}">
                <a16:creationId xmlns:a16="http://schemas.microsoft.com/office/drawing/2014/main" id="{554B26E3-7BF2-42F3-BEDC-4FA40F08267E}"/>
              </a:ext>
            </a:extLst>
          </p:cNvPr>
          <p:cNvSpPr>
            <a:spLocks noChangeArrowheads="1"/>
          </p:cNvSpPr>
          <p:nvPr/>
        </p:nvSpPr>
        <p:spPr bwMode="auto">
          <a:xfrm>
            <a:off x="4343400" y="1905000"/>
            <a:ext cx="2133600" cy="2057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a:t>This is a point called </a:t>
            </a:r>
          </a:p>
          <a:p>
            <a:pPr algn="ctr"/>
            <a:r>
              <a:rPr lang="en-US" altLang="en-US" i="1"/>
              <a:t>Sidr al-muntaha</a:t>
            </a:r>
            <a:r>
              <a:rPr lang="en-US" altLang="en-US"/>
              <a:t>. If</a:t>
            </a:r>
          </a:p>
          <a:p>
            <a:pPr algn="ctr"/>
            <a:r>
              <a:rPr lang="en-US" altLang="en-US"/>
              <a:t>I proceed from here</a:t>
            </a:r>
          </a:p>
          <a:p>
            <a:pPr algn="ctr"/>
            <a:r>
              <a:rPr lang="en-US" altLang="en-US"/>
              <a:t>I will burn. You must</a:t>
            </a:r>
          </a:p>
          <a:p>
            <a:pPr algn="ctr"/>
            <a:r>
              <a:rPr lang="en-US" altLang="en-US"/>
              <a:t>Go on.</a:t>
            </a:r>
          </a:p>
        </p:txBody>
      </p:sp>
    </p:spTree>
    <p:extLst>
      <p:ext uri="{BB962C8B-B14F-4D97-AF65-F5344CB8AC3E}">
        <p14:creationId xmlns:p14="http://schemas.microsoft.com/office/powerpoint/2010/main" val="3565259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500" fill="hold"/>
                                        <p:tgtEl>
                                          <p:spTgt spid="19460"/>
                                        </p:tgtEl>
                                        <p:attrNameLst>
                                          <p:attrName>ppt_x</p:attrName>
                                        </p:attrNameLst>
                                      </p:cBhvr>
                                      <p:tavLst>
                                        <p:tav tm="0">
                                          <p:val>
                                            <p:strVal val="#ppt_x"/>
                                          </p:val>
                                        </p:tav>
                                        <p:tav tm="100000">
                                          <p:val>
                                            <p:strVal val="#ppt_x"/>
                                          </p:val>
                                        </p:tav>
                                      </p:tavLst>
                                    </p:anim>
                                    <p:anim calcmode="lin" valueType="num">
                                      <p:cBhvr additive="base">
                                        <p:cTn id="8" dur="500" fill="hold"/>
                                        <p:tgtEl>
                                          <p:spTgt spid="1946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461"/>
                                        </p:tgtEl>
                                        <p:attrNameLst>
                                          <p:attrName>style.visibility</p:attrName>
                                        </p:attrNameLst>
                                      </p:cBhvr>
                                      <p:to>
                                        <p:strVal val="visible"/>
                                      </p:to>
                                    </p:set>
                                    <p:anim calcmode="lin" valueType="num">
                                      <p:cBhvr additive="base">
                                        <p:cTn id="11" dur="500" fill="hold"/>
                                        <p:tgtEl>
                                          <p:spTgt spid="19461"/>
                                        </p:tgtEl>
                                        <p:attrNameLst>
                                          <p:attrName>ppt_x</p:attrName>
                                        </p:attrNameLst>
                                      </p:cBhvr>
                                      <p:tavLst>
                                        <p:tav tm="0">
                                          <p:val>
                                            <p:strVal val="#ppt_x"/>
                                          </p:val>
                                        </p:tav>
                                        <p:tav tm="100000">
                                          <p:val>
                                            <p:strVal val="#ppt_x"/>
                                          </p:val>
                                        </p:tav>
                                      </p:tavLst>
                                    </p:anim>
                                    <p:anim calcmode="lin" valueType="num">
                                      <p:cBhvr additive="base">
                                        <p:cTn id="12" dur="500" fill="hold"/>
                                        <p:tgtEl>
                                          <p:spTgt spid="1946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63"/>
                                        </p:tgtEl>
                                        <p:attrNameLst>
                                          <p:attrName>style.visibility</p:attrName>
                                        </p:attrNameLst>
                                      </p:cBhvr>
                                      <p:to>
                                        <p:strVal val="visible"/>
                                      </p:to>
                                    </p:set>
                                    <p:animEffect transition="in" filter="fade">
                                      <p:cBhvr>
                                        <p:cTn id="17" dur="2000"/>
                                        <p:tgtEl>
                                          <p:spTgt spid="194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64"/>
                                        </p:tgtEl>
                                        <p:attrNameLst>
                                          <p:attrName>style.visibility</p:attrName>
                                        </p:attrNameLst>
                                      </p:cBhvr>
                                      <p:to>
                                        <p:strVal val="visible"/>
                                      </p:to>
                                    </p:set>
                                    <p:animEffect transition="in" filter="fade">
                                      <p:cBhvr>
                                        <p:cTn id="22" dur="2000"/>
                                        <p:tgtEl>
                                          <p:spTgt spid="194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xit" presetSubtype="1" fill="hold" nodeType="clickEffect">
                                  <p:stCondLst>
                                    <p:cond delay="0"/>
                                  </p:stCondLst>
                                  <p:childTnLst>
                                    <p:anim calcmode="lin" valueType="num">
                                      <p:cBhvr additive="base">
                                        <p:cTn id="26" dur="500"/>
                                        <p:tgtEl>
                                          <p:spTgt spid="19461"/>
                                        </p:tgtEl>
                                        <p:attrNameLst>
                                          <p:attrName>ppt_x</p:attrName>
                                        </p:attrNameLst>
                                      </p:cBhvr>
                                      <p:tavLst>
                                        <p:tav tm="0">
                                          <p:val>
                                            <p:strVal val="ppt_x"/>
                                          </p:val>
                                        </p:tav>
                                        <p:tav tm="100000">
                                          <p:val>
                                            <p:strVal val="ppt_x"/>
                                          </p:val>
                                        </p:tav>
                                      </p:tavLst>
                                    </p:anim>
                                    <p:anim calcmode="lin" valueType="num">
                                      <p:cBhvr additive="base">
                                        <p:cTn id="27" dur="500"/>
                                        <p:tgtEl>
                                          <p:spTgt spid="19461"/>
                                        </p:tgtEl>
                                        <p:attrNameLst>
                                          <p:attrName>ppt_y</p:attrName>
                                        </p:attrNameLst>
                                      </p:cBhvr>
                                      <p:tavLst>
                                        <p:tav tm="0">
                                          <p:val>
                                            <p:strVal val="ppt_y"/>
                                          </p:val>
                                        </p:tav>
                                        <p:tav tm="100000">
                                          <p:val>
                                            <p:strVal val="0-ppt_h/2"/>
                                          </p:val>
                                        </p:tav>
                                      </p:tavLst>
                                    </p:anim>
                                    <p:set>
                                      <p:cBhvr>
                                        <p:cTn id="28" dur="1" fill="hold">
                                          <p:stCondLst>
                                            <p:cond delay="499"/>
                                          </p:stCondLst>
                                        </p:cTn>
                                        <p:tgtEl>
                                          <p:spTgt spid="19461"/>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2000"/>
                                        <p:tgtEl>
                                          <p:spTgt spid="19463"/>
                                        </p:tgtEl>
                                      </p:cBhvr>
                                    </p:animEffect>
                                    <p:set>
                                      <p:cBhvr>
                                        <p:cTn id="31" dur="1" fill="hold">
                                          <p:stCondLst>
                                            <p:cond delay="1999"/>
                                          </p:stCondLst>
                                        </p:cTn>
                                        <p:tgtEl>
                                          <p:spTgt spid="19463"/>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2000"/>
                                        <p:tgtEl>
                                          <p:spTgt spid="19464"/>
                                        </p:tgtEl>
                                      </p:cBhvr>
                                    </p:animEffect>
                                    <p:set>
                                      <p:cBhvr>
                                        <p:cTn id="34" dur="1" fill="hold">
                                          <p:stCondLst>
                                            <p:cond delay="1999"/>
                                          </p:stCondLst>
                                        </p:cTn>
                                        <p:tgtEl>
                                          <p:spTgt spid="1946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000"/>
                                        <p:tgtEl>
                                          <p:spTgt spid="19460"/>
                                        </p:tgtEl>
                                      </p:cBhvr>
                                    </p:animEffect>
                                    <p:set>
                                      <p:cBhvr>
                                        <p:cTn id="37" dur="1" fill="hold">
                                          <p:stCondLst>
                                            <p:cond delay="1999"/>
                                          </p:stCondLst>
                                        </p:cTn>
                                        <p:tgtEl>
                                          <p:spTgt spid="194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animBg="1"/>
      <p:bldP spid="19463" grpId="1" animBg="1"/>
      <p:bldP spid="19464" grpId="0" animBg="1"/>
      <p:bldP spid="19464" grpId="1"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5D0E4D54-5FFE-4AAF-81E9-8311A395DF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a:extLst>
              <a:ext uri="{FF2B5EF4-FFF2-40B4-BE49-F238E27FC236}">
                <a16:creationId xmlns:a16="http://schemas.microsoft.com/office/drawing/2014/main" id="{E853C650-A5B7-40CF-9CEF-5F6D9FF8D7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3352800"/>
            <a:ext cx="1217613" cy="2667000"/>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4">
            <a:extLst>
              <a:ext uri="{FF2B5EF4-FFF2-40B4-BE49-F238E27FC236}">
                <a16:creationId xmlns:a16="http://schemas.microsoft.com/office/drawing/2014/main" id="{C316BCB9-AE5C-4233-A63E-21278527F84A}"/>
              </a:ext>
            </a:extLst>
          </p:cNvPr>
          <p:cNvSpPr>
            <a:spLocks noGrp="1" noChangeArrowheads="1"/>
          </p:cNvSpPr>
          <p:nvPr>
            <p:ph type="title"/>
          </p:nvPr>
        </p:nvSpPr>
        <p:spPr>
          <a:xfrm>
            <a:off x="457200" y="304800"/>
            <a:ext cx="8229600" cy="1143000"/>
          </a:xfrm>
        </p:spPr>
        <p:txBody>
          <a:bodyPr/>
          <a:lstStyle/>
          <a:p>
            <a:r>
              <a:rPr lang="en-US" altLang="en-US" sz="2400" b="1">
                <a:solidFill>
                  <a:srgbClr val="0000CC"/>
                </a:solidFill>
              </a:rPr>
              <a:t>And when he reached the top and after he saw all the prophets he heard the voice of Allah. For the first gift He revealed the last two verses of </a:t>
            </a:r>
            <a:r>
              <a:rPr lang="en-US" altLang="en-US" sz="2400" b="1" i="1">
                <a:solidFill>
                  <a:srgbClr val="0000CC"/>
                </a:solidFill>
              </a:rPr>
              <a:t>Surat Al-Baqara.</a:t>
            </a:r>
            <a:endParaRPr lang="en-US" altLang="en-US" sz="2400" b="1">
              <a:solidFill>
                <a:srgbClr val="0000CC"/>
              </a:solidFill>
            </a:endParaRPr>
          </a:p>
        </p:txBody>
      </p:sp>
      <p:sp>
        <p:nvSpPr>
          <p:cNvPr id="20485" name="Rectangle 5">
            <a:extLst>
              <a:ext uri="{FF2B5EF4-FFF2-40B4-BE49-F238E27FC236}">
                <a16:creationId xmlns:a16="http://schemas.microsoft.com/office/drawing/2014/main" id="{AAFC8C62-DDB9-4DB4-9ACA-3635352711F0}"/>
              </a:ext>
            </a:extLst>
          </p:cNvPr>
          <p:cNvSpPr>
            <a:spLocks noGrp="1" noChangeArrowheads="1"/>
          </p:cNvSpPr>
          <p:nvPr>
            <p:ph type="body" idx="1"/>
          </p:nvPr>
        </p:nvSpPr>
        <p:spPr>
          <a:xfrm>
            <a:off x="0" y="2971800"/>
            <a:ext cx="8229600" cy="4906963"/>
          </a:xfrm>
        </p:spPr>
        <p:txBody>
          <a:bodyPr/>
          <a:lstStyle/>
          <a:p>
            <a:pPr algn="ctr"/>
            <a:r>
              <a:rPr lang="en-US" altLang="en-US" sz="2400" b="1">
                <a:solidFill>
                  <a:srgbClr val="0000CC"/>
                </a:solidFill>
              </a:rPr>
              <a:t>Al-Baqara</a:t>
            </a:r>
            <a:br>
              <a:rPr lang="en-US" altLang="en-US" sz="2400" b="1">
                <a:solidFill>
                  <a:srgbClr val="0000CC"/>
                </a:solidFill>
              </a:rPr>
            </a:br>
            <a:r>
              <a:rPr lang="en-US" altLang="en-US" sz="2400" b="1">
                <a:solidFill>
                  <a:srgbClr val="0000CC"/>
                </a:solidFill>
              </a:rPr>
              <a:t>The Messenger believeth in what hath been revealed to him from his Lord, as do the men of faith. Each one (of them) believeth in Allah, His angels, His books, and His Messengers "We make no distinction (they say) between one and another of His Messengers." And they say: "We hear and we obey; (We seek) Thy forgiveness, Our Lord, and to Thee is the end of all journeys." (285)</a:t>
            </a:r>
          </a:p>
        </p:txBody>
      </p:sp>
      <p:sp>
        <p:nvSpPr>
          <p:cNvPr id="20486" name="Rectangle 6">
            <a:extLst>
              <a:ext uri="{FF2B5EF4-FFF2-40B4-BE49-F238E27FC236}">
                <a16:creationId xmlns:a16="http://schemas.microsoft.com/office/drawing/2014/main" id="{360D7A01-5A85-47B4-81CC-02A4E8E18E65}"/>
              </a:ext>
            </a:extLst>
          </p:cNvPr>
          <p:cNvSpPr>
            <a:spLocks noChangeArrowheads="1"/>
          </p:cNvSpPr>
          <p:nvPr/>
        </p:nvSpPr>
        <p:spPr bwMode="auto">
          <a:xfrm>
            <a:off x="-384175" y="1600200"/>
            <a:ext cx="952817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lnSpc>
                <a:spcPct val="80000"/>
              </a:lnSpc>
            </a:pPr>
            <a:r>
              <a:rPr lang="ar-SA" altLang="en-US" sz="2800"/>
              <a:t>ءَامَنَ ٱلرَّسُولُ بِمَآ أُنزِلَ إِلَيۡهِ مِن رَّبِّهِۦ وَٱلۡمُؤۡمِنُونَ‌ۚ كُلٌّ ءَامَنَ بِٱللَّهِ وَمَلَـٰٓٮِٕكَتِهِۦ وَكُتُبِهِۦ وَرُسُلِهِۦلَا نُفَرِّقُ بَيۡنَ أَحَدٍ۬ مِّن رُّسُلِهِۦ‌ۚ وَقَالُواْ سَمِعۡنَا وَأَطَعۡنَا‌ۖ غُفۡرَانَكَ رَبَّنَا وَإِلَيۡكَ ٱلۡمَصِيرُ(﻿٢٨٥﻿)</a:t>
            </a:r>
            <a:endParaRPr lang="ar-EG" altLang="en-US" sz="2800"/>
          </a:p>
        </p:txBody>
      </p:sp>
      <p:pic>
        <p:nvPicPr>
          <p:cNvPr id="20487" name="prophet-suratalbaqara285.wav">
            <a:hlinkClick r:id="" action="ppaction://media"/>
            <a:extLst>
              <a:ext uri="{FF2B5EF4-FFF2-40B4-BE49-F238E27FC236}">
                <a16:creationId xmlns:a16="http://schemas.microsoft.com/office/drawing/2014/main" id="{22521645-F341-4DCA-B451-E84B081672CE}"/>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8382000" y="1066800"/>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339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ppt_x"/>
                                          </p:val>
                                        </p:tav>
                                        <p:tav tm="100000">
                                          <p:val>
                                            <p:strVal val="#ppt_x"/>
                                          </p:val>
                                        </p:tav>
                                      </p:tavLst>
                                    </p:anim>
                                    <p:anim calcmode="lin" valueType="num">
                                      <p:cBhvr additive="base">
                                        <p:cTn id="8"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0487"/>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mediacall" presetSubtype="0" fill="hold" nodeType="clickEffect">
                                  <p:stCondLst>
                                    <p:cond delay="0"/>
                                  </p:stCondLst>
                                  <p:childTnLst>
                                    <p:cmd type="call" cmd="playFrom(0.0)">
                                      <p:cBhvr>
                                        <p:cTn id="13" dur="100457" fill="hold"/>
                                        <p:tgtEl>
                                          <p:spTgt spid="20487"/>
                                        </p:tgtEl>
                                      </p:cBhvr>
                                    </p:cmd>
                                  </p:childTnLst>
                                </p:cTn>
                              </p:par>
                            </p:childTnLst>
                          </p:cTn>
                        </p:par>
                      </p:childTnLst>
                    </p:cTn>
                  </p:par>
                </p:childTnLst>
              </p:cTn>
              <p:nextCondLst>
                <p:cond evt="onClick" delay="0">
                  <p:tgtEl>
                    <p:spTgt spid="20487"/>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20487"/>
                </p:tgtEl>
              </p:cMediaNode>
            </p:audio>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7391659F-E73C-410C-BB12-CE0716ED12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507" name="Rectangle 3">
            <a:extLst>
              <a:ext uri="{FF2B5EF4-FFF2-40B4-BE49-F238E27FC236}">
                <a16:creationId xmlns:a16="http://schemas.microsoft.com/office/drawing/2014/main" id="{BB1DE3DC-FE0F-4EDC-93C0-882852A6600C}"/>
              </a:ext>
            </a:extLst>
          </p:cNvPr>
          <p:cNvSpPr>
            <a:spLocks noChangeArrowheads="1"/>
          </p:cNvSpPr>
          <p:nvPr/>
        </p:nvSpPr>
        <p:spPr bwMode="auto">
          <a:xfrm>
            <a:off x="152400" y="3505200"/>
            <a:ext cx="88392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0000CC"/>
                </a:solidFill>
              </a:rPr>
              <a:t>Al-Baqara</a:t>
            </a:r>
            <a:br>
              <a:rPr lang="en-US" altLang="en-US" sz="2400" b="1">
                <a:solidFill>
                  <a:srgbClr val="0000CC"/>
                </a:solidFill>
              </a:rPr>
            </a:br>
            <a:r>
              <a:rPr lang="en-US" altLang="en-US" sz="2400" b="1">
                <a:solidFill>
                  <a:srgbClr val="0000CC"/>
                </a:solidFill>
              </a:rPr>
              <a:t>Allah tasketh not a soul beyond its scope. For it (is only) that which it hath earned, and against it (only) that which it hath deserved. Our Lord! Condemn us not if we forget, or miss the mark! Our Lord! Lay not on us such a burden as thou didst lay on those before us! Our Lord! Impose not on us that which we have not the strength to bear! Pardon us, absolve us and have mercy on us, Thou, our Protector, and give us victory over the disbelieving folk. (286)</a:t>
            </a:r>
            <a:r>
              <a:rPr lang="en-US" altLang="en-US" sz="2400">
                <a:solidFill>
                  <a:srgbClr val="0000CC"/>
                </a:solidFill>
              </a:rPr>
              <a:t> </a:t>
            </a:r>
          </a:p>
        </p:txBody>
      </p:sp>
      <p:sp>
        <p:nvSpPr>
          <p:cNvPr id="21508" name="Rectangle 4">
            <a:extLst>
              <a:ext uri="{FF2B5EF4-FFF2-40B4-BE49-F238E27FC236}">
                <a16:creationId xmlns:a16="http://schemas.microsoft.com/office/drawing/2014/main" id="{BEAF55F2-130E-4C73-95A3-34E3BCC5E1D1}"/>
              </a:ext>
            </a:extLst>
          </p:cNvPr>
          <p:cNvSpPr>
            <a:spLocks noChangeArrowheads="1"/>
          </p:cNvSpPr>
          <p:nvPr/>
        </p:nvSpPr>
        <p:spPr bwMode="auto">
          <a:xfrm>
            <a:off x="304800" y="1371600"/>
            <a:ext cx="83947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rtl="1"/>
            <a:r>
              <a:rPr lang="ar-SA" altLang="en-US" sz="2800" b="1"/>
              <a:t>سُوۡرَةُ البَقَرَة</a:t>
            </a:r>
            <a:endParaRPr lang="ar-SA" altLang="en-US" sz="2800"/>
          </a:p>
          <a:p>
            <a:pPr algn="ctr" rtl="1"/>
            <a:r>
              <a:rPr lang="ar-SA" altLang="en-US" sz="2800"/>
              <a:t>لَا يُكَلِّفُ ٱللَّهُ نَفۡسًا إِلَّا وُسۡعَهَا‌ۚ لَهَا مَا كَسَبَتۡ وَعَلَيۡہَا مَا ٱكۡتَسَبَتۡ‌ۗ رَبَّنَا لَا تُؤَاخِذۡنَآ إِن نَّسِينَآ أَوۡ أَخۡطَأۡنَا‌ۚ رَبَّنَا وَلَا تَحۡمِلۡ عَلَيۡنَآ إِصۡرً۬ا كَمَا حَمَلۡتَهُ ۥ عَلَى ٱلَّذِينَ مِن قَبۡلِنَا‌ۚ رَبَّنَا وَلَا تُحَمِّلۡنَا مَا لَا طَاقَةَ لَنَا بِهِۦ‌ۖ وَٱعۡفُ عَنَّا وَٱغۡفِرۡ لَنَا وَٱرۡحَمۡنَآ‌ۚ أَنتَ مَوۡلَٮٰنَا فَٱنصُرۡنَا عَلَى ٱلۡقَوۡمِ ٱلۡڪَـٰفِرِينَ (﻿٢٨٦﻿) </a:t>
            </a:r>
          </a:p>
        </p:txBody>
      </p:sp>
      <p:pic>
        <p:nvPicPr>
          <p:cNvPr id="21509" name="prophet-suratalbaqara286.wav">
            <a:hlinkClick r:id="" action="ppaction://media"/>
            <a:extLst>
              <a:ext uri="{FF2B5EF4-FFF2-40B4-BE49-F238E27FC236}">
                <a16:creationId xmlns:a16="http://schemas.microsoft.com/office/drawing/2014/main" id="{071C9CD9-7591-4538-A629-D1ED2378C517}"/>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7467600" y="685800"/>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21510" name="WordArt 6">
            <a:extLst>
              <a:ext uri="{FF2B5EF4-FFF2-40B4-BE49-F238E27FC236}">
                <a16:creationId xmlns:a16="http://schemas.microsoft.com/office/drawing/2014/main" id="{88ACD3A8-E1D5-485C-8E5F-A14A5CC17FF5}"/>
              </a:ext>
            </a:extLst>
          </p:cNvPr>
          <p:cNvSpPr>
            <a:spLocks noChangeArrowheads="1" noChangeShapeType="1" noTextEdit="1"/>
          </p:cNvSpPr>
          <p:nvPr/>
        </p:nvSpPr>
        <p:spPr bwMode="auto">
          <a:xfrm>
            <a:off x="2590800" y="76200"/>
            <a:ext cx="4114800" cy="1285875"/>
          </a:xfrm>
          <a:prstGeom prst="rect">
            <a:avLst/>
          </a:prstGeom>
        </p:spPr>
        <p:txBody>
          <a:bodyPr wrap="none" fromWordArt="1">
            <a:prstTxWarp prst="textSlantUp">
              <a:avLst>
                <a:gd name="adj" fmla="val 0"/>
              </a:avLst>
            </a:prstTxWarp>
          </a:bodyPr>
          <a:lstStyle/>
          <a:p>
            <a:pPr algn="ctr"/>
            <a:r>
              <a:rPr lang="en-US" sz="3600" kern="10">
                <a:ln w="9525">
                  <a:solidFill>
                    <a:srgbClr val="0000FF"/>
                  </a:solidFill>
                  <a:round/>
                  <a:headEnd/>
                  <a:tailEnd/>
                </a:ln>
                <a:gradFill rotWithShape="0">
                  <a:gsLst>
                    <a:gs pos="0">
                      <a:srgbClr val="00FFFF">
                        <a:gamma/>
                        <a:shade val="46275"/>
                        <a:invGamma/>
                      </a:srgbClr>
                    </a:gs>
                    <a:gs pos="50000">
                      <a:srgbClr val="00FFFF"/>
                    </a:gs>
                    <a:gs pos="100000">
                      <a:srgbClr val="00FFFF">
                        <a:gamma/>
                        <a:shade val="46275"/>
                        <a:invGamma/>
                      </a:srgbClr>
                    </a:gs>
                  </a:gsLst>
                  <a:lin ang="5400000" scaled="1"/>
                </a:gradFill>
                <a:effectLst>
                  <a:outerShdw dist="53882" dir="2700000" algn="ctr" rotWithShape="0">
                    <a:srgbClr val="9999FF">
                      <a:alpha val="80000"/>
                    </a:srgbClr>
                  </a:outerShdw>
                </a:effectLst>
                <a:latin typeface="Impact" panose="020B0806030902050204" pitchFamily="34" charset="0"/>
              </a:rPr>
              <a:t>Al-Baqara</a:t>
            </a:r>
          </a:p>
        </p:txBody>
      </p:sp>
    </p:spTree>
    <p:extLst>
      <p:ext uri="{BB962C8B-B14F-4D97-AF65-F5344CB8AC3E}">
        <p14:creationId xmlns:p14="http://schemas.microsoft.com/office/powerpoint/2010/main" val="236222827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150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96003" fill="hold"/>
                                        <p:tgtEl>
                                          <p:spTgt spid="21509"/>
                                        </p:tgtEl>
                                      </p:cBhvr>
                                    </p:cmd>
                                  </p:childTnLst>
                                </p:cTn>
                              </p:par>
                            </p:childTnLst>
                          </p:cTn>
                        </p:par>
                      </p:childTnLst>
                    </p:cTn>
                  </p:par>
                </p:childTnLst>
              </p:cTn>
              <p:nextCondLst>
                <p:cond evt="onClick" delay="0">
                  <p:tgtEl>
                    <p:spTgt spid="2150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1509"/>
                </p:tgtEl>
              </p:cMediaNode>
            </p:audio>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53156862-5CF7-4570-82DE-E94D4DCED6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532" name="Rectangle 4">
            <a:extLst>
              <a:ext uri="{FF2B5EF4-FFF2-40B4-BE49-F238E27FC236}">
                <a16:creationId xmlns:a16="http://schemas.microsoft.com/office/drawing/2014/main" id="{CFB30C54-4A55-4396-BD7B-0F4CD3140684}"/>
              </a:ext>
            </a:extLst>
          </p:cNvPr>
          <p:cNvSpPr>
            <a:spLocks noGrp="1" noChangeArrowheads="1"/>
          </p:cNvSpPr>
          <p:nvPr>
            <p:ph type="body" idx="1"/>
          </p:nvPr>
        </p:nvSpPr>
        <p:spPr>
          <a:xfrm>
            <a:off x="0" y="1143000"/>
            <a:ext cx="4495800" cy="5715000"/>
          </a:xfrm>
        </p:spPr>
        <p:txBody>
          <a:bodyPr/>
          <a:lstStyle/>
          <a:p>
            <a:r>
              <a:rPr lang="en-US" altLang="en-US" sz="2400" b="1" dirty="0">
                <a:solidFill>
                  <a:srgbClr val="0000CC"/>
                </a:solidFill>
              </a:rPr>
              <a:t>Second Allah promised that the long term pain and suffering is now over and that from here on out it will be easier for our beloved prophet.</a:t>
            </a:r>
            <a:r>
              <a:rPr lang="ar-EG" altLang="en-US" sz="2400" b="1" dirty="0">
                <a:solidFill>
                  <a:srgbClr val="0000CC"/>
                </a:solidFill>
              </a:rPr>
              <a:t> </a:t>
            </a:r>
            <a:endParaRPr lang="en-US" altLang="en-US" sz="2400" b="1" dirty="0">
              <a:solidFill>
                <a:srgbClr val="0000CC"/>
              </a:solidFill>
            </a:endParaRPr>
          </a:p>
          <a:p>
            <a:r>
              <a:rPr lang="en-US" altLang="en-US" sz="2400" b="1" dirty="0">
                <a:solidFill>
                  <a:srgbClr val="0000CC"/>
                </a:solidFill>
              </a:rPr>
              <a:t>But there is even more. Here is where Allah (SWT) assigned one of our most important principals in our everyday life, prayer…</a:t>
            </a:r>
          </a:p>
        </p:txBody>
      </p:sp>
      <p:sp>
        <p:nvSpPr>
          <p:cNvPr id="22533" name="Oval 5">
            <a:extLst>
              <a:ext uri="{FF2B5EF4-FFF2-40B4-BE49-F238E27FC236}">
                <a16:creationId xmlns:a16="http://schemas.microsoft.com/office/drawing/2014/main" id="{A8C96615-73C8-442F-80FB-E247D6F753A2}"/>
              </a:ext>
            </a:extLst>
          </p:cNvPr>
          <p:cNvSpPr>
            <a:spLocks noChangeArrowheads="1"/>
          </p:cNvSpPr>
          <p:nvPr/>
        </p:nvSpPr>
        <p:spPr bwMode="auto">
          <a:xfrm>
            <a:off x="4800600" y="304800"/>
            <a:ext cx="3810000" cy="297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sz="2800" dirty="0"/>
              <a:t>Now Mohamed go back to</a:t>
            </a:r>
          </a:p>
          <a:p>
            <a:pPr algn="ctr" rtl="1"/>
            <a:r>
              <a:rPr lang="en-US" altLang="en-US" sz="2800" dirty="0"/>
              <a:t> your people</a:t>
            </a:r>
          </a:p>
          <a:p>
            <a:pPr algn="ctr" rtl="1"/>
            <a:r>
              <a:rPr lang="en-US" altLang="en-US" sz="2800" dirty="0"/>
              <a:t>And tell them to pray</a:t>
            </a:r>
          </a:p>
          <a:p>
            <a:pPr algn="ctr" rtl="1"/>
            <a:r>
              <a:rPr lang="en-US" altLang="en-US" sz="2800" dirty="0"/>
              <a:t> 50 times everyday!!!</a:t>
            </a:r>
          </a:p>
        </p:txBody>
      </p:sp>
      <p:pic>
        <p:nvPicPr>
          <p:cNvPr id="22534" name="Picture 6">
            <a:extLst>
              <a:ext uri="{FF2B5EF4-FFF2-40B4-BE49-F238E27FC236}">
                <a16:creationId xmlns:a16="http://schemas.microsoft.com/office/drawing/2014/main" id="{056EDDD6-911F-4183-B3BD-5E443EF4E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733800"/>
            <a:ext cx="1217613"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698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10800000">
                                      <p:cBhvr>
                                        <p:cTn id="6" dur="500" fill="hold"/>
                                        <p:tgtEl>
                                          <p:spTgt spid="22534"/>
                                        </p:tgtEl>
                                        <p:attrNameLst>
                                          <p:attrName>r</p:attrName>
                                        </p:attrNameLst>
                                      </p:cBhvr>
                                    </p:animRot>
                                  </p:childTnLst>
                                </p:cTn>
                              </p:par>
                            </p:childTnLst>
                          </p:cTn>
                        </p:par>
                        <p:par>
                          <p:cTn id="7" fill="hold" nodeType="afterGroup">
                            <p:stCondLst>
                              <p:cond delay="500"/>
                            </p:stCondLst>
                            <p:childTnLst>
                              <p:par>
                                <p:cTn id="8" presetID="2" presetClass="exit" presetSubtype="4" fill="hold" nodeType="afterEffect">
                                  <p:stCondLst>
                                    <p:cond delay="0"/>
                                  </p:stCondLst>
                                  <p:childTnLst>
                                    <p:anim calcmode="lin" valueType="num">
                                      <p:cBhvr additive="base">
                                        <p:cTn id="9" dur="500"/>
                                        <p:tgtEl>
                                          <p:spTgt spid="22534"/>
                                        </p:tgtEl>
                                        <p:attrNameLst>
                                          <p:attrName>ppt_x</p:attrName>
                                        </p:attrNameLst>
                                      </p:cBhvr>
                                      <p:tavLst>
                                        <p:tav tm="0">
                                          <p:val>
                                            <p:strVal val="ppt_x"/>
                                          </p:val>
                                        </p:tav>
                                        <p:tav tm="100000">
                                          <p:val>
                                            <p:strVal val="ppt_x"/>
                                          </p:val>
                                        </p:tav>
                                      </p:tavLst>
                                    </p:anim>
                                    <p:anim calcmode="lin" valueType="num">
                                      <p:cBhvr additive="base">
                                        <p:cTn id="10" dur="500"/>
                                        <p:tgtEl>
                                          <p:spTgt spid="22534"/>
                                        </p:tgtEl>
                                        <p:attrNameLst>
                                          <p:attrName>ppt_y</p:attrName>
                                        </p:attrNameLst>
                                      </p:cBhvr>
                                      <p:tavLst>
                                        <p:tav tm="0">
                                          <p:val>
                                            <p:strVal val="ppt_y"/>
                                          </p:val>
                                        </p:tav>
                                        <p:tav tm="100000">
                                          <p:val>
                                            <p:strVal val="1+ppt_h/2"/>
                                          </p:val>
                                        </p:tav>
                                      </p:tavLst>
                                    </p:anim>
                                    <p:set>
                                      <p:cBhvr>
                                        <p:cTn id="11" dur="1" fill="hold">
                                          <p:stCondLst>
                                            <p:cond delay="499"/>
                                          </p:stCondLst>
                                        </p:cTn>
                                        <p:tgtEl>
                                          <p:spTgt spid="225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53C6DD78-52D2-442A-AA80-AF4A1B46C6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3863" y="1227138"/>
            <a:ext cx="2314575" cy="1079500"/>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a:extLst>
              <a:ext uri="{FF2B5EF4-FFF2-40B4-BE49-F238E27FC236}">
                <a16:creationId xmlns:a16="http://schemas.microsoft.com/office/drawing/2014/main" id="{F3D64516-A055-4DE6-9741-E7BC8ED4F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4648200" cy="3863975"/>
          </a:xfrm>
          <a:prstGeom prst="rect">
            <a:avLst/>
          </a:prstGeom>
          <a:noFill/>
          <a:extLst>
            <a:ext uri="{909E8E84-426E-40DD-AFC4-6F175D3DCCD1}">
              <a14:hiddenFill xmlns:a14="http://schemas.microsoft.com/office/drawing/2010/main">
                <a:solidFill>
                  <a:srgbClr val="FFFFFF"/>
                </a:solidFill>
              </a14:hiddenFill>
            </a:ext>
          </a:extLst>
        </p:spPr>
      </p:pic>
      <p:sp>
        <p:nvSpPr>
          <p:cNvPr id="23556" name="Rectangle 4">
            <a:extLst>
              <a:ext uri="{FF2B5EF4-FFF2-40B4-BE49-F238E27FC236}">
                <a16:creationId xmlns:a16="http://schemas.microsoft.com/office/drawing/2014/main" id="{DAA6B0B9-8145-4D1D-9F81-24D66AB9E2F5}"/>
              </a:ext>
            </a:extLst>
          </p:cNvPr>
          <p:cNvSpPr>
            <a:spLocks noGrp="1" noChangeArrowheads="1"/>
          </p:cNvSpPr>
          <p:nvPr>
            <p:ph type="title"/>
          </p:nvPr>
        </p:nvSpPr>
        <p:spPr/>
        <p:txBody>
          <a:bodyPr/>
          <a:lstStyle/>
          <a:p>
            <a:r>
              <a:rPr lang="en-US" altLang="en-US" sz="4000" b="1">
                <a:solidFill>
                  <a:srgbClr val="00FFFF"/>
                </a:solidFill>
              </a:rPr>
              <a:t>As he decanted from heaven he saw prophet </a:t>
            </a:r>
            <a:r>
              <a:rPr lang="en-US" altLang="en-US" sz="4000" b="1" i="1">
                <a:solidFill>
                  <a:srgbClr val="00FFFF"/>
                </a:solidFill>
              </a:rPr>
              <a:t>Musa</a:t>
            </a:r>
            <a:r>
              <a:rPr lang="en-US" altLang="en-US" sz="4000" b="1">
                <a:solidFill>
                  <a:srgbClr val="00FFFF"/>
                </a:solidFill>
              </a:rPr>
              <a:t> (Moses) again…</a:t>
            </a:r>
          </a:p>
        </p:txBody>
      </p:sp>
      <p:sp>
        <p:nvSpPr>
          <p:cNvPr id="23557" name="Oval 5">
            <a:extLst>
              <a:ext uri="{FF2B5EF4-FFF2-40B4-BE49-F238E27FC236}">
                <a16:creationId xmlns:a16="http://schemas.microsoft.com/office/drawing/2014/main" id="{9A3596B5-6F5C-4E17-9076-128F6D4C3C93}"/>
              </a:ext>
            </a:extLst>
          </p:cNvPr>
          <p:cNvSpPr>
            <a:spLocks noChangeArrowheads="1"/>
          </p:cNvSpPr>
          <p:nvPr/>
        </p:nvSpPr>
        <p:spPr bwMode="auto">
          <a:xfrm>
            <a:off x="228600" y="2362200"/>
            <a:ext cx="1905000" cy="1752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Aslamualykum</a:t>
            </a:r>
          </a:p>
        </p:txBody>
      </p:sp>
      <p:sp>
        <p:nvSpPr>
          <p:cNvPr id="23558" name="Oval 6">
            <a:extLst>
              <a:ext uri="{FF2B5EF4-FFF2-40B4-BE49-F238E27FC236}">
                <a16:creationId xmlns:a16="http://schemas.microsoft.com/office/drawing/2014/main" id="{B189BB19-30E9-4CE0-A34D-F0E744FADCDE}"/>
              </a:ext>
            </a:extLst>
          </p:cNvPr>
          <p:cNvSpPr>
            <a:spLocks noChangeArrowheads="1"/>
          </p:cNvSpPr>
          <p:nvPr/>
        </p:nvSpPr>
        <p:spPr bwMode="auto">
          <a:xfrm>
            <a:off x="5410200" y="3048000"/>
            <a:ext cx="1905000" cy="1752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Waklykumuslam</a:t>
            </a:r>
          </a:p>
        </p:txBody>
      </p:sp>
      <p:sp>
        <p:nvSpPr>
          <p:cNvPr id="23559" name="Oval 7">
            <a:extLst>
              <a:ext uri="{FF2B5EF4-FFF2-40B4-BE49-F238E27FC236}">
                <a16:creationId xmlns:a16="http://schemas.microsoft.com/office/drawing/2014/main" id="{C4B8D8BD-74A7-4F5B-BE28-231B6377DEE2}"/>
              </a:ext>
            </a:extLst>
          </p:cNvPr>
          <p:cNvSpPr>
            <a:spLocks noChangeArrowheads="1"/>
          </p:cNvSpPr>
          <p:nvPr/>
        </p:nvSpPr>
        <p:spPr bwMode="auto">
          <a:xfrm>
            <a:off x="228600" y="2362200"/>
            <a:ext cx="1905000" cy="1752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What did Allah(SWT)</a:t>
            </a:r>
          </a:p>
          <a:p>
            <a:pPr algn="ctr" rtl="1"/>
            <a:r>
              <a:rPr lang="en-US" altLang="en-US" b="1"/>
              <a:t>Give you?</a:t>
            </a:r>
          </a:p>
        </p:txBody>
      </p:sp>
      <p:sp>
        <p:nvSpPr>
          <p:cNvPr id="23560" name="Oval 8">
            <a:extLst>
              <a:ext uri="{FF2B5EF4-FFF2-40B4-BE49-F238E27FC236}">
                <a16:creationId xmlns:a16="http://schemas.microsoft.com/office/drawing/2014/main" id="{4857CC53-1C0B-4070-934F-2AA724739F11}"/>
              </a:ext>
            </a:extLst>
          </p:cNvPr>
          <p:cNvSpPr>
            <a:spLocks noChangeArrowheads="1"/>
          </p:cNvSpPr>
          <p:nvPr/>
        </p:nvSpPr>
        <p:spPr bwMode="auto">
          <a:xfrm>
            <a:off x="5105400" y="2819400"/>
            <a:ext cx="2514600" cy="2362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He gave me the last</a:t>
            </a:r>
          </a:p>
          <a:p>
            <a:pPr algn="ctr" rtl="1"/>
            <a:r>
              <a:rPr lang="en-US" altLang="en-US" b="1"/>
              <a:t>Two verses of Surat</a:t>
            </a:r>
          </a:p>
          <a:p>
            <a:pPr algn="ctr" rtl="1"/>
            <a:r>
              <a:rPr lang="en-US" altLang="en-US" b="1"/>
              <a:t>Al-baqara, and he</a:t>
            </a:r>
          </a:p>
          <a:p>
            <a:pPr algn="ctr" rtl="1"/>
            <a:r>
              <a:rPr lang="en-US" altLang="en-US" b="1"/>
              <a:t>Told me to do </a:t>
            </a:r>
          </a:p>
          <a:p>
            <a:pPr algn="ctr" rtl="1"/>
            <a:r>
              <a:rPr lang="en-US" altLang="en-US" b="1"/>
              <a:t>50 prayers everyday</a:t>
            </a:r>
          </a:p>
        </p:txBody>
      </p:sp>
      <p:sp>
        <p:nvSpPr>
          <p:cNvPr id="23561" name="Oval 9">
            <a:extLst>
              <a:ext uri="{FF2B5EF4-FFF2-40B4-BE49-F238E27FC236}">
                <a16:creationId xmlns:a16="http://schemas.microsoft.com/office/drawing/2014/main" id="{6ECE5E3E-3B68-4C36-9F11-161FBA2A3B59}"/>
              </a:ext>
            </a:extLst>
          </p:cNvPr>
          <p:cNvSpPr>
            <a:spLocks noChangeArrowheads="1"/>
          </p:cNvSpPr>
          <p:nvPr/>
        </p:nvSpPr>
        <p:spPr bwMode="auto">
          <a:xfrm>
            <a:off x="457200" y="2362200"/>
            <a:ext cx="1905000" cy="1752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50 prayers!</a:t>
            </a:r>
          </a:p>
          <a:p>
            <a:pPr algn="ctr" rtl="1"/>
            <a:r>
              <a:rPr lang="en-US" altLang="en-US" b="1"/>
              <a:t> My people couldn’t</a:t>
            </a:r>
          </a:p>
          <a:p>
            <a:pPr algn="ctr" rtl="1"/>
            <a:r>
              <a:rPr lang="en-US" altLang="en-US" b="1"/>
              <a:t>Bare 3!!! Go and ask</a:t>
            </a:r>
          </a:p>
          <a:p>
            <a:pPr algn="ctr" rtl="1"/>
            <a:r>
              <a:rPr lang="en-US" altLang="en-US" b="1"/>
              <a:t>Allah (SWT) for</a:t>
            </a:r>
          </a:p>
          <a:p>
            <a:pPr algn="ctr" rtl="1"/>
            <a:r>
              <a:rPr lang="en-US" altLang="en-US" b="1"/>
              <a:t>His mercy.</a:t>
            </a:r>
          </a:p>
        </p:txBody>
      </p:sp>
    </p:spTree>
    <p:extLst>
      <p:ext uri="{BB962C8B-B14F-4D97-AF65-F5344CB8AC3E}">
        <p14:creationId xmlns:p14="http://schemas.microsoft.com/office/powerpoint/2010/main" val="3058926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1.66667E-6 0.00324 C -0.03021 -0.00995 -0.01684 -0.00578 -0.08125 0.00324 C -0.08455 0.00347 -0.08663 0.0088 -0.08976 0.01065 C -0.09548 0.01435 -0.10677 0.01644 -0.11215 0.01806 C -0.11493 0.02176 -0.11701 0.02662 -0.12048 0.02917 C -0.12378 0.03172 -0.12847 0.03009 -0.13177 0.03287 C -0.13698 0.03773 -0.15712 0.06389 -0.16528 0.07361 C -0.16528 0.07408 -0.19166 0.10857 -0.19618 0.11459 C -0.19896 0.11829 -0.20451 0.1257 -0.20451 0.12593 C -0.21198 0.15533 -0.20069 0.1206 -0.21562 0.14051 C -0.21788 0.14329 -0.21719 0.14815 -0.21857 0.15162 C -0.22083 0.15695 -0.22413 0.16158 -0.22691 0.16644 C -0.2316 0.18472 -0.23923 0.19769 -0.2493 0.21088 C -0.25347 0.22732 -0.25746 0.24283 -0.26059 0.25926 C -0.26285 0.30023 -0.26128 0.35185 -0.27726 0.38889 C -0.28455 0.40579 -0.29462 0.42107 -0.30243 0.43727 C -0.30625 0.44468 -0.31371 0.45949 -0.31371 0.45972 C -0.31962 0.49028 -0.3118 0.45834 -0.325 0.48912 C -0.33246 0.50672 -0.3316 0.51482 -0.34444 0.52616 C -0.36337 0.56389 -0.38958 0.59259 -0.41458 0.62269 C -0.42222 0.63195 -0.42691 0.64815 -0.43698 0.65232 C -0.45833 0.66204 -0.4717 0.66435 -0.49566 0.66713 C -0.51354 0.67894 -0.51319 0.68172 -0.53489 0.68565 C -0.53767 0.68704 -0.5408 0.6875 -0.5434 0.68935 C -0.54635 0.69121 -0.54844 0.69653 -0.55173 0.69676 C -0.55833 0.69792 -0.56476 0.69445 -0.57135 0.69306 C -0.58281 0.68287 -0.59462 0.66945 -0.60781 0.66343 C -0.62691 0.6382 -0.61805 0.64699 -0.63298 0.6338 C -0.64896 0.60209 -0.62969 0.64213 -0.64132 0.61158 C -0.64739 0.59537 -0.64687 0.60602 -0.64687 0.59676 " pathEditMode="relative" rAng="0" ptsTypes="fffffffffffffffffffffffffffffA">
                                      <p:cBhvr>
                                        <p:cTn id="6" dur="2000" fill="hold"/>
                                        <p:tgtEl>
                                          <p:spTgt spid="23554"/>
                                        </p:tgtEl>
                                        <p:attrNameLst>
                                          <p:attrName>ppt_x</p:attrName>
                                          <p:attrName>ppt_y</p:attrName>
                                        </p:attrNameLst>
                                      </p:cBhvr>
                                      <p:rCtr x="-32448" y="34074"/>
                                    </p:animMotion>
                                  </p:childTnLst>
                                </p:cTn>
                              </p:par>
                              <p:par>
                                <p:cTn id="7" presetID="8" presetClass="emph" presetSubtype="0" fill="hold" nodeType="withEffect">
                                  <p:stCondLst>
                                    <p:cond delay="0"/>
                                  </p:stCondLst>
                                  <p:childTnLst>
                                    <p:animRot by="5400000">
                                      <p:cBhvr>
                                        <p:cTn id="8" dur="2000" fill="hold"/>
                                        <p:tgtEl>
                                          <p:spTgt spid="23554"/>
                                        </p:tgtEl>
                                        <p:attrNameLst>
                                          <p:attrName>r</p:attrName>
                                        </p:attrNameLst>
                                      </p:cBhvr>
                                    </p:animRot>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3557"/>
                                        </p:tgtEl>
                                        <p:attrNameLst>
                                          <p:attrName>style.visibility</p:attrName>
                                        </p:attrNameLst>
                                      </p:cBhvr>
                                      <p:to>
                                        <p:strVal val="visible"/>
                                      </p:to>
                                    </p:set>
                                    <p:animEffect transition="in" filter="fade">
                                      <p:cBhvr>
                                        <p:cTn id="13" dur="2000"/>
                                        <p:tgtEl>
                                          <p:spTgt spid="2355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558"/>
                                        </p:tgtEl>
                                        <p:attrNameLst>
                                          <p:attrName>style.visibility</p:attrName>
                                        </p:attrNameLst>
                                      </p:cBhvr>
                                      <p:to>
                                        <p:strVal val="visible"/>
                                      </p:to>
                                    </p:set>
                                    <p:animEffect transition="in" filter="fade">
                                      <p:cBhvr>
                                        <p:cTn id="18" dur="2000"/>
                                        <p:tgtEl>
                                          <p:spTgt spid="2355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559"/>
                                        </p:tgtEl>
                                        <p:attrNameLst>
                                          <p:attrName>style.visibility</p:attrName>
                                        </p:attrNameLst>
                                      </p:cBhvr>
                                      <p:to>
                                        <p:strVal val="visible"/>
                                      </p:to>
                                    </p:set>
                                    <p:animEffect transition="in" filter="fade">
                                      <p:cBhvr>
                                        <p:cTn id="23" dur="2000"/>
                                        <p:tgtEl>
                                          <p:spTgt spid="23559"/>
                                        </p:tgtEl>
                                      </p:cBhvr>
                                    </p:animEffect>
                                  </p:childTnLst>
                                </p:cTn>
                              </p:par>
                              <p:par>
                                <p:cTn id="24" presetID="10" presetClass="exit" presetSubtype="0" fill="hold" grpId="1" nodeType="withEffect">
                                  <p:stCondLst>
                                    <p:cond delay="0"/>
                                  </p:stCondLst>
                                  <p:childTnLst>
                                    <p:animEffect transition="out" filter="fade">
                                      <p:cBhvr>
                                        <p:cTn id="25" dur="2000"/>
                                        <p:tgtEl>
                                          <p:spTgt spid="23557"/>
                                        </p:tgtEl>
                                      </p:cBhvr>
                                    </p:animEffect>
                                    <p:set>
                                      <p:cBhvr>
                                        <p:cTn id="26" dur="1" fill="hold">
                                          <p:stCondLst>
                                            <p:cond delay="1999"/>
                                          </p:stCondLst>
                                        </p:cTn>
                                        <p:tgtEl>
                                          <p:spTgt spid="2355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560"/>
                                        </p:tgtEl>
                                        <p:attrNameLst>
                                          <p:attrName>style.visibility</p:attrName>
                                        </p:attrNameLst>
                                      </p:cBhvr>
                                      <p:to>
                                        <p:strVal val="visible"/>
                                      </p:to>
                                    </p:set>
                                    <p:animEffect transition="in" filter="fade">
                                      <p:cBhvr>
                                        <p:cTn id="31" dur="2000"/>
                                        <p:tgtEl>
                                          <p:spTgt spid="23560"/>
                                        </p:tgtEl>
                                      </p:cBhvr>
                                    </p:animEffect>
                                  </p:childTnLst>
                                </p:cTn>
                              </p:par>
                              <p:par>
                                <p:cTn id="32" presetID="10" presetClass="exit" presetSubtype="0" fill="hold" grpId="1" nodeType="withEffect">
                                  <p:stCondLst>
                                    <p:cond delay="0"/>
                                  </p:stCondLst>
                                  <p:childTnLst>
                                    <p:animEffect transition="out" filter="fade">
                                      <p:cBhvr>
                                        <p:cTn id="33" dur="2000"/>
                                        <p:tgtEl>
                                          <p:spTgt spid="23558"/>
                                        </p:tgtEl>
                                      </p:cBhvr>
                                    </p:animEffect>
                                    <p:set>
                                      <p:cBhvr>
                                        <p:cTn id="34" dur="1" fill="hold">
                                          <p:stCondLst>
                                            <p:cond delay="1999"/>
                                          </p:stCondLst>
                                        </p:cTn>
                                        <p:tgtEl>
                                          <p:spTgt spid="23558"/>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xit" presetSubtype="0" fill="hold" grpId="1" nodeType="clickEffect">
                                  <p:stCondLst>
                                    <p:cond delay="0"/>
                                  </p:stCondLst>
                                  <p:childTnLst>
                                    <p:animEffect transition="out" filter="fade">
                                      <p:cBhvr>
                                        <p:cTn id="38" dur="2000"/>
                                        <p:tgtEl>
                                          <p:spTgt spid="23559"/>
                                        </p:tgtEl>
                                      </p:cBhvr>
                                    </p:animEffect>
                                    <p:set>
                                      <p:cBhvr>
                                        <p:cTn id="39" dur="1" fill="hold">
                                          <p:stCondLst>
                                            <p:cond delay="1999"/>
                                          </p:stCondLst>
                                        </p:cTn>
                                        <p:tgtEl>
                                          <p:spTgt spid="23559"/>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23561"/>
                                        </p:tgtEl>
                                        <p:attrNameLst>
                                          <p:attrName>style.visibility</p:attrName>
                                        </p:attrNameLst>
                                      </p:cBhvr>
                                      <p:to>
                                        <p:strVal val="visible"/>
                                      </p:to>
                                    </p:set>
                                    <p:animEffect transition="in" filter="fade">
                                      <p:cBhvr>
                                        <p:cTn id="42" dur="2000"/>
                                        <p:tgtEl>
                                          <p:spTgt spid="2356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0" presetClass="path" presetSubtype="0" accel="50000" decel="50000" fill="hold" nodeType="clickEffect">
                                  <p:stCondLst>
                                    <p:cond delay="0"/>
                                  </p:stCondLst>
                                  <p:childTnLst>
                                    <p:animMotion origin="layout" path="M -0.62153 0.5368 C -0.62153 0.52893 -0.64479 0.2706 -0.6007 0.19236 C -0.59844 0.17106 -0.59757 0.14954 -0.59445 0.12847 C -0.59323 0.12037 -0.5908 0.11667 -0.5882 0.10903 C -0.58281 0.0919 -0.59063 0.10972 -0.58195 0.0868 C -0.57882 0.07847 -0.57431 0.07037 -0.57153 0.0618 C -0.56702 0.04838 -0.56806 0.0331 -0.5632 0.02014 C -0.55521 -0.00116 -0.54931 -0.02292 -0.54028 -0.04375 C -0.53195 -0.0632 -0.5309 -0.08241 -0.51945 -0.09954 C -0.49983 -0.12847 -0.47986 -0.15764 -0.45903 -0.18542 C -0.43438 -0.21829 -0.47379 -0.16644 -0.44445 -0.20232 C -0.43941 -0.20833 -0.42986 -0.22153 -0.42986 -0.22153 C -0.42518 -0.24005 -0.40834 -0.25278 -0.39653 -0.2632 C -0.39497 -0.2662 -0.3875 -0.28148 -0.38611 -0.28264 C -0.36979 -0.29537 -0.35747 -0.29051 -0.34028 -0.30764 C -0.3382 -0.30579 -0.33646 -0.30208 -0.33403 -0.30208 C -0.3316 -0.30208 -0.33004 -0.30625 -0.32778 -0.30764 C -0.31406 -0.3169 -0.32917 -0.30278 -0.31528 -0.31597 C -0.30712 -0.32384 -0.2974 -0.3287 -0.29028 -0.3382 C -0.28455 -0.34583 -0.28368 -0.34583 -0.27986 -0.35486 C -0.2783 -0.35857 -0.27795 -0.36296 -0.2757 -0.36597 C -0.27292 -0.36968 -0.26875 -0.37153 -0.26528 -0.37431 C -0.25226 -0.39745 -0.23768 -0.4125 -0.21945 -0.42708 C -0.21163 -0.43333 -0.20313 -0.44213 -0.19445 -0.44653 C -0.1875 -0.45 -0.16354 -0.45185 -0.16111 -0.45208 C -0.15313 -0.45556 -0.14653 -0.46088 -0.1382 -0.4632 C -0.13125 -0.46528 -0.11736 -0.46875 -0.11736 -0.46875 C -0.08038 -0.49329 -0.04393 -0.4963 -0.00278 -0.49931 C 0.0434 -0.5081 0.09028 -0.50486 0.1368 -0.50486 " pathEditMode="relative" ptsTypes="ffffffffffffffffffffffffffffA">
                                      <p:cBhvr>
                                        <p:cTn id="46" dur="2000" fill="hold"/>
                                        <p:tgtEl>
                                          <p:spTgt spid="23554"/>
                                        </p:tgtEl>
                                        <p:attrNameLst>
                                          <p:attrName>ppt_x</p:attrName>
                                          <p:attrName>ppt_y</p:attrName>
                                        </p:attrNameLst>
                                      </p:cBhvr>
                                    </p:animMotion>
                                  </p:childTnLst>
                                </p:cTn>
                              </p:par>
                              <p:par>
                                <p:cTn id="47" presetID="10" presetClass="exit" presetSubtype="0" fill="hold" grpId="1" nodeType="withEffect">
                                  <p:stCondLst>
                                    <p:cond delay="0"/>
                                  </p:stCondLst>
                                  <p:childTnLst>
                                    <p:animEffect transition="out" filter="fade">
                                      <p:cBhvr>
                                        <p:cTn id="48" dur="2000"/>
                                        <p:tgtEl>
                                          <p:spTgt spid="23560"/>
                                        </p:tgtEl>
                                      </p:cBhvr>
                                    </p:animEffect>
                                    <p:set>
                                      <p:cBhvr>
                                        <p:cTn id="49" dur="1" fill="hold">
                                          <p:stCondLst>
                                            <p:cond delay="1999"/>
                                          </p:stCondLst>
                                        </p:cTn>
                                        <p:tgtEl>
                                          <p:spTgt spid="23560"/>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2000"/>
                                        <p:tgtEl>
                                          <p:spTgt spid="23561"/>
                                        </p:tgtEl>
                                      </p:cBhvr>
                                    </p:animEffect>
                                    <p:set>
                                      <p:cBhvr>
                                        <p:cTn id="52" dur="1" fill="hold">
                                          <p:stCondLst>
                                            <p:cond delay="1999"/>
                                          </p:stCondLst>
                                        </p:cTn>
                                        <p:tgtEl>
                                          <p:spTgt spid="235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57" grpId="1" animBg="1"/>
      <p:bldP spid="23558" grpId="0" animBg="1"/>
      <p:bldP spid="23558" grpId="1" animBg="1"/>
      <p:bldP spid="23559" grpId="0" animBg="1"/>
      <p:bldP spid="23559" grpId="1" animBg="1"/>
      <p:bldP spid="23560" grpId="0" animBg="1"/>
      <p:bldP spid="23560" grpId="1" animBg="1"/>
      <p:bldP spid="23561" grpId="0" animBg="1"/>
      <p:bldP spid="23561" grpId="1"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24F0EE04-3ABB-4239-82F8-5B7B5C1B8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a:extLst>
              <a:ext uri="{FF2B5EF4-FFF2-40B4-BE49-F238E27FC236}">
                <a16:creationId xmlns:a16="http://schemas.microsoft.com/office/drawing/2014/main" id="{049D9A8C-D2BF-4407-A8FE-B3A84C637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352800"/>
            <a:ext cx="1217613" cy="2667000"/>
          </a:xfrm>
          <a:prstGeom prst="rect">
            <a:avLst/>
          </a:prstGeom>
          <a:noFill/>
          <a:extLst>
            <a:ext uri="{909E8E84-426E-40DD-AFC4-6F175D3DCCD1}">
              <a14:hiddenFill xmlns:a14="http://schemas.microsoft.com/office/drawing/2010/main">
                <a:solidFill>
                  <a:srgbClr val="FFFFFF"/>
                </a:solidFill>
              </a14:hiddenFill>
            </a:ext>
          </a:extLst>
        </p:spPr>
      </p:pic>
      <p:sp>
        <p:nvSpPr>
          <p:cNvPr id="24580" name="Oval 4">
            <a:extLst>
              <a:ext uri="{FF2B5EF4-FFF2-40B4-BE49-F238E27FC236}">
                <a16:creationId xmlns:a16="http://schemas.microsoft.com/office/drawing/2014/main" id="{605B04EC-879E-46C7-A340-897E530E23A4}"/>
              </a:ext>
            </a:extLst>
          </p:cNvPr>
          <p:cNvSpPr>
            <a:spLocks noChangeArrowheads="1"/>
          </p:cNvSpPr>
          <p:nvPr/>
        </p:nvSpPr>
        <p:spPr bwMode="auto">
          <a:xfrm>
            <a:off x="2362200" y="3429000"/>
            <a:ext cx="3429000" cy="3429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sz="3600" b="1"/>
              <a:t>Please Allah…My </a:t>
            </a:r>
          </a:p>
          <a:p>
            <a:pPr algn="ctr" rtl="1"/>
            <a:r>
              <a:rPr lang="en-US" altLang="en-US" sz="3600" b="1"/>
              <a:t>people cannot  Bare the </a:t>
            </a:r>
          </a:p>
          <a:p>
            <a:pPr algn="ctr" rtl="1"/>
            <a:r>
              <a:rPr lang="en-US" altLang="en-US" sz="3600" b="1"/>
              <a:t>task of 50 prayers everyday,</a:t>
            </a:r>
          </a:p>
          <a:p>
            <a:pPr algn="ctr" rtl="1"/>
            <a:r>
              <a:rPr lang="en-US" altLang="en-US" sz="3600" b="1"/>
              <a:t> please decrease them </a:t>
            </a:r>
          </a:p>
        </p:txBody>
      </p:sp>
      <p:sp>
        <p:nvSpPr>
          <p:cNvPr id="24581" name="Oval 5">
            <a:extLst>
              <a:ext uri="{FF2B5EF4-FFF2-40B4-BE49-F238E27FC236}">
                <a16:creationId xmlns:a16="http://schemas.microsoft.com/office/drawing/2014/main" id="{33E5A360-A494-4B64-9273-F579CD92670A}"/>
              </a:ext>
            </a:extLst>
          </p:cNvPr>
          <p:cNvSpPr>
            <a:spLocks noChangeArrowheads="1"/>
          </p:cNvSpPr>
          <p:nvPr/>
        </p:nvSpPr>
        <p:spPr bwMode="auto">
          <a:xfrm>
            <a:off x="2514600" y="0"/>
            <a:ext cx="5257800" cy="2895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sz="4000" b="1">
                <a:latin typeface="Times New Roman" panose="02020603050405020304" pitchFamily="18" charset="0"/>
                <a:cs typeface="Times New Roman" panose="02020603050405020304" pitchFamily="18" charset="0"/>
              </a:rPr>
              <a:t>I will  make them 45</a:t>
            </a:r>
          </a:p>
        </p:txBody>
      </p:sp>
      <p:sp>
        <p:nvSpPr>
          <p:cNvPr id="24582" name="Line 6">
            <a:extLst>
              <a:ext uri="{FF2B5EF4-FFF2-40B4-BE49-F238E27FC236}">
                <a16:creationId xmlns:a16="http://schemas.microsoft.com/office/drawing/2014/main" id="{5684C782-720F-4C7D-B6BB-E7B0034BAE12}"/>
              </a:ext>
            </a:extLst>
          </p:cNvPr>
          <p:cNvSpPr>
            <a:spLocks noChangeShapeType="1"/>
          </p:cNvSpPr>
          <p:nvPr/>
        </p:nvSpPr>
        <p:spPr bwMode="auto">
          <a:xfrm flipV="1">
            <a:off x="6096000" y="4114800"/>
            <a:ext cx="1295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3" name="Line 7">
            <a:extLst>
              <a:ext uri="{FF2B5EF4-FFF2-40B4-BE49-F238E27FC236}">
                <a16:creationId xmlns:a16="http://schemas.microsoft.com/office/drawing/2014/main" id="{FDEDF26C-BDA3-4645-8E4D-DDC195B7960E}"/>
              </a:ext>
            </a:extLst>
          </p:cNvPr>
          <p:cNvSpPr>
            <a:spLocks noChangeShapeType="1"/>
          </p:cNvSpPr>
          <p:nvPr/>
        </p:nvSpPr>
        <p:spPr bwMode="auto">
          <a:xfrm flipV="1">
            <a:off x="3429000" y="-5334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209720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ppt_x"/>
                                          </p:val>
                                        </p:tav>
                                        <p:tav tm="100000">
                                          <p:val>
                                            <p:strVal val="#ppt_x"/>
                                          </p:val>
                                        </p:tav>
                                      </p:tavLst>
                                    </p:anim>
                                    <p:anim calcmode="lin" valueType="num">
                                      <p:cBhvr additive="base">
                                        <p:cTn id="8" dur="500" fill="hold"/>
                                        <p:tgtEl>
                                          <p:spTgt spid="245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5D9E6E7D-11D8-44FB-B827-93B78588F2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3863" y="1227138"/>
            <a:ext cx="2314575" cy="1079500"/>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a:extLst>
              <a:ext uri="{FF2B5EF4-FFF2-40B4-BE49-F238E27FC236}">
                <a16:creationId xmlns:a16="http://schemas.microsoft.com/office/drawing/2014/main" id="{202C80CB-3BFB-4577-A04B-C9321FA445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4648200" cy="3863975"/>
          </a:xfrm>
          <a:prstGeom prst="rect">
            <a:avLst/>
          </a:prstGeom>
          <a:noFill/>
          <a:extLst>
            <a:ext uri="{909E8E84-426E-40DD-AFC4-6F175D3DCCD1}">
              <a14:hiddenFill xmlns:a14="http://schemas.microsoft.com/office/drawing/2010/main">
                <a:solidFill>
                  <a:srgbClr val="FFFFFF"/>
                </a:solidFill>
              </a14:hiddenFill>
            </a:ext>
          </a:extLst>
        </p:spPr>
      </p:pic>
      <p:sp>
        <p:nvSpPr>
          <p:cNvPr id="25604" name="Rectangle 4">
            <a:extLst>
              <a:ext uri="{FF2B5EF4-FFF2-40B4-BE49-F238E27FC236}">
                <a16:creationId xmlns:a16="http://schemas.microsoft.com/office/drawing/2014/main" id="{C2EC8600-CF98-45EB-806E-3CE90ECBE899}"/>
              </a:ext>
            </a:extLst>
          </p:cNvPr>
          <p:cNvSpPr>
            <a:spLocks noGrp="1" noChangeArrowheads="1"/>
          </p:cNvSpPr>
          <p:nvPr>
            <p:ph type="title"/>
          </p:nvPr>
        </p:nvSpPr>
        <p:spPr/>
        <p:txBody>
          <a:bodyPr/>
          <a:lstStyle/>
          <a:p>
            <a:r>
              <a:rPr lang="en-US" altLang="en-US" sz="4000" b="1">
                <a:solidFill>
                  <a:srgbClr val="00FFFF"/>
                </a:solidFill>
              </a:rPr>
              <a:t>Once again he came to Musa…</a:t>
            </a:r>
          </a:p>
        </p:txBody>
      </p:sp>
      <p:sp>
        <p:nvSpPr>
          <p:cNvPr id="25605" name="Oval 5">
            <a:extLst>
              <a:ext uri="{FF2B5EF4-FFF2-40B4-BE49-F238E27FC236}">
                <a16:creationId xmlns:a16="http://schemas.microsoft.com/office/drawing/2014/main" id="{FE670D76-5981-4666-B229-0C013EA11328}"/>
              </a:ext>
            </a:extLst>
          </p:cNvPr>
          <p:cNvSpPr>
            <a:spLocks noChangeArrowheads="1"/>
          </p:cNvSpPr>
          <p:nvPr/>
        </p:nvSpPr>
        <p:spPr bwMode="auto">
          <a:xfrm>
            <a:off x="228600" y="2362200"/>
            <a:ext cx="1905000" cy="1752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Aslamualykum</a:t>
            </a:r>
          </a:p>
        </p:txBody>
      </p:sp>
      <p:sp>
        <p:nvSpPr>
          <p:cNvPr id="25606" name="Oval 6">
            <a:extLst>
              <a:ext uri="{FF2B5EF4-FFF2-40B4-BE49-F238E27FC236}">
                <a16:creationId xmlns:a16="http://schemas.microsoft.com/office/drawing/2014/main" id="{EB6D6C14-B20A-4039-8013-001979FBD3F3}"/>
              </a:ext>
            </a:extLst>
          </p:cNvPr>
          <p:cNvSpPr>
            <a:spLocks noChangeArrowheads="1"/>
          </p:cNvSpPr>
          <p:nvPr/>
        </p:nvSpPr>
        <p:spPr bwMode="auto">
          <a:xfrm>
            <a:off x="5410200" y="3048000"/>
            <a:ext cx="1905000" cy="1752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Waklykumuslam</a:t>
            </a:r>
          </a:p>
        </p:txBody>
      </p:sp>
      <p:sp>
        <p:nvSpPr>
          <p:cNvPr id="25607" name="Oval 7">
            <a:extLst>
              <a:ext uri="{FF2B5EF4-FFF2-40B4-BE49-F238E27FC236}">
                <a16:creationId xmlns:a16="http://schemas.microsoft.com/office/drawing/2014/main" id="{C6B1B82D-8057-46C7-B358-2C5B0F339459}"/>
              </a:ext>
            </a:extLst>
          </p:cNvPr>
          <p:cNvSpPr>
            <a:spLocks noChangeArrowheads="1"/>
          </p:cNvSpPr>
          <p:nvPr/>
        </p:nvSpPr>
        <p:spPr bwMode="auto">
          <a:xfrm>
            <a:off x="228600" y="2362200"/>
            <a:ext cx="1905000" cy="1752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What did Allah(SWT)</a:t>
            </a:r>
          </a:p>
          <a:p>
            <a:pPr algn="ctr" rtl="1"/>
            <a:r>
              <a:rPr lang="en-US" altLang="en-US" b="1"/>
              <a:t>Give you now?</a:t>
            </a:r>
          </a:p>
        </p:txBody>
      </p:sp>
      <p:sp>
        <p:nvSpPr>
          <p:cNvPr id="25608" name="Oval 8">
            <a:extLst>
              <a:ext uri="{FF2B5EF4-FFF2-40B4-BE49-F238E27FC236}">
                <a16:creationId xmlns:a16="http://schemas.microsoft.com/office/drawing/2014/main" id="{B26F6A88-D61A-46DB-A295-5C1BD4452942}"/>
              </a:ext>
            </a:extLst>
          </p:cNvPr>
          <p:cNvSpPr>
            <a:spLocks noChangeArrowheads="1"/>
          </p:cNvSpPr>
          <p:nvPr/>
        </p:nvSpPr>
        <p:spPr bwMode="auto">
          <a:xfrm>
            <a:off x="5105400" y="2438400"/>
            <a:ext cx="2514600" cy="2362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t>He</a:t>
            </a:r>
          </a:p>
          <a:p>
            <a:pPr algn="ctr"/>
            <a:r>
              <a:rPr lang="en-US" altLang="en-US" sz="2800" b="1"/>
              <a:t>Told my people</a:t>
            </a:r>
          </a:p>
          <a:p>
            <a:pPr algn="ctr"/>
            <a:r>
              <a:rPr lang="en-US" altLang="en-US" sz="2800" b="1"/>
              <a:t> to do </a:t>
            </a:r>
          </a:p>
          <a:p>
            <a:pPr algn="ctr"/>
            <a:r>
              <a:rPr lang="en-US" altLang="en-US" sz="2800" b="1"/>
              <a:t>45 prayers</a:t>
            </a:r>
          </a:p>
          <a:p>
            <a:pPr algn="ctr"/>
            <a:r>
              <a:rPr lang="en-US" altLang="en-US" sz="2800" b="1"/>
              <a:t> everyday</a:t>
            </a:r>
          </a:p>
        </p:txBody>
      </p:sp>
      <p:sp>
        <p:nvSpPr>
          <p:cNvPr id="25609" name="Oval 9">
            <a:extLst>
              <a:ext uri="{FF2B5EF4-FFF2-40B4-BE49-F238E27FC236}">
                <a16:creationId xmlns:a16="http://schemas.microsoft.com/office/drawing/2014/main" id="{BAE5CA70-0A7B-44C3-A951-818C1416879D}"/>
              </a:ext>
            </a:extLst>
          </p:cNvPr>
          <p:cNvSpPr>
            <a:spLocks noChangeArrowheads="1"/>
          </p:cNvSpPr>
          <p:nvPr/>
        </p:nvSpPr>
        <p:spPr bwMode="auto">
          <a:xfrm>
            <a:off x="228600" y="2362200"/>
            <a:ext cx="1905000" cy="1752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45 prayers!</a:t>
            </a:r>
          </a:p>
          <a:p>
            <a:pPr algn="ctr"/>
            <a:r>
              <a:rPr lang="en-US" altLang="en-US" b="1"/>
              <a:t> My people couldn’t</a:t>
            </a:r>
          </a:p>
          <a:p>
            <a:pPr algn="ctr"/>
            <a:r>
              <a:rPr lang="en-US" altLang="en-US" b="1"/>
              <a:t>Bare 3!!! Go and ask</a:t>
            </a:r>
          </a:p>
          <a:p>
            <a:pPr algn="ctr"/>
            <a:r>
              <a:rPr lang="en-US" altLang="en-US" b="1"/>
              <a:t>Allah (SWT) for</a:t>
            </a:r>
          </a:p>
          <a:p>
            <a:pPr algn="ctr"/>
            <a:r>
              <a:rPr lang="en-US" altLang="en-US" b="1"/>
              <a:t>His mercy.</a:t>
            </a:r>
          </a:p>
        </p:txBody>
      </p:sp>
      <p:sp>
        <p:nvSpPr>
          <p:cNvPr id="25610" name="Rectangle 10">
            <a:extLst>
              <a:ext uri="{FF2B5EF4-FFF2-40B4-BE49-F238E27FC236}">
                <a16:creationId xmlns:a16="http://schemas.microsoft.com/office/drawing/2014/main" id="{90236630-D8F0-480D-8A5B-04A31A96F381}"/>
              </a:ext>
            </a:extLst>
          </p:cNvPr>
          <p:cNvSpPr>
            <a:spLocks noChangeArrowheads="1"/>
          </p:cNvSpPr>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4000" b="1">
                <a:solidFill>
                  <a:srgbClr val="00FFFF"/>
                </a:solidFill>
              </a:rPr>
              <a:t>The cycle repeated until it was reduced to only 5 prayers…</a:t>
            </a:r>
          </a:p>
        </p:txBody>
      </p:sp>
      <p:pic>
        <p:nvPicPr>
          <p:cNvPr id="25611" name="Picture 11">
            <a:extLst>
              <a:ext uri="{FF2B5EF4-FFF2-40B4-BE49-F238E27FC236}">
                <a16:creationId xmlns:a16="http://schemas.microsoft.com/office/drawing/2014/main" id="{C54DA07E-E580-4967-992F-CD2D6DB56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1800" y="1219200"/>
            <a:ext cx="2314575" cy="1079500"/>
          </a:xfrm>
          <a:prstGeom prst="rect">
            <a:avLst/>
          </a:prstGeom>
          <a:noFill/>
          <a:extLst>
            <a:ext uri="{909E8E84-426E-40DD-AFC4-6F175D3DCCD1}">
              <a14:hiddenFill xmlns:a14="http://schemas.microsoft.com/office/drawing/2010/main">
                <a:solidFill>
                  <a:srgbClr val="FFFFFF"/>
                </a:solidFill>
              </a14:hiddenFill>
            </a:ext>
          </a:extLst>
        </p:spPr>
      </p:pic>
      <p:sp>
        <p:nvSpPr>
          <p:cNvPr id="25612" name="Oval 12">
            <a:extLst>
              <a:ext uri="{FF2B5EF4-FFF2-40B4-BE49-F238E27FC236}">
                <a16:creationId xmlns:a16="http://schemas.microsoft.com/office/drawing/2014/main" id="{89BE40D8-38E2-4681-B8EC-68D5C3C0846B}"/>
              </a:ext>
            </a:extLst>
          </p:cNvPr>
          <p:cNvSpPr>
            <a:spLocks noChangeArrowheads="1"/>
          </p:cNvSpPr>
          <p:nvPr/>
        </p:nvSpPr>
        <p:spPr bwMode="auto">
          <a:xfrm>
            <a:off x="4876800" y="2286000"/>
            <a:ext cx="2743200" cy="2743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t>I can’t, I’m </a:t>
            </a:r>
          </a:p>
          <a:p>
            <a:pPr algn="ctr"/>
            <a:r>
              <a:rPr lang="en-US" altLang="en-US" sz="2400" b="1"/>
              <a:t>to embarrassed and</a:t>
            </a:r>
          </a:p>
          <a:p>
            <a:pPr algn="ctr"/>
            <a:r>
              <a:rPr lang="en-US" altLang="en-US" sz="2400" b="1"/>
              <a:t> ashamed to ask</a:t>
            </a:r>
          </a:p>
          <a:p>
            <a:pPr algn="ctr"/>
            <a:r>
              <a:rPr lang="en-US" altLang="en-US" sz="2400" b="1"/>
              <a:t> Allah to reduce</a:t>
            </a:r>
          </a:p>
          <a:p>
            <a:pPr algn="ctr"/>
            <a:r>
              <a:rPr lang="en-US" altLang="en-US" sz="2400" b="1"/>
              <a:t> them anymore</a:t>
            </a:r>
          </a:p>
        </p:txBody>
      </p:sp>
      <p:sp>
        <p:nvSpPr>
          <p:cNvPr id="25613" name="Oval 13">
            <a:extLst>
              <a:ext uri="{FF2B5EF4-FFF2-40B4-BE49-F238E27FC236}">
                <a16:creationId xmlns:a16="http://schemas.microsoft.com/office/drawing/2014/main" id="{148340E0-6426-4EC2-949D-C7DED847F32B}"/>
              </a:ext>
            </a:extLst>
          </p:cNvPr>
          <p:cNvSpPr>
            <a:spLocks noChangeArrowheads="1"/>
          </p:cNvSpPr>
          <p:nvPr/>
        </p:nvSpPr>
        <p:spPr bwMode="auto">
          <a:xfrm>
            <a:off x="228600" y="2362200"/>
            <a:ext cx="1905000" cy="1752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5 prayers!</a:t>
            </a:r>
          </a:p>
          <a:p>
            <a:pPr algn="ctr"/>
            <a:r>
              <a:rPr lang="en-US" altLang="en-US" b="1"/>
              <a:t> My people couldn’t</a:t>
            </a:r>
          </a:p>
          <a:p>
            <a:pPr algn="ctr"/>
            <a:r>
              <a:rPr lang="en-US" altLang="en-US" b="1"/>
              <a:t>Bare 3!!! Go and ask</a:t>
            </a:r>
          </a:p>
          <a:p>
            <a:pPr algn="ctr"/>
            <a:r>
              <a:rPr lang="en-US" altLang="en-US" b="1"/>
              <a:t>Allah (SWT) for</a:t>
            </a:r>
          </a:p>
          <a:p>
            <a:pPr algn="ctr"/>
            <a:r>
              <a:rPr lang="en-US" altLang="en-US" b="1"/>
              <a:t>His mercy.</a:t>
            </a:r>
          </a:p>
        </p:txBody>
      </p:sp>
      <p:sp>
        <p:nvSpPr>
          <p:cNvPr id="25614" name="Oval 14">
            <a:extLst>
              <a:ext uri="{FF2B5EF4-FFF2-40B4-BE49-F238E27FC236}">
                <a16:creationId xmlns:a16="http://schemas.microsoft.com/office/drawing/2014/main" id="{76655712-6D1D-44EC-9F12-E70D827C7F25}"/>
              </a:ext>
            </a:extLst>
          </p:cNvPr>
          <p:cNvSpPr>
            <a:spLocks noChangeArrowheads="1"/>
          </p:cNvSpPr>
          <p:nvPr/>
        </p:nvSpPr>
        <p:spPr bwMode="auto">
          <a:xfrm>
            <a:off x="4876800" y="2286000"/>
            <a:ext cx="2743200" cy="2743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sz="3200" b="1"/>
              <a:t>5 PRAYERS </a:t>
            </a:r>
          </a:p>
          <a:p>
            <a:pPr algn="ctr" rtl="1"/>
            <a:r>
              <a:rPr lang="en-US" altLang="en-US" sz="3200" b="1"/>
              <a:t>NOW</a:t>
            </a:r>
          </a:p>
        </p:txBody>
      </p:sp>
      <p:sp>
        <p:nvSpPr>
          <p:cNvPr id="25615" name="Rectangle 15">
            <a:extLst>
              <a:ext uri="{FF2B5EF4-FFF2-40B4-BE49-F238E27FC236}">
                <a16:creationId xmlns:a16="http://schemas.microsoft.com/office/drawing/2014/main" id="{EDB1A44B-4868-4817-86E7-7EEF76E40822}"/>
              </a:ext>
            </a:extLst>
          </p:cNvPr>
          <p:cNvSpPr>
            <a:spLocks noChangeArrowheads="1"/>
          </p:cNvSpPr>
          <p:nvPr/>
        </p:nvSpPr>
        <p:spPr bwMode="auto">
          <a:xfrm>
            <a:off x="381000" y="685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4000" b="1">
                <a:solidFill>
                  <a:srgbClr val="00FFFF"/>
                </a:solidFill>
              </a:rPr>
              <a:t>…And Allah (SWT) said that those 5 prayers that we pray today now count as the 50 Allah (SWT) originally assigned to us.</a:t>
            </a:r>
          </a:p>
        </p:txBody>
      </p:sp>
    </p:spTree>
    <p:extLst>
      <p:ext uri="{BB962C8B-B14F-4D97-AF65-F5344CB8AC3E}">
        <p14:creationId xmlns:p14="http://schemas.microsoft.com/office/powerpoint/2010/main" val="169881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1.66667E-6 0.00324 C -0.03021 -0.00995 -0.01684 -0.00578 -0.08125 0.00324 C -0.08455 0.00347 -0.08663 0.0088 -0.08976 0.01065 C -0.09548 0.01435 -0.10677 0.01644 -0.11215 0.01806 C -0.11493 0.02176 -0.11701 0.02662 -0.12048 0.02917 C -0.12378 0.03172 -0.12847 0.03009 -0.13177 0.03287 C -0.13698 0.03773 -0.15712 0.06389 -0.16528 0.07361 C -0.16528 0.07408 -0.19166 0.10857 -0.19618 0.11459 C -0.19896 0.11829 -0.20451 0.1257 -0.20451 0.12593 C -0.21198 0.15533 -0.20069 0.1206 -0.21562 0.14051 C -0.21788 0.14329 -0.21719 0.14815 -0.21857 0.15162 C -0.22083 0.15695 -0.22413 0.16158 -0.22691 0.16644 C -0.2316 0.18472 -0.23923 0.19769 -0.2493 0.21088 C -0.25347 0.22732 -0.25746 0.24283 -0.26059 0.25926 C -0.26285 0.30023 -0.26128 0.35185 -0.27726 0.38889 C -0.28455 0.40579 -0.29462 0.42107 -0.30243 0.43727 C -0.30625 0.44468 -0.31371 0.45949 -0.31371 0.45972 C -0.31962 0.49028 -0.3118 0.45834 -0.325 0.48912 C -0.33246 0.50672 -0.3316 0.51482 -0.34444 0.52616 C -0.36337 0.56389 -0.38958 0.59259 -0.41458 0.62269 C -0.42222 0.63195 -0.42691 0.64815 -0.43698 0.65232 C -0.45833 0.66204 -0.4717 0.66435 -0.49566 0.66713 C -0.51354 0.67894 -0.51319 0.68172 -0.53489 0.68565 C -0.53767 0.68704 -0.5408 0.6875 -0.5434 0.68935 C -0.54635 0.69121 -0.54844 0.69653 -0.55173 0.69676 C -0.55833 0.69792 -0.56476 0.69445 -0.57135 0.69306 C -0.58281 0.68287 -0.59462 0.66945 -0.60781 0.66343 C -0.62691 0.6382 -0.61805 0.64699 -0.63298 0.6338 C -0.64896 0.60209 -0.62969 0.64213 -0.64132 0.61158 C -0.64739 0.59537 -0.64687 0.60602 -0.64687 0.59676 " pathEditMode="relative" rAng="0" ptsTypes="fffffffffffffffffffffffffffffA">
                                      <p:cBhvr>
                                        <p:cTn id="6" dur="2000" fill="hold"/>
                                        <p:tgtEl>
                                          <p:spTgt spid="25602"/>
                                        </p:tgtEl>
                                        <p:attrNameLst>
                                          <p:attrName>ppt_x</p:attrName>
                                          <p:attrName>ppt_y</p:attrName>
                                        </p:attrNameLst>
                                      </p:cBhvr>
                                      <p:rCtr x="-32448" y="34074"/>
                                    </p:animMotion>
                                  </p:childTnLst>
                                </p:cTn>
                              </p:par>
                              <p:par>
                                <p:cTn id="7" presetID="8" presetClass="emph" presetSubtype="0" fill="hold" nodeType="withEffect">
                                  <p:stCondLst>
                                    <p:cond delay="0"/>
                                  </p:stCondLst>
                                  <p:childTnLst>
                                    <p:animRot by="5400000">
                                      <p:cBhvr>
                                        <p:cTn id="8" dur="2000" fill="hold"/>
                                        <p:tgtEl>
                                          <p:spTgt spid="25602"/>
                                        </p:tgtEl>
                                        <p:attrNameLst>
                                          <p:attrName>r</p:attrName>
                                        </p:attrNameLst>
                                      </p:cBhvr>
                                    </p:animRot>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5605"/>
                                        </p:tgtEl>
                                        <p:attrNameLst>
                                          <p:attrName>style.visibility</p:attrName>
                                        </p:attrNameLst>
                                      </p:cBhvr>
                                      <p:to>
                                        <p:strVal val="visible"/>
                                      </p:to>
                                    </p:set>
                                    <p:animEffect transition="in" filter="fade">
                                      <p:cBhvr>
                                        <p:cTn id="13" dur="2000"/>
                                        <p:tgtEl>
                                          <p:spTgt spid="2560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606"/>
                                        </p:tgtEl>
                                        <p:attrNameLst>
                                          <p:attrName>style.visibility</p:attrName>
                                        </p:attrNameLst>
                                      </p:cBhvr>
                                      <p:to>
                                        <p:strVal val="visible"/>
                                      </p:to>
                                    </p:set>
                                    <p:animEffect transition="in" filter="fade">
                                      <p:cBhvr>
                                        <p:cTn id="18" dur="2000"/>
                                        <p:tgtEl>
                                          <p:spTgt spid="2560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607"/>
                                        </p:tgtEl>
                                        <p:attrNameLst>
                                          <p:attrName>style.visibility</p:attrName>
                                        </p:attrNameLst>
                                      </p:cBhvr>
                                      <p:to>
                                        <p:strVal val="visible"/>
                                      </p:to>
                                    </p:set>
                                    <p:animEffect transition="in" filter="fade">
                                      <p:cBhvr>
                                        <p:cTn id="23" dur="2000"/>
                                        <p:tgtEl>
                                          <p:spTgt spid="25607"/>
                                        </p:tgtEl>
                                      </p:cBhvr>
                                    </p:animEffect>
                                  </p:childTnLst>
                                </p:cTn>
                              </p:par>
                              <p:par>
                                <p:cTn id="24" presetID="10" presetClass="exit" presetSubtype="0" fill="hold" grpId="1" nodeType="withEffect">
                                  <p:stCondLst>
                                    <p:cond delay="0"/>
                                  </p:stCondLst>
                                  <p:childTnLst>
                                    <p:animEffect transition="out" filter="fade">
                                      <p:cBhvr>
                                        <p:cTn id="25" dur="2000"/>
                                        <p:tgtEl>
                                          <p:spTgt spid="25605"/>
                                        </p:tgtEl>
                                      </p:cBhvr>
                                    </p:animEffect>
                                    <p:set>
                                      <p:cBhvr>
                                        <p:cTn id="26" dur="1" fill="hold">
                                          <p:stCondLst>
                                            <p:cond delay="1999"/>
                                          </p:stCondLst>
                                        </p:cTn>
                                        <p:tgtEl>
                                          <p:spTgt spid="25605"/>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608"/>
                                        </p:tgtEl>
                                        <p:attrNameLst>
                                          <p:attrName>style.visibility</p:attrName>
                                        </p:attrNameLst>
                                      </p:cBhvr>
                                      <p:to>
                                        <p:strVal val="visible"/>
                                      </p:to>
                                    </p:set>
                                    <p:animEffect transition="in" filter="fade">
                                      <p:cBhvr>
                                        <p:cTn id="31" dur="2000"/>
                                        <p:tgtEl>
                                          <p:spTgt spid="25608"/>
                                        </p:tgtEl>
                                      </p:cBhvr>
                                    </p:animEffect>
                                  </p:childTnLst>
                                </p:cTn>
                              </p:par>
                              <p:par>
                                <p:cTn id="32" presetID="10" presetClass="exit" presetSubtype="0" fill="hold" grpId="1" nodeType="withEffect">
                                  <p:stCondLst>
                                    <p:cond delay="0"/>
                                  </p:stCondLst>
                                  <p:childTnLst>
                                    <p:animEffect transition="out" filter="fade">
                                      <p:cBhvr>
                                        <p:cTn id="33" dur="2000"/>
                                        <p:tgtEl>
                                          <p:spTgt spid="25606"/>
                                        </p:tgtEl>
                                      </p:cBhvr>
                                    </p:animEffect>
                                    <p:set>
                                      <p:cBhvr>
                                        <p:cTn id="34" dur="1" fill="hold">
                                          <p:stCondLst>
                                            <p:cond delay="1999"/>
                                          </p:stCondLst>
                                        </p:cTn>
                                        <p:tgtEl>
                                          <p:spTgt spid="25606"/>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xit" presetSubtype="0" fill="hold" grpId="1" nodeType="clickEffect">
                                  <p:stCondLst>
                                    <p:cond delay="0"/>
                                  </p:stCondLst>
                                  <p:childTnLst>
                                    <p:animEffect transition="out" filter="fade">
                                      <p:cBhvr>
                                        <p:cTn id="38" dur="2000"/>
                                        <p:tgtEl>
                                          <p:spTgt spid="25607"/>
                                        </p:tgtEl>
                                      </p:cBhvr>
                                    </p:animEffect>
                                    <p:set>
                                      <p:cBhvr>
                                        <p:cTn id="39" dur="1" fill="hold">
                                          <p:stCondLst>
                                            <p:cond delay="1999"/>
                                          </p:stCondLst>
                                        </p:cTn>
                                        <p:tgtEl>
                                          <p:spTgt spid="25607"/>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25609"/>
                                        </p:tgtEl>
                                        <p:attrNameLst>
                                          <p:attrName>style.visibility</p:attrName>
                                        </p:attrNameLst>
                                      </p:cBhvr>
                                      <p:to>
                                        <p:strVal val="visible"/>
                                      </p:to>
                                    </p:set>
                                    <p:animEffect transition="in" filter="fade">
                                      <p:cBhvr>
                                        <p:cTn id="42" dur="2000"/>
                                        <p:tgtEl>
                                          <p:spTgt spid="2560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0" presetClass="path" presetSubtype="0" accel="50000" decel="50000" fill="hold" nodeType="clickEffect">
                                  <p:stCondLst>
                                    <p:cond delay="0"/>
                                  </p:stCondLst>
                                  <p:childTnLst>
                                    <p:animMotion origin="layout" path="M -0.62153 0.5368 C -0.62153 0.52893 -0.64479 0.2706 -0.6007 0.19236 C -0.59844 0.17106 -0.59757 0.14954 -0.59445 0.12847 C -0.59323 0.12037 -0.5908 0.11667 -0.5882 0.10903 C -0.58281 0.0919 -0.59063 0.10972 -0.58195 0.0868 C -0.57882 0.07847 -0.57431 0.07037 -0.57153 0.0618 C -0.56702 0.04838 -0.56806 0.0331 -0.5632 0.02014 C -0.55521 -0.00116 -0.54931 -0.02292 -0.54028 -0.04375 C -0.53195 -0.0632 -0.5309 -0.08241 -0.51945 -0.09954 C -0.49983 -0.12847 -0.47986 -0.15764 -0.45903 -0.18542 C -0.43438 -0.21829 -0.47379 -0.16644 -0.44445 -0.20232 C -0.43941 -0.20833 -0.42986 -0.22153 -0.42986 -0.22153 C -0.42518 -0.24005 -0.40834 -0.25278 -0.39653 -0.2632 C -0.39497 -0.2662 -0.3875 -0.28148 -0.38611 -0.28264 C -0.36979 -0.29537 -0.35747 -0.29051 -0.34028 -0.30764 C -0.3382 -0.30579 -0.33646 -0.30208 -0.33403 -0.30208 C -0.3316 -0.30208 -0.33004 -0.30625 -0.32778 -0.30764 C -0.31406 -0.3169 -0.32917 -0.30278 -0.31528 -0.31597 C -0.30712 -0.32384 -0.2974 -0.3287 -0.29028 -0.3382 C -0.28455 -0.34583 -0.28368 -0.34583 -0.27986 -0.35486 C -0.2783 -0.35857 -0.27795 -0.36296 -0.2757 -0.36597 C -0.27292 -0.36968 -0.26875 -0.37153 -0.26528 -0.37431 C -0.25226 -0.39745 -0.23768 -0.4125 -0.21945 -0.42708 C -0.21163 -0.43333 -0.20313 -0.44213 -0.19445 -0.44653 C -0.1875 -0.45 -0.16354 -0.45185 -0.16111 -0.45208 C -0.15313 -0.45556 -0.14653 -0.46088 -0.1382 -0.4632 C -0.13125 -0.46528 -0.11736 -0.46875 -0.11736 -0.46875 C -0.08038 -0.49329 -0.04393 -0.4963 -0.00278 -0.49931 C 0.0434 -0.5081 0.09028 -0.50486 0.1368 -0.50486 " pathEditMode="relative" ptsTypes="ffffffffffffffffffffffffffffA">
                                      <p:cBhvr>
                                        <p:cTn id="46" dur="2000" fill="hold"/>
                                        <p:tgtEl>
                                          <p:spTgt spid="25602"/>
                                        </p:tgtEl>
                                        <p:attrNameLst>
                                          <p:attrName>ppt_x</p:attrName>
                                          <p:attrName>ppt_y</p:attrName>
                                        </p:attrNameLst>
                                      </p:cBhvr>
                                    </p:animMotion>
                                  </p:childTnLst>
                                </p:cTn>
                              </p:par>
                              <p:par>
                                <p:cTn id="47" presetID="10" presetClass="exit" presetSubtype="0" fill="hold" grpId="1" nodeType="withEffect">
                                  <p:stCondLst>
                                    <p:cond delay="0"/>
                                  </p:stCondLst>
                                  <p:childTnLst>
                                    <p:animEffect transition="out" filter="fade">
                                      <p:cBhvr>
                                        <p:cTn id="48" dur="2000"/>
                                        <p:tgtEl>
                                          <p:spTgt spid="25608"/>
                                        </p:tgtEl>
                                      </p:cBhvr>
                                    </p:animEffect>
                                    <p:set>
                                      <p:cBhvr>
                                        <p:cTn id="49" dur="1" fill="hold">
                                          <p:stCondLst>
                                            <p:cond delay="1999"/>
                                          </p:stCondLst>
                                        </p:cTn>
                                        <p:tgtEl>
                                          <p:spTgt spid="25608"/>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2000"/>
                                        <p:tgtEl>
                                          <p:spTgt spid="25609"/>
                                        </p:tgtEl>
                                      </p:cBhvr>
                                    </p:animEffect>
                                    <p:set>
                                      <p:cBhvr>
                                        <p:cTn id="52" dur="1" fill="hold">
                                          <p:stCondLst>
                                            <p:cond delay="1999"/>
                                          </p:stCondLst>
                                        </p:cTn>
                                        <p:tgtEl>
                                          <p:spTgt spid="25609"/>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610"/>
                                        </p:tgtEl>
                                        <p:attrNameLst>
                                          <p:attrName>style.visibility</p:attrName>
                                        </p:attrNameLst>
                                      </p:cBhvr>
                                      <p:to>
                                        <p:strVal val="visible"/>
                                      </p:to>
                                    </p:set>
                                    <p:animEffect transition="in" filter="fade">
                                      <p:cBhvr>
                                        <p:cTn id="57" dur="2000"/>
                                        <p:tgtEl>
                                          <p:spTgt spid="25610"/>
                                        </p:tgtEl>
                                      </p:cBhvr>
                                    </p:animEffect>
                                  </p:childTnLst>
                                </p:cTn>
                              </p:par>
                              <p:par>
                                <p:cTn id="58" presetID="10" presetClass="exit" presetSubtype="0" fill="hold" grpId="0" nodeType="withEffect">
                                  <p:stCondLst>
                                    <p:cond delay="0"/>
                                  </p:stCondLst>
                                  <p:childTnLst>
                                    <p:animEffect transition="out" filter="fade">
                                      <p:cBhvr>
                                        <p:cTn id="59" dur="2000"/>
                                        <p:tgtEl>
                                          <p:spTgt spid="25604"/>
                                        </p:tgtEl>
                                      </p:cBhvr>
                                    </p:animEffect>
                                    <p:set>
                                      <p:cBhvr>
                                        <p:cTn id="60" dur="1" fill="hold">
                                          <p:stCondLst>
                                            <p:cond delay="1999"/>
                                          </p:stCondLst>
                                        </p:cTn>
                                        <p:tgtEl>
                                          <p:spTgt spid="25604"/>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0" presetClass="path" presetSubtype="0" accel="50000" decel="50000" fill="hold" nodeType="clickEffect">
                                  <p:stCondLst>
                                    <p:cond delay="0"/>
                                  </p:stCondLst>
                                  <p:childTnLst>
                                    <p:animMotion origin="layout" path="M -1.66667E-6 0.00324 C -0.03021 -0.00995 -0.01684 -0.00578 -0.08125 0.00324 C -0.08455 0.00347 -0.08663 0.0088 -0.08976 0.01065 C -0.09548 0.01435 -0.10677 0.01644 -0.11215 0.01806 C -0.11493 0.02176 -0.11701 0.02662 -0.12048 0.02917 C -0.12378 0.03172 -0.12847 0.03009 -0.13177 0.03287 C -0.13698 0.03773 -0.15712 0.06389 -0.16528 0.07361 C -0.16528 0.07408 -0.19166 0.10857 -0.19618 0.11459 C -0.19896 0.11829 -0.20451 0.1257 -0.20451 0.12593 C -0.21198 0.15533 -0.20069 0.1206 -0.21562 0.14051 C -0.21788 0.14329 -0.21719 0.14815 -0.21857 0.15162 C -0.22083 0.15695 -0.22413 0.16158 -0.22691 0.16644 C -0.2316 0.18472 -0.23923 0.19769 -0.2493 0.21088 C -0.25347 0.22732 -0.25746 0.24283 -0.26059 0.25926 C -0.26285 0.30023 -0.26128 0.35185 -0.27726 0.38889 C -0.28455 0.40579 -0.29462 0.42107 -0.30243 0.43727 C -0.30625 0.44468 -0.31371 0.45949 -0.31371 0.45972 C -0.31962 0.49028 -0.3118 0.45834 -0.325 0.48912 C -0.33246 0.50672 -0.3316 0.51482 -0.34444 0.52616 C -0.36337 0.56389 -0.38958 0.59259 -0.41458 0.62269 C -0.42222 0.63195 -0.42691 0.64815 -0.43698 0.65232 C -0.45833 0.66204 -0.4717 0.66435 -0.49566 0.66713 C -0.51354 0.67894 -0.51319 0.68172 -0.53489 0.68565 C -0.53767 0.68704 -0.5408 0.6875 -0.5434 0.68935 C -0.54635 0.69121 -0.54844 0.69653 -0.55173 0.69676 C -0.55833 0.69792 -0.56476 0.69445 -0.57135 0.69306 C -0.58281 0.68287 -0.59462 0.66945 -0.60781 0.66343 C -0.62691 0.6382 -0.61805 0.64699 -0.63298 0.6338 C -0.64896 0.60209 -0.62969 0.64213 -0.64132 0.61158 C -0.64739 0.59537 -0.64687 0.60602 -0.64687 0.59676 " pathEditMode="relative" rAng="0" ptsTypes="fffffffffffffffffffffffffffffA">
                                      <p:cBhvr>
                                        <p:cTn id="64" dur="2000" fill="hold"/>
                                        <p:tgtEl>
                                          <p:spTgt spid="25611"/>
                                        </p:tgtEl>
                                        <p:attrNameLst>
                                          <p:attrName>ppt_x</p:attrName>
                                          <p:attrName>ppt_y</p:attrName>
                                        </p:attrNameLst>
                                      </p:cBhvr>
                                      <p:rCtr x="-32448" y="34074"/>
                                    </p:animMotion>
                                  </p:childTnLst>
                                </p:cTn>
                              </p:par>
                              <p:par>
                                <p:cTn id="65" presetID="8" presetClass="emph" presetSubtype="0" fill="hold" nodeType="withEffect">
                                  <p:stCondLst>
                                    <p:cond delay="0"/>
                                  </p:stCondLst>
                                  <p:childTnLst>
                                    <p:animRot by="5400000">
                                      <p:cBhvr>
                                        <p:cTn id="66" dur="2000" fill="hold"/>
                                        <p:tgtEl>
                                          <p:spTgt spid="25611"/>
                                        </p:tgtEl>
                                        <p:attrNameLst>
                                          <p:attrName>r</p:attrName>
                                        </p:attrNameLst>
                                      </p:cBhvr>
                                    </p:animRot>
                                  </p:childTnLst>
                                </p:cTn>
                              </p:par>
                              <p:par>
                                <p:cTn id="67" presetID="10" presetClass="entr" presetSubtype="0" fill="hold" grpId="0" nodeType="withEffect">
                                  <p:stCondLst>
                                    <p:cond delay="0"/>
                                  </p:stCondLst>
                                  <p:childTnLst>
                                    <p:set>
                                      <p:cBhvr>
                                        <p:cTn id="68" dur="1" fill="hold">
                                          <p:stCondLst>
                                            <p:cond delay="0"/>
                                          </p:stCondLst>
                                        </p:cTn>
                                        <p:tgtEl>
                                          <p:spTgt spid="25614"/>
                                        </p:tgtEl>
                                        <p:attrNameLst>
                                          <p:attrName>style.visibility</p:attrName>
                                        </p:attrNameLst>
                                      </p:cBhvr>
                                      <p:to>
                                        <p:strVal val="visible"/>
                                      </p:to>
                                    </p:set>
                                    <p:animEffect transition="in" filter="fade">
                                      <p:cBhvr>
                                        <p:cTn id="69" dur="2000"/>
                                        <p:tgtEl>
                                          <p:spTgt spid="2561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nodeType="clickEffect">
                                  <p:stCondLst>
                                    <p:cond delay="0"/>
                                  </p:stCondLst>
                                  <p:childTnLst>
                                    <p:set>
                                      <p:cBhvr>
                                        <p:cTn id="73" dur="1" fill="hold">
                                          <p:stCondLst>
                                            <p:cond delay="0"/>
                                          </p:stCondLst>
                                        </p:cTn>
                                        <p:tgtEl>
                                          <p:spTgt spid="25613"/>
                                        </p:tgtEl>
                                        <p:attrNameLst>
                                          <p:attrName>style.visibility</p:attrName>
                                        </p:attrNameLst>
                                      </p:cBhvr>
                                      <p:to>
                                        <p:strVal val="visible"/>
                                      </p:to>
                                    </p:set>
                                    <p:animEffect transition="in" filter="fade">
                                      <p:cBhvr>
                                        <p:cTn id="74" dur="2000"/>
                                        <p:tgtEl>
                                          <p:spTgt spid="25613"/>
                                        </p:tgtEl>
                                      </p:cBhvr>
                                    </p:animEffect>
                                  </p:childTnLst>
                                </p:cTn>
                              </p:par>
                              <p:par>
                                <p:cTn id="75" presetID="10" presetClass="exit" presetSubtype="0" fill="hold" grpId="1" nodeType="withEffect">
                                  <p:stCondLst>
                                    <p:cond delay="0"/>
                                  </p:stCondLst>
                                  <p:childTnLst>
                                    <p:animEffect transition="out" filter="fade">
                                      <p:cBhvr>
                                        <p:cTn id="76" dur="2000"/>
                                        <p:tgtEl>
                                          <p:spTgt spid="25614"/>
                                        </p:tgtEl>
                                      </p:cBhvr>
                                    </p:animEffect>
                                    <p:set>
                                      <p:cBhvr>
                                        <p:cTn id="77" dur="1" fill="hold">
                                          <p:stCondLst>
                                            <p:cond delay="1999"/>
                                          </p:stCondLst>
                                        </p:cTn>
                                        <p:tgtEl>
                                          <p:spTgt spid="25614"/>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5612"/>
                                        </p:tgtEl>
                                        <p:attrNameLst>
                                          <p:attrName>style.visibility</p:attrName>
                                        </p:attrNameLst>
                                      </p:cBhvr>
                                      <p:to>
                                        <p:strVal val="visible"/>
                                      </p:to>
                                    </p:set>
                                    <p:animEffect transition="in" filter="fade">
                                      <p:cBhvr>
                                        <p:cTn id="82" dur="2000"/>
                                        <p:tgtEl>
                                          <p:spTgt spid="2561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5615"/>
                                        </p:tgtEl>
                                        <p:attrNameLst>
                                          <p:attrName>style.visibility</p:attrName>
                                        </p:attrNameLst>
                                      </p:cBhvr>
                                      <p:to>
                                        <p:strVal val="visible"/>
                                      </p:to>
                                    </p:set>
                                    <p:animEffect transition="in" filter="fade">
                                      <p:cBhvr>
                                        <p:cTn id="85" dur="2000"/>
                                        <p:tgtEl>
                                          <p:spTgt spid="25615"/>
                                        </p:tgtEl>
                                      </p:cBhvr>
                                    </p:animEffect>
                                  </p:childTnLst>
                                </p:cTn>
                              </p:par>
                              <p:par>
                                <p:cTn id="86" presetID="10" presetClass="exit" presetSubtype="0" fill="hold" grpId="1" nodeType="withEffect">
                                  <p:stCondLst>
                                    <p:cond delay="0"/>
                                  </p:stCondLst>
                                  <p:childTnLst>
                                    <p:animEffect transition="out" filter="fade">
                                      <p:cBhvr>
                                        <p:cTn id="87" dur="2000"/>
                                        <p:tgtEl>
                                          <p:spTgt spid="25610"/>
                                        </p:tgtEl>
                                      </p:cBhvr>
                                    </p:animEffect>
                                    <p:set>
                                      <p:cBhvr>
                                        <p:cTn id="88" dur="1" fill="hold">
                                          <p:stCondLst>
                                            <p:cond delay="1999"/>
                                          </p:stCondLst>
                                        </p:cTn>
                                        <p:tgtEl>
                                          <p:spTgt spid="256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5" grpId="0" animBg="1"/>
      <p:bldP spid="25605" grpId="1" animBg="1"/>
      <p:bldP spid="25606" grpId="0" animBg="1"/>
      <p:bldP spid="25606" grpId="1" animBg="1"/>
      <p:bldP spid="25607" grpId="0" animBg="1"/>
      <p:bldP spid="25607" grpId="1" animBg="1"/>
      <p:bldP spid="25608" grpId="0" animBg="1"/>
      <p:bldP spid="25608" grpId="1" animBg="1"/>
      <p:bldP spid="25609" grpId="0" animBg="1"/>
      <p:bldP spid="25609" grpId="1" animBg="1"/>
      <p:bldP spid="25610" grpId="0"/>
      <p:bldP spid="25610" grpId="1"/>
      <p:bldP spid="25612" grpId="0" animBg="1"/>
      <p:bldP spid="25614" grpId="0" animBg="1"/>
      <p:bldP spid="25614" grpId="1" animBg="1"/>
      <p:bldP spid="2561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70F08E4-D4AA-4618-8931-89FDBA5C376D}"/>
              </a:ext>
            </a:extLst>
          </p:cNvPr>
          <p:cNvSpPr>
            <a:spLocks noGrp="1" noChangeArrowheads="1"/>
          </p:cNvSpPr>
          <p:nvPr>
            <p:ph type="title"/>
          </p:nvPr>
        </p:nvSpPr>
        <p:spPr/>
        <p:txBody>
          <a:bodyPr/>
          <a:lstStyle/>
          <a:p>
            <a:endParaRPr lang="en-US" altLang="en-US"/>
          </a:p>
        </p:txBody>
      </p:sp>
      <p:sp>
        <p:nvSpPr>
          <p:cNvPr id="27651" name="Rectangle 3">
            <a:extLst>
              <a:ext uri="{FF2B5EF4-FFF2-40B4-BE49-F238E27FC236}">
                <a16:creationId xmlns:a16="http://schemas.microsoft.com/office/drawing/2014/main" id="{1C02437D-3B28-4515-8B32-064F98936E09}"/>
              </a:ext>
            </a:extLst>
          </p:cNvPr>
          <p:cNvSpPr>
            <a:spLocks noGrp="1" noChangeArrowheads="1"/>
          </p:cNvSpPr>
          <p:nvPr>
            <p:ph idx="1"/>
          </p:nvPr>
        </p:nvSpPr>
        <p:spPr/>
        <p:txBody>
          <a:bodyPr/>
          <a:lstStyle/>
          <a:p>
            <a:endParaRPr lang="en-US" altLang="en-US"/>
          </a:p>
        </p:txBody>
      </p:sp>
      <p:pic>
        <p:nvPicPr>
          <p:cNvPr id="27652" name="Picture 4">
            <a:extLst>
              <a:ext uri="{FF2B5EF4-FFF2-40B4-BE49-F238E27FC236}">
                <a16:creationId xmlns:a16="http://schemas.microsoft.com/office/drawing/2014/main" id="{9C116B60-AB1F-4327-8F5D-74E43816B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67200"/>
            <a:ext cx="9144000" cy="2652713"/>
          </a:xfrm>
          <a:prstGeom prst="rect">
            <a:avLst/>
          </a:prstGeom>
          <a:noFill/>
          <a:extLst>
            <a:ext uri="{909E8E84-426E-40DD-AFC4-6F175D3DCCD1}">
              <a14:hiddenFill xmlns:a14="http://schemas.microsoft.com/office/drawing/2010/main">
                <a:solidFill>
                  <a:srgbClr val="FFFFFF"/>
                </a:solidFill>
              </a14:hiddenFill>
            </a:ext>
          </a:extLst>
        </p:spPr>
      </p:pic>
      <p:pic>
        <p:nvPicPr>
          <p:cNvPr id="27653" name="Picture 5">
            <a:extLst>
              <a:ext uri="{FF2B5EF4-FFF2-40B4-BE49-F238E27FC236}">
                <a16:creationId xmlns:a16="http://schemas.microsoft.com/office/drawing/2014/main" id="{A9BE61E6-536F-444F-AC10-969D16361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6">
            <a:extLst>
              <a:ext uri="{FF2B5EF4-FFF2-40B4-BE49-F238E27FC236}">
                <a16:creationId xmlns:a16="http://schemas.microsoft.com/office/drawing/2014/main" id="{7F6C1B8F-600A-4669-920F-34F7267285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089525"/>
            <a:ext cx="3124200" cy="1768475"/>
          </a:xfrm>
          <a:prstGeom prst="rect">
            <a:avLst/>
          </a:prstGeom>
          <a:noFill/>
          <a:extLst>
            <a:ext uri="{909E8E84-426E-40DD-AFC4-6F175D3DCCD1}">
              <a14:hiddenFill xmlns:a14="http://schemas.microsoft.com/office/drawing/2010/main">
                <a:solidFill>
                  <a:srgbClr val="FFFFFF"/>
                </a:solidFill>
              </a14:hiddenFill>
            </a:ext>
          </a:extLst>
        </p:spPr>
      </p:pic>
      <p:pic>
        <p:nvPicPr>
          <p:cNvPr id="27655" name="Picture 7">
            <a:extLst>
              <a:ext uri="{FF2B5EF4-FFF2-40B4-BE49-F238E27FC236}">
                <a16:creationId xmlns:a16="http://schemas.microsoft.com/office/drawing/2014/main" id="{37BDE2F9-363C-477E-9658-C53AFE3C8D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267200"/>
            <a:ext cx="1247775" cy="2747963"/>
          </a:xfrm>
          <a:prstGeom prst="rect">
            <a:avLst/>
          </a:prstGeom>
          <a:noFill/>
          <a:extLst>
            <a:ext uri="{909E8E84-426E-40DD-AFC4-6F175D3DCCD1}">
              <a14:hiddenFill xmlns:a14="http://schemas.microsoft.com/office/drawing/2010/main">
                <a:solidFill>
                  <a:srgbClr val="FFFFFF"/>
                </a:solidFill>
              </a14:hiddenFill>
            </a:ext>
          </a:extLst>
        </p:spPr>
      </p:pic>
      <p:sp>
        <p:nvSpPr>
          <p:cNvPr id="27656" name="Rectangle 8">
            <a:extLst>
              <a:ext uri="{FF2B5EF4-FFF2-40B4-BE49-F238E27FC236}">
                <a16:creationId xmlns:a16="http://schemas.microsoft.com/office/drawing/2014/main" id="{89B83565-7A5C-4CA5-A2AF-27B2FD8D4241}"/>
              </a:ext>
            </a:extLst>
          </p:cNvPr>
          <p:cNvSpPr>
            <a:spLocks noChangeArrowheads="1"/>
          </p:cNvSpPr>
          <p:nvPr/>
        </p:nvSpPr>
        <p:spPr bwMode="auto">
          <a:xfrm>
            <a:off x="457200" y="-76200"/>
            <a:ext cx="8229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r>
              <a:rPr lang="en-US" altLang="en-US" sz="4000" b="1">
                <a:solidFill>
                  <a:schemeClr val="bg1"/>
                </a:solidFill>
              </a:rPr>
              <a:t>He dissented from heaven to The Dome of the Rock. He there prayed with all The Prophets and messengers of Allah (SWT).  </a:t>
            </a:r>
          </a:p>
        </p:txBody>
      </p:sp>
    </p:spTree>
    <p:extLst>
      <p:ext uri="{BB962C8B-B14F-4D97-AF65-F5344CB8AC3E}">
        <p14:creationId xmlns:p14="http://schemas.microsoft.com/office/powerpoint/2010/main" val="2520809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27655"/>
                                        </p:tgtEl>
                                        <p:attrNameLst>
                                          <p:attrName>style.visibility</p:attrName>
                                        </p:attrNameLst>
                                      </p:cBhvr>
                                      <p:to>
                                        <p:strVal val="visible"/>
                                      </p:to>
                                    </p:set>
                                    <p:anim calcmode="lin" valueType="num">
                                      <p:cBhvr additive="base">
                                        <p:cTn id="7" dur="500" fill="hold"/>
                                        <p:tgtEl>
                                          <p:spTgt spid="27655"/>
                                        </p:tgtEl>
                                        <p:attrNameLst>
                                          <p:attrName>ppt_x</p:attrName>
                                        </p:attrNameLst>
                                      </p:cBhvr>
                                      <p:tavLst>
                                        <p:tav tm="0">
                                          <p:val>
                                            <p:strVal val="#ppt_x"/>
                                          </p:val>
                                        </p:tav>
                                        <p:tav tm="100000">
                                          <p:val>
                                            <p:strVal val="#ppt_x"/>
                                          </p:val>
                                        </p:tav>
                                      </p:tavLst>
                                    </p:anim>
                                    <p:anim calcmode="lin" valueType="num">
                                      <p:cBhvr additive="base">
                                        <p:cTn id="8" dur="500" fill="hold"/>
                                        <p:tgtEl>
                                          <p:spTgt spid="276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9465F13-C01E-40F7-AD4F-B348DE7EC8FC}"/>
              </a:ext>
            </a:extLst>
          </p:cNvPr>
          <p:cNvSpPr>
            <a:spLocks noGrp="1" noChangeArrowheads="1"/>
          </p:cNvSpPr>
          <p:nvPr>
            <p:ph type="title"/>
          </p:nvPr>
        </p:nvSpPr>
        <p:spPr>
          <a:xfrm>
            <a:off x="457200" y="274638"/>
            <a:ext cx="4953000" cy="1143000"/>
          </a:xfrm>
        </p:spPr>
        <p:txBody>
          <a:bodyPr/>
          <a:lstStyle/>
          <a:p>
            <a:r>
              <a:rPr lang="en-US" altLang="en-US" sz="4000"/>
              <a:t>He came</a:t>
            </a:r>
            <a:br>
              <a:rPr lang="en-US" altLang="en-US" sz="4000"/>
            </a:br>
            <a:r>
              <a:rPr lang="en-US" altLang="en-US" sz="4000"/>
              <a:t>back to the Kabah in a blink of an eye</a:t>
            </a:r>
          </a:p>
        </p:txBody>
      </p:sp>
      <p:pic>
        <p:nvPicPr>
          <p:cNvPr id="28676" name="Picture 4">
            <a:extLst>
              <a:ext uri="{FF2B5EF4-FFF2-40B4-BE49-F238E27FC236}">
                <a16:creationId xmlns:a16="http://schemas.microsoft.com/office/drawing/2014/main" id="{A731DBF1-4C33-4C77-8953-ECC44EC74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113088"/>
            <a:ext cx="6248400" cy="6226176"/>
          </a:xfrm>
          <a:prstGeom prst="rect">
            <a:avLst/>
          </a:prstGeom>
          <a:noFill/>
          <a:extLst>
            <a:ext uri="{909E8E84-426E-40DD-AFC4-6F175D3DCCD1}">
              <a14:hiddenFill xmlns:a14="http://schemas.microsoft.com/office/drawing/2010/main">
                <a:solidFill>
                  <a:srgbClr val="FFFFFF"/>
                </a:solidFill>
              </a14:hiddenFill>
            </a:ext>
          </a:extLst>
        </p:spPr>
      </p:pic>
      <p:pic>
        <p:nvPicPr>
          <p:cNvPr id="28677" name="Picture 5">
            <a:extLst>
              <a:ext uri="{FF2B5EF4-FFF2-40B4-BE49-F238E27FC236}">
                <a16:creationId xmlns:a16="http://schemas.microsoft.com/office/drawing/2014/main" id="{5D79C4E0-BF79-42D9-8E8C-3FA90856A2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9800" y="3810000"/>
            <a:ext cx="40386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12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3.33333E-6 -5.55556E-6 C -0.01788 -0.00788 -0.00295 0.00231 -0.0125 -0.01667 C -0.01736 -0.0264 -0.02431 -0.03126 -0.03125 -0.03751 C -0.03333 -0.04167 -0.03559 -0.04561 -0.0375 -0.05001 C -0.03976 -0.05533 -0.04045 -0.06228 -0.04375 -0.06667 C -0.04601 -0.06968 -0.05 -0.06945 -0.05312 -0.07084 C -0.09896 -0.06065 -0.05156 -0.07616 -0.08125 -0.05417 C -0.08698 -0.05001 -0.1 -0.04584 -0.1 -0.04584 C -0.11285 -0.01158 -0.1309 0.0081 -0.15625 0.02499 C -0.23385 0.01203 -0.31233 0.00485 -0.39062 -5.55556E-6 C -0.4592 0.00509 -0.50712 0.00995 -0.58125 0.01249 C -0.6158 0.02777 -0.5934 0.02083 -0.65 0.02083 " pathEditMode="relative" ptsTypes="fffffffffffA">
                                      <p:cBhvr>
                                        <p:cTn id="6" dur="2000" fill="hold"/>
                                        <p:tgtEl>
                                          <p:spTgt spid="28677"/>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0.6585 0.11389 C -0.68663 0.10648 -0.71041 0.08472 -0.73958 0.08055 C -0.83767 0.06666 -0.79791 0.07199 -0.8585 0.06389 C -0.88906 0.05972 -0.92326 0.04166 -0.95225 0.03055 C -0.96718 0.02477 -0.98333 0.02569 -0.99895 0.02222 C -1.05277 -0.00972 -1.10764 -0.0463 -1.16475 -0.06528 C -1.20347 -0.10672 -1.25746 -0.1456 -1.30833 -0.15695 C -1.32899 -0.16158 -1.35 -0.16181 -1.37083 -0.16528 C -1.42795 -0.175 -1.48507 -0.18426 -1.54271 -0.19028 C -1.58889 -0.2044 -1.63194 -0.22662 -1.67708 -0.24445 C -1.71163 -0.2581 -1.74791 -0.26158 -1.78333 -0.26945 C -1.79184 -0.28658 -1.78958 -0.27685 -1.78958 -0.29861 " pathEditMode="relative" ptsTypes="fffffffffffA">
                                      <p:cBhvr>
                                        <p:cTn id="10" dur="500" fill="hold"/>
                                        <p:tgtEl>
                                          <p:spTgt spid="2867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0B2CD4E-312E-4623-B58F-D820A45DA3AA}"/>
              </a:ext>
            </a:extLst>
          </p:cNvPr>
          <p:cNvSpPr>
            <a:spLocks noGrp="1" noChangeArrowheads="1"/>
          </p:cNvSpPr>
          <p:nvPr>
            <p:ph type="title"/>
          </p:nvPr>
        </p:nvSpPr>
        <p:spPr>
          <a:xfrm>
            <a:off x="457200" y="1524000"/>
            <a:ext cx="8229600" cy="1143000"/>
          </a:xfrm>
        </p:spPr>
        <p:txBody>
          <a:bodyPr/>
          <a:lstStyle/>
          <a:p>
            <a:r>
              <a:rPr lang="en-US" altLang="en-US" sz="4000"/>
              <a:t>Then our Prophet and Messenger returned back home. But when he came upon the place that he was sleeping on he found his bed warm. The journey of Isra and Miraj only took less than approximately 5 minutes!!!</a:t>
            </a:r>
          </a:p>
        </p:txBody>
      </p:sp>
      <p:pic>
        <p:nvPicPr>
          <p:cNvPr id="29700" name="Picture 4">
            <a:extLst>
              <a:ext uri="{FF2B5EF4-FFF2-40B4-BE49-F238E27FC236}">
                <a16:creationId xmlns:a16="http://schemas.microsoft.com/office/drawing/2014/main" id="{F18CC57D-D80F-476E-B239-3782C91E0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76800"/>
            <a:ext cx="501967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9701" name="Picture 5">
            <a:extLst>
              <a:ext uri="{FF2B5EF4-FFF2-40B4-BE49-F238E27FC236}">
                <a16:creationId xmlns:a16="http://schemas.microsoft.com/office/drawing/2014/main" id="{918E567E-951C-488E-A110-BDC0C0759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7200" y="3810000"/>
            <a:ext cx="40386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50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3.33333E-6 -5.55556E-6 C -0.01788 -0.00788 -0.00295 0.00231 -0.0125 -0.01667 C -0.01736 -0.0264 -0.02431 -0.03126 -0.03125 -0.03751 C -0.03333 -0.04167 -0.03559 -0.04561 -0.0375 -0.05001 C -0.03976 -0.05533 -0.04045 -0.06228 -0.04375 -0.06667 C -0.04601 -0.06968 -0.05 -0.06945 -0.05312 -0.07084 C -0.09896 -0.06065 -0.05156 -0.07616 -0.08125 -0.05417 C -0.08698 -0.05001 -0.1 -0.04584 -0.1 -0.04584 C -0.11285 -0.01158 -0.1309 0.0081 -0.15625 0.02499 C -0.23385 0.01203 -0.31233 0.00485 -0.39062 -5.55556E-6 C -0.4592 0.00509 -0.50712 0.00995 -0.58125 0.01249 C -0.6158 0.02777 -0.5934 0.02083 -0.65 0.02083 " pathEditMode="relative" ptsTypes="fffffffffffA">
                                      <p:cBhvr>
                                        <p:cTn id="6" dur="2000" fill="hold"/>
                                        <p:tgtEl>
                                          <p:spTgt spid="2970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1110BD0-A630-4774-98E3-89596DAD804F}"/>
              </a:ext>
            </a:extLst>
          </p:cNvPr>
          <p:cNvSpPr>
            <a:spLocks noGrp="1" noChangeArrowheads="1"/>
          </p:cNvSpPr>
          <p:nvPr>
            <p:ph type="title"/>
          </p:nvPr>
        </p:nvSpPr>
        <p:spPr/>
        <p:txBody>
          <a:bodyPr/>
          <a:lstStyle/>
          <a:p>
            <a:r>
              <a:rPr lang="en-US" altLang="en-US" sz="2800"/>
              <a:t>Halimah was facing problems! The new born son was putting weight on the donkey.</a:t>
            </a:r>
          </a:p>
        </p:txBody>
      </p:sp>
      <p:sp>
        <p:nvSpPr>
          <p:cNvPr id="10243" name="Rectangle 3">
            <a:extLst>
              <a:ext uri="{FF2B5EF4-FFF2-40B4-BE49-F238E27FC236}">
                <a16:creationId xmlns:a16="http://schemas.microsoft.com/office/drawing/2014/main" id="{18626168-060D-4CBB-B046-62E94543B604}"/>
              </a:ext>
            </a:extLst>
          </p:cNvPr>
          <p:cNvSpPr>
            <a:spLocks noGrp="1" noChangeArrowheads="1"/>
          </p:cNvSpPr>
          <p:nvPr>
            <p:ph type="body" idx="1"/>
          </p:nvPr>
        </p:nvSpPr>
        <p:spPr/>
        <p:txBody>
          <a:bodyPr/>
          <a:lstStyle/>
          <a:p>
            <a:endParaRPr lang="en-US" altLang="en-US" dirty="0"/>
          </a:p>
        </p:txBody>
      </p:sp>
      <p:pic>
        <p:nvPicPr>
          <p:cNvPr id="10244" name="Picture 4">
            <a:extLst>
              <a:ext uri="{FF2B5EF4-FFF2-40B4-BE49-F238E27FC236}">
                <a16:creationId xmlns:a16="http://schemas.microsoft.com/office/drawing/2014/main" id="{103C41F6-68E3-461C-BB2B-235452A8D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949147">
            <a:off x="1252537" y="3260726"/>
            <a:ext cx="2132013" cy="1401762"/>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514758EE-1307-4325-8103-082D2644D8AC}"/>
              </a:ext>
            </a:extLst>
          </p:cNvPr>
          <p:cNvSpPr>
            <a:spLocks noChangeArrowheads="1"/>
          </p:cNvSpPr>
          <p:nvPr/>
        </p:nvSpPr>
        <p:spPr bwMode="auto">
          <a:xfrm>
            <a:off x="-152400" y="3200400"/>
            <a:ext cx="457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pPr>
            <a:r>
              <a:rPr lang="en-US" altLang="en-US">
                <a:latin typeface="Times New Roman" panose="02020603050405020304" pitchFamily="18" charset="0"/>
                <a:cs typeface="Times New Roman" panose="02020603050405020304" pitchFamily="18" charset="0"/>
              </a:rPr>
              <a:t>Put him on the front of your donkey.</a:t>
            </a:r>
          </a:p>
        </p:txBody>
      </p:sp>
      <p:pic>
        <p:nvPicPr>
          <p:cNvPr id="10246" name="Picture 6">
            <a:extLst>
              <a:ext uri="{FF2B5EF4-FFF2-40B4-BE49-F238E27FC236}">
                <a16:creationId xmlns:a16="http://schemas.microsoft.com/office/drawing/2014/main" id="{AB687AF8-BD29-4EE5-8BAC-76F74F666A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0175" y="3176588"/>
            <a:ext cx="3933825" cy="3681412"/>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a:extLst>
              <a:ext uri="{FF2B5EF4-FFF2-40B4-BE49-F238E27FC236}">
                <a16:creationId xmlns:a16="http://schemas.microsoft.com/office/drawing/2014/main" id="{0E852194-360D-4BE6-B192-DBC1701ADA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9575" y="2824163"/>
            <a:ext cx="4924425" cy="4033837"/>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a:extLst>
              <a:ext uri="{FF2B5EF4-FFF2-40B4-BE49-F238E27FC236}">
                <a16:creationId xmlns:a16="http://schemas.microsoft.com/office/drawing/2014/main" id="{67957861-AF38-4D7A-B530-F2BF54DA5D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2428875"/>
            <a:ext cx="5286375" cy="4429125"/>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a:extLst>
              <a:ext uri="{FF2B5EF4-FFF2-40B4-BE49-F238E27FC236}">
                <a16:creationId xmlns:a16="http://schemas.microsoft.com/office/drawing/2014/main" id="{1C1F493D-C50F-40C3-B3FF-0BC6A295D6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8888" y="4876800"/>
            <a:ext cx="1303337"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490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2000"/>
                                  </p:stCondLst>
                                  <p:childTnLst>
                                    <p:set>
                                      <p:cBhvr>
                                        <p:cTn id="6" dur="1" fill="hold">
                                          <p:stCondLst>
                                            <p:cond delay="0"/>
                                          </p:stCondLst>
                                        </p:cTn>
                                        <p:tgtEl>
                                          <p:spTgt spid="10247"/>
                                        </p:tgtEl>
                                        <p:attrNameLst>
                                          <p:attrName>style.visibility</p:attrName>
                                        </p:attrNameLst>
                                      </p:cBhvr>
                                      <p:to>
                                        <p:strVal val="visible"/>
                                      </p:to>
                                    </p:set>
                                    <p:animEffect transition="in" filter="fade">
                                      <p:cBhvr>
                                        <p:cTn id="7" dur="2000"/>
                                        <p:tgtEl>
                                          <p:spTgt spid="10247"/>
                                        </p:tgtEl>
                                      </p:cBhvr>
                                    </p:animEffect>
                                  </p:childTnLst>
                                </p:cTn>
                              </p:par>
                            </p:childTnLst>
                          </p:cTn>
                        </p:par>
                        <p:par>
                          <p:cTn id="8" fill="hold" nodeType="afterGroup">
                            <p:stCondLst>
                              <p:cond delay="4000"/>
                            </p:stCondLst>
                            <p:childTnLst>
                              <p:par>
                                <p:cTn id="9" presetID="10" presetClass="entr" presetSubtype="0" fill="hold" nodeType="afterEffect">
                                  <p:stCondLst>
                                    <p:cond delay="0"/>
                                  </p:stCondLst>
                                  <p:childTnLst>
                                    <p:set>
                                      <p:cBhvr>
                                        <p:cTn id="10" dur="1" fill="hold">
                                          <p:stCondLst>
                                            <p:cond delay="0"/>
                                          </p:stCondLst>
                                        </p:cTn>
                                        <p:tgtEl>
                                          <p:spTgt spid="10248"/>
                                        </p:tgtEl>
                                        <p:attrNameLst>
                                          <p:attrName>style.visibility</p:attrName>
                                        </p:attrNameLst>
                                      </p:cBhvr>
                                      <p:to>
                                        <p:strVal val="visible"/>
                                      </p:to>
                                    </p:set>
                                    <p:animEffect transition="in" filter="fade">
                                      <p:cBhvr>
                                        <p:cTn id="11" dur="20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A8B1DBA-AFC9-4103-B6BE-60F6990A738A}"/>
              </a:ext>
            </a:extLst>
          </p:cNvPr>
          <p:cNvSpPr>
            <a:spLocks noGrp="1" noChangeArrowheads="1"/>
          </p:cNvSpPr>
          <p:nvPr>
            <p:ph type="title"/>
          </p:nvPr>
        </p:nvSpPr>
        <p:spPr/>
        <p:txBody>
          <a:bodyPr/>
          <a:lstStyle/>
          <a:p>
            <a:r>
              <a:rPr lang="en-US" altLang="en-US"/>
              <a:t>ISRA AND MIRAJ</a:t>
            </a:r>
          </a:p>
        </p:txBody>
      </p:sp>
      <p:sp>
        <p:nvSpPr>
          <p:cNvPr id="30723" name="Rectangle 3">
            <a:extLst>
              <a:ext uri="{FF2B5EF4-FFF2-40B4-BE49-F238E27FC236}">
                <a16:creationId xmlns:a16="http://schemas.microsoft.com/office/drawing/2014/main" id="{A07E1970-D6AA-41D8-BFA0-DEAFEA3BF179}"/>
              </a:ext>
            </a:extLst>
          </p:cNvPr>
          <p:cNvSpPr>
            <a:spLocks noGrp="1" noChangeArrowheads="1"/>
          </p:cNvSpPr>
          <p:nvPr>
            <p:ph type="body" idx="1"/>
          </p:nvPr>
        </p:nvSpPr>
        <p:spPr>
          <a:xfrm>
            <a:off x="457200" y="1295400"/>
            <a:ext cx="8229600" cy="5562600"/>
          </a:xfrm>
        </p:spPr>
        <p:txBody>
          <a:bodyPr/>
          <a:lstStyle/>
          <a:p>
            <a:pPr>
              <a:lnSpc>
                <a:spcPct val="90000"/>
              </a:lnSpc>
            </a:pPr>
            <a:r>
              <a:rPr lang="en-US" altLang="en-US"/>
              <a:t>After Isra and Miraj The Prophet told them the story. The first to believe was Abu-Bakr, but the Kuffar ridiculed him. So to prove Muhammad incorrect they decided to test him on what he saw in Jerusalem. They asked him about the Dome of the Rock and questions like: How many pillars were there? What were the colors of the walls? ETC. So Allah (SWT) made a mental picture that only The Prophet can see so that he may refer to it to get the answers!</a:t>
            </a:r>
          </a:p>
        </p:txBody>
      </p:sp>
      <p:pic>
        <p:nvPicPr>
          <p:cNvPr id="30724" name="Picture 4">
            <a:extLst>
              <a:ext uri="{FF2B5EF4-FFF2-40B4-BE49-F238E27FC236}">
                <a16:creationId xmlns:a16="http://schemas.microsoft.com/office/drawing/2014/main" id="{8BCC1480-6F1D-43B9-A11B-96297F3B2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5413"/>
            <a:ext cx="7954963" cy="6608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147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fade">
                                      <p:cBhvr>
                                        <p:cTn id="7"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79841B6-25D6-4015-8687-6B095349E46E}"/>
              </a:ext>
            </a:extLst>
          </p:cNvPr>
          <p:cNvSpPr>
            <a:spLocks noGrp="1" noChangeArrowheads="1"/>
          </p:cNvSpPr>
          <p:nvPr>
            <p:ph type="ctrTitle"/>
          </p:nvPr>
        </p:nvSpPr>
        <p:spPr>
          <a:xfrm>
            <a:off x="685800" y="2130425"/>
            <a:ext cx="7772400" cy="1470025"/>
          </a:xfrm>
        </p:spPr>
        <p:txBody>
          <a:bodyPr anchor="ctr"/>
          <a:lstStyle/>
          <a:p>
            <a:r>
              <a:rPr lang="en-US" altLang="en-US" sz="4400"/>
              <a:t> </a:t>
            </a:r>
          </a:p>
        </p:txBody>
      </p:sp>
      <p:sp>
        <p:nvSpPr>
          <p:cNvPr id="13316" name="WordArt 4">
            <a:extLst>
              <a:ext uri="{FF2B5EF4-FFF2-40B4-BE49-F238E27FC236}">
                <a16:creationId xmlns:a16="http://schemas.microsoft.com/office/drawing/2014/main" id="{6879CF1B-36DC-48D5-9717-75B3A0B0D88A}"/>
              </a:ext>
            </a:extLst>
          </p:cNvPr>
          <p:cNvSpPr>
            <a:spLocks noChangeArrowheads="1" noChangeShapeType="1" noTextEdit="1"/>
          </p:cNvSpPr>
          <p:nvPr/>
        </p:nvSpPr>
        <p:spPr bwMode="auto">
          <a:xfrm>
            <a:off x="762000" y="2514600"/>
            <a:ext cx="7772400" cy="1371600"/>
          </a:xfrm>
          <a:prstGeom prst="rect">
            <a:avLst/>
          </a:prstGeom>
        </p:spPr>
        <p:txBody>
          <a:bodyPr wrap="none" fromWordArt="1">
            <a:prstTxWarp prst="textPlain">
              <a:avLst>
                <a:gd name="adj" fmla="val 4612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Sirat Of The PROPET (SAW)</a:t>
            </a:r>
          </a:p>
        </p:txBody>
      </p:sp>
      <p:sp>
        <p:nvSpPr>
          <p:cNvPr id="13317" name="WordArt 5">
            <a:extLst>
              <a:ext uri="{FF2B5EF4-FFF2-40B4-BE49-F238E27FC236}">
                <a16:creationId xmlns:a16="http://schemas.microsoft.com/office/drawing/2014/main" id="{D4D510B1-E0DA-4201-BD84-C87F165D97B7}"/>
              </a:ext>
            </a:extLst>
          </p:cNvPr>
          <p:cNvSpPr>
            <a:spLocks noChangeArrowheads="1" noChangeShapeType="1" noTextEdit="1"/>
          </p:cNvSpPr>
          <p:nvPr/>
        </p:nvSpPr>
        <p:spPr bwMode="auto">
          <a:xfrm>
            <a:off x="2286000" y="5105400"/>
            <a:ext cx="4876800" cy="1447800"/>
          </a:xfrm>
          <a:prstGeom prst="rect">
            <a:avLst/>
          </a:prstGeom>
        </p:spPr>
        <p:txBody>
          <a:bodyPr wrap="none" fromWordArt="1">
            <a:prstTxWarp prst="textPlain">
              <a:avLst>
                <a:gd name="adj" fmla="val 45926"/>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LIFE IN MAKKAH</a:t>
            </a:r>
          </a:p>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Part 12</a:t>
            </a:r>
          </a:p>
        </p:txBody>
      </p:sp>
    </p:spTree>
    <p:extLst>
      <p:ext uri="{BB962C8B-B14F-4D97-AF65-F5344CB8AC3E}">
        <p14:creationId xmlns:p14="http://schemas.microsoft.com/office/powerpoint/2010/main" val="14207336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B44805D-BCA0-40D5-816A-D1B729CF22B9}"/>
              </a:ext>
            </a:extLst>
          </p:cNvPr>
          <p:cNvSpPr>
            <a:spLocks noGrp="1" noChangeArrowheads="1"/>
          </p:cNvSpPr>
          <p:nvPr>
            <p:ph type="title"/>
          </p:nvPr>
        </p:nvSpPr>
        <p:spPr/>
        <p:txBody>
          <a:bodyPr/>
          <a:lstStyle/>
          <a:p>
            <a:r>
              <a:rPr lang="en-US" altLang="en-US" dirty="0">
                <a:solidFill>
                  <a:schemeClr val="tx1"/>
                </a:solidFill>
              </a:rPr>
              <a:t>Yathrib</a:t>
            </a:r>
          </a:p>
        </p:txBody>
      </p:sp>
      <p:sp>
        <p:nvSpPr>
          <p:cNvPr id="3075" name="Rectangle 3">
            <a:extLst>
              <a:ext uri="{FF2B5EF4-FFF2-40B4-BE49-F238E27FC236}">
                <a16:creationId xmlns:a16="http://schemas.microsoft.com/office/drawing/2014/main" id="{174D56A6-C4D9-476F-AB00-973F8EA79F3D}"/>
              </a:ext>
            </a:extLst>
          </p:cNvPr>
          <p:cNvSpPr>
            <a:spLocks noGrp="1" noChangeArrowheads="1"/>
          </p:cNvSpPr>
          <p:nvPr>
            <p:ph type="body" idx="1"/>
          </p:nvPr>
        </p:nvSpPr>
        <p:spPr/>
        <p:txBody>
          <a:bodyPr/>
          <a:lstStyle/>
          <a:p>
            <a:pPr>
              <a:lnSpc>
                <a:spcPct val="90000"/>
              </a:lnSpc>
            </a:pPr>
            <a:r>
              <a:rPr lang="en-US" altLang="en-US" sz="2400" b="1" dirty="0"/>
              <a:t>The Prophet (SAW) took every opportunity to spread Islam. These opportunities included the annual pilgrimage around the </a:t>
            </a:r>
            <a:r>
              <a:rPr lang="en-US" altLang="en-US" sz="2400" b="1" dirty="0" err="1"/>
              <a:t>Kabah</a:t>
            </a:r>
            <a:r>
              <a:rPr lang="en-US" altLang="en-US" sz="2400" b="1" dirty="0"/>
              <a:t>. He would go there because some of the idol worshipers (Kuffar) still would use it as a place of worship. So in one of the annual pilgrimages a group of six people who believed in a coming prophet and also from Yathrib (later renamed Madinah) came to the </a:t>
            </a:r>
            <a:r>
              <a:rPr lang="en-US" altLang="en-US" sz="2400" b="1" dirty="0" err="1"/>
              <a:t>Kabah</a:t>
            </a:r>
            <a:r>
              <a:rPr lang="en-US" altLang="en-US" sz="2400" b="1" dirty="0"/>
              <a:t>. These people belong to the tribe of </a:t>
            </a:r>
            <a:r>
              <a:rPr lang="en-US" altLang="en-US" sz="2400" b="1" dirty="0" err="1"/>
              <a:t>Kharaj</a:t>
            </a:r>
            <a:r>
              <a:rPr lang="en-US" altLang="en-US" sz="2400" b="1" dirty="0"/>
              <a:t>. When they meet with the prophet they realized that he was a true messenger of Allah (SWT) because of his teachings. They accepted Islam and went to Madinah and started spreading it. The Next year 12 came… </a:t>
            </a:r>
          </a:p>
        </p:txBody>
      </p:sp>
    </p:spTree>
    <p:extLst>
      <p:ext uri="{BB962C8B-B14F-4D97-AF65-F5344CB8AC3E}">
        <p14:creationId xmlns:p14="http://schemas.microsoft.com/office/powerpoint/2010/main" val="36968171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1A2F456-4821-481D-8C36-6B4957F7BF24}"/>
              </a:ext>
            </a:extLst>
          </p:cNvPr>
          <p:cNvSpPr>
            <a:spLocks noGrp="1" noChangeArrowheads="1"/>
          </p:cNvSpPr>
          <p:nvPr>
            <p:ph type="title"/>
          </p:nvPr>
        </p:nvSpPr>
        <p:spPr/>
        <p:txBody>
          <a:bodyPr/>
          <a:lstStyle/>
          <a:p>
            <a:r>
              <a:rPr lang="en-US" altLang="en-US"/>
              <a:t>Yathrib…(continued)</a:t>
            </a:r>
          </a:p>
        </p:txBody>
      </p:sp>
      <p:sp>
        <p:nvSpPr>
          <p:cNvPr id="4099" name="Rectangle 3">
            <a:extLst>
              <a:ext uri="{FF2B5EF4-FFF2-40B4-BE49-F238E27FC236}">
                <a16:creationId xmlns:a16="http://schemas.microsoft.com/office/drawing/2014/main" id="{326E3948-FE89-46E4-8409-26DDA3D43F2E}"/>
              </a:ext>
            </a:extLst>
          </p:cNvPr>
          <p:cNvSpPr>
            <a:spLocks noGrp="1" noChangeArrowheads="1"/>
          </p:cNvSpPr>
          <p:nvPr>
            <p:ph type="body" idx="1"/>
          </p:nvPr>
        </p:nvSpPr>
        <p:spPr>
          <a:xfrm>
            <a:off x="228600" y="1219200"/>
            <a:ext cx="3429000" cy="5638800"/>
          </a:xfrm>
        </p:spPr>
        <p:txBody>
          <a:bodyPr/>
          <a:lstStyle/>
          <a:p>
            <a:pPr>
              <a:lnSpc>
                <a:spcPct val="80000"/>
              </a:lnSpc>
            </a:pPr>
            <a:r>
              <a:rPr lang="en-US" altLang="en-US" sz="2300"/>
              <a:t>…Muhammed (SAW) asked them to take an oath. This oath was called the pledge of ‘Aqaba (a mountain near Makah). And when they  went back to Madinah the prophet sent two </a:t>
            </a:r>
            <a:r>
              <a:rPr lang="en-US" altLang="en-US" sz="2300" i="1"/>
              <a:t>Sahabahs </a:t>
            </a:r>
            <a:r>
              <a:rPr lang="en-US" altLang="en-US" sz="2300"/>
              <a:t>with them, Mus’ab bin ‘Umar and Abdullah bin Ummi Maktum. They taught the people of Madinah Islam. And the Year after that 72 people came. And that is how Islam spread to Madinah.</a:t>
            </a:r>
          </a:p>
        </p:txBody>
      </p:sp>
      <p:pic>
        <p:nvPicPr>
          <p:cNvPr id="4100" name="Picture 4">
            <a:extLst>
              <a:ext uri="{FF2B5EF4-FFF2-40B4-BE49-F238E27FC236}">
                <a16:creationId xmlns:a16="http://schemas.microsoft.com/office/drawing/2014/main" id="{23CA9D7B-0B93-4764-8AEA-7FAF569A8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438400"/>
            <a:ext cx="4660900" cy="4257675"/>
          </a:xfrm>
          <a:prstGeom prst="rect">
            <a:avLst/>
          </a:prstGeom>
          <a:noFill/>
          <a:extLst>
            <a:ext uri="{909E8E84-426E-40DD-AFC4-6F175D3DCCD1}">
              <a14:hiddenFill xmlns:a14="http://schemas.microsoft.com/office/drawing/2010/main">
                <a:solidFill>
                  <a:srgbClr val="FFFFFF"/>
                </a:solidFill>
              </a14:hiddenFill>
            </a:ext>
          </a:extLst>
        </p:spPr>
      </p:pic>
      <p:sp>
        <p:nvSpPr>
          <p:cNvPr id="4101" name="Oval 5">
            <a:extLst>
              <a:ext uri="{FF2B5EF4-FFF2-40B4-BE49-F238E27FC236}">
                <a16:creationId xmlns:a16="http://schemas.microsoft.com/office/drawing/2014/main" id="{BC7A6691-D1B6-49E4-8FBA-64F9FF34705B}"/>
              </a:ext>
            </a:extLst>
          </p:cNvPr>
          <p:cNvSpPr>
            <a:spLocks noChangeArrowheads="1"/>
          </p:cNvSpPr>
          <p:nvPr/>
        </p:nvSpPr>
        <p:spPr bwMode="auto">
          <a:xfrm>
            <a:off x="6553200" y="914400"/>
            <a:ext cx="2514600" cy="2514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a:t>To worship only one God; </a:t>
            </a:r>
          </a:p>
          <a:p>
            <a:pPr algn="ctr" rtl="1"/>
            <a:r>
              <a:rPr lang="en-US" altLang="en-US"/>
              <a:t>Not to steal,</a:t>
            </a:r>
          </a:p>
          <a:p>
            <a:pPr algn="ctr" rtl="1"/>
            <a:r>
              <a:rPr lang="en-US" altLang="en-US"/>
              <a:t>Not to commit adultery,</a:t>
            </a:r>
          </a:p>
          <a:p>
            <a:pPr algn="ctr" rtl="1"/>
            <a:r>
              <a:rPr lang="en-US" altLang="en-US"/>
              <a:t>Not to kill their children,</a:t>
            </a:r>
          </a:p>
          <a:p>
            <a:pPr algn="ctr" rtl="1"/>
            <a:r>
              <a:rPr lang="en-US" altLang="en-US"/>
              <a:t>Not to make false </a:t>
            </a:r>
          </a:p>
          <a:p>
            <a:pPr algn="ctr"/>
            <a:r>
              <a:rPr lang="en-US" altLang="en-US"/>
              <a:t>allegation against others, </a:t>
            </a:r>
          </a:p>
          <a:p>
            <a:pPr algn="ctr" rtl="1"/>
            <a:r>
              <a:rPr lang="en-US" altLang="en-US"/>
              <a:t>And to faithfully follow the</a:t>
            </a:r>
          </a:p>
          <a:p>
            <a:pPr algn="ctr" rtl="1"/>
            <a:r>
              <a:rPr lang="en-US" altLang="en-US"/>
              <a:t> teachings of Islam.</a:t>
            </a:r>
          </a:p>
        </p:txBody>
      </p:sp>
    </p:spTree>
    <p:extLst>
      <p:ext uri="{BB962C8B-B14F-4D97-AF65-F5344CB8AC3E}">
        <p14:creationId xmlns:p14="http://schemas.microsoft.com/office/powerpoint/2010/main" val="42751829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C6465B5-DD6F-428F-9B6B-6581BC10A291}"/>
              </a:ext>
            </a:extLst>
          </p:cNvPr>
          <p:cNvSpPr>
            <a:spLocks noGrp="1" noChangeArrowheads="1"/>
          </p:cNvSpPr>
          <p:nvPr>
            <p:ph type="title"/>
          </p:nvPr>
        </p:nvSpPr>
        <p:spPr/>
        <p:txBody>
          <a:bodyPr/>
          <a:lstStyle/>
          <a:p>
            <a:r>
              <a:rPr lang="en-US" altLang="en-US" b="1" dirty="0">
                <a:solidFill>
                  <a:schemeClr val="tx1"/>
                </a:solidFill>
              </a:rPr>
              <a:t>The Migration</a:t>
            </a:r>
          </a:p>
        </p:txBody>
      </p:sp>
      <p:sp>
        <p:nvSpPr>
          <p:cNvPr id="5123" name="Rectangle 3">
            <a:extLst>
              <a:ext uri="{FF2B5EF4-FFF2-40B4-BE49-F238E27FC236}">
                <a16:creationId xmlns:a16="http://schemas.microsoft.com/office/drawing/2014/main" id="{1815ECF0-B90F-4727-82EA-09F07BF72C70}"/>
              </a:ext>
            </a:extLst>
          </p:cNvPr>
          <p:cNvSpPr>
            <a:spLocks noGrp="1" noChangeArrowheads="1"/>
          </p:cNvSpPr>
          <p:nvPr>
            <p:ph type="body" idx="1"/>
          </p:nvPr>
        </p:nvSpPr>
        <p:spPr/>
        <p:txBody>
          <a:bodyPr/>
          <a:lstStyle/>
          <a:p>
            <a:r>
              <a:rPr lang="en-US" altLang="en-US" sz="2800" b="1" dirty="0"/>
              <a:t>Muslims were starting to slowly and secretly moving to </a:t>
            </a:r>
            <a:r>
              <a:rPr lang="en-US" altLang="en-US" sz="2800" b="1" dirty="0" err="1"/>
              <a:t>Madina</a:t>
            </a:r>
            <a:r>
              <a:rPr lang="en-US" altLang="en-US" sz="2800" b="1" dirty="0"/>
              <a:t>, and the people of </a:t>
            </a:r>
            <a:r>
              <a:rPr lang="en-US" altLang="en-US" sz="2800" b="1" dirty="0" err="1"/>
              <a:t>Madina</a:t>
            </a:r>
            <a:r>
              <a:rPr lang="en-US" altLang="en-US" sz="2800" b="1" dirty="0"/>
              <a:t> were waiting for Muhammad (SAW) to come arrive. The kuffar had a meeting and they decided to take one member of each tribe to go and kill Muhammad (SAW). They all stood guard surrounding the house of The Prophet (SAW). That day as they stood around the house of The Prophet, Allah (SWT) told Muhammad that it is time to leave.</a:t>
            </a:r>
          </a:p>
        </p:txBody>
      </p:sp>
    </p:spTree>
    <p:extLst>
      <p:ext uri="{BB962C8B-B14F-4D97-AF65-F5344CB8AC3E}">
        <p14:creationId xmlns:p14="http://schemas.microsoft.com/office/powerpoint/2010/main" val="63510864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D9654BC3-C0C8-48DC-8A91-373A6D477E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0" y="2819400"/>
            <a:ext cx="723900" cy="1828800"/>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a:extLst>
              <a:ext uri="{FF2B5EF4-FFF2-40B4-BE49-F238E27FC236}">
                <a16:creationId xmlns:a16="http://schemas.microsoft.com/office/drawing/2014/main" id="{91E02661-281E-42B0-A9F7-2E480FD6D4B9}"/>
              </a:ext>
            </a:extLst>
          </p:cNvPr>
          <p:cNvSpPr>
            <a:spLocks noGrp="1" noChangeArrowheads="1"/>
          </p:cNvSpPr>
          <p:nvPr>
            <p:ph type="title"/>
          </p:nvPr>
        </p:nvSpPr>
        <p:spPr/>
        <p:txBody>
          <a:bodyPr/>
          <a:lstStyle/>
          <a:p>
            <a:endParaRPr lang="en-US" altLang="en-US">
              <a:solidFill>
                <a:schemeClr val="tx1"/>
              </a:solidFill>
            </a:endParaRPr>
          </a:p>
        </p:txBody>
      </p:sp>
      <p:pic>
        <p:nvPicPr>
          <p:cNvPr id="6148" name="Picture 4">
            <a:extLst>
              <a:ext uri="{FF2B5EF4-FFF2-40B4-BE49-F238E27FC236}">
                <a16:creationId xmlns:a16="http://schemas.microsoft.com/office/drawing/2014/main" id="{0194E589-0C2B-4BC5-9E13-D26A755CF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90600"/>
            <a:ext cx="6019800" cy="4551363"/>
          </a:xfrm>
          <a:prstGeom prst="rect">
            <a:avLst/>
          </a:prstGeom>
          <a:noFill/>
          <a:extLst>
            <a:ext uri="{909E8E84-426E-40DD-AFC4-6F175D3DCCD1}">
              <a14:hiddenFill xmlns:a14="http://schemas.microsoft.com/office/drawing/2010/main">
                <a:solidFill>
                  <a:srgbClr val="FFFFFF"/>
                </a:solidFill>
              </a14:hiddenFill>
            </a:ext>
          </a:extLst>
        </p:spPr>
      </p:pic>
      <p:sp>
        <p:nvSpPr>
          <p:cNvPr id="6149" name="WordArt 5">
            <a:extLst>
              <a:ext uri="{FF2B5EF4-FFF2-40B4-BE49-F238E27FC236}">
                <a16:creationId xmlns:a16="http://schemas.microsoft.com/office/drawing/2014/main" id="{3ED43BAE-FA94-43F3-97E5-8BB51F676BC0}"/>
              </a:ext>
            </a:extLst>
          </p:cNvPr>
          <p:cNvSpPr>
            <a:spLocks noChangeArrowheads="1" noChangeShapeType="1" noTextEdit="1"/>
          </p:cNvSpPr>
          <p:nvPr/>
        </p:nvSpPr>
        <p:spPr bwMode="auto">
          <a:xfrm>
            <a:off x="1600200" y="228600"/>
            <a:ext cx="5943600" cy="1066800"/>
          </a:xfrm>
          <a:prstGeom prst="rect">
            <a:avLst/>
          </a:prstGeom>
        </p:spPr>
        <p:txBody>
          <a:bodyPr wrap="none" fromWordArt="1">
            <a:prstTxWarp prst="textSlantUp">
              <a:avLst>
                <a:gd name="adj" fmla="val 0"/>
              </a:avLst>
            </a:prstTxWarp>
          </a:bodyPr>
          <a:lstStyle/>
          <a:p>
            <a:pPr algn="ctr"/>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panose="020B0806030902050204" pitchFamily="34" charset="0"/>
              </a:rPr>
              <a:t>At Muhammad's House</a:t>
            </a:r>
          </a:p>
        </p:txBody>
      </p:sp>
      <p:sp>
        <p:nvSpPr>
          <p:cNvPr id="6150" name="Oval 6">
            <a:extLst>
              <a:ext uri="{FF2B5EF4-FFF2-40B4-BE49-F238E27FC236}">
                <a16:creationId xmlns:a16="http://schemas.microsoft.com/office/drawing/2014/main" id="{EF45F03E-FC99-4223-A682-8A9BACDE1577}"/>
              </a:ext>
            </a:extLst>
          </p:cNvPr>
          <p:cNvSpPr>
            <a:spLocks noChangeArrowheads="1"/>
          </p:cNvSpPr>
          <p:nvPr/>
        </p:nvSpPr>
        <p:spPr bwMode="auto">
          <a:xfrm>
            <a:off x="914400" y="1755775"/>
            <a:ext cx="1828800" cy="1828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a:t>Stay alert men…</a:t>
            </a:r>
          </a:p>
          <a:p>
            <a:pPr algn="ctr" rtl="1"/>
            <a:r>
              <a:rPr lang="en-US" altLang="en-US"/>
              <a:t>He’ll come out</a:t>
            </a:r>
          </a:p>
          <a:p>
            <a:pPr algn="ctr" rtl="1"/>
            <a:r>
              <a:rPr lang="en-US" altLang="en-US"/>
              <a:t>Sooner or later.</a:t>
            </a:r>
          </a:p>
        </p:txBody>
      </p:sp>
      <p:sp>
        <p:nvSpPr>
          <p:cNvPr id="6151" name="Rectangle 7">
            <a:extLst>
              <a:ext uri="{FF2B5EF4-FFF2-40B4-BE49-F238E27FC236}">
                <a16:creationId xmlns:a16="http://schemas.microsoft.com/office/drawing/2014/main" id="{C10130F9-C015-46BE-B66B-F7C28A78E1F8}"/>
              </a:ext>
            </a:extLst>
          </p:cNvPr>
          <p:cNvSpPr>
            <a:spLocks noGrp="1" noChangeArrowheads="1"/>
          </p:cNvSpPr>
          <p:nvPr>
            <p:ph type="body" idx="1"/>
          </p:nvPr>
        </p:nvSpPr>
        <p:spPr>
          <a:xfrm>
            <a:off x="457200" y="5257800"/>
            <a:ext cx="8229600" cy="1600200"/>
          </a:xfrm>
        </p:spPr>
        <p:txBody>
          <a:bodyPr/>
          <a:lstStyle/>
          <a:p>
            <a:r>
              <a:rPr lang="en-US" altLang="en-US"/>
              <a:t>So the Kuffar patiently waited outside the door of the prophet…</a:t>
            </a:r>
          </a:p>
        </p:txBody>
      </p:sp>
      <p:pic>
        <p:nvPicPr>
          <p:cNvPr id="6152" name="Picture 8">
            <a:extLst>
              <a:ext uri="{FF2B5EF4-FFF2-40B4-BE49-F238E27FC236}">
                <a16:creationId xmlns:a16="http://schemas.microsoft.com/office/drawing/2014/main" id="{669B07CF-FB23-41A0-96C2-59836B0D16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143000"/>
            <a:ext cx="6400800" cy="4638675"/>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9">
            <a:extLst>
              <a:ext uri="{FF2B5EF4-FFF2-40B4-BE49-F238E27FC236}">
                <a16:creationId xmlns:a16="http://schemas.microsoft.com/office/drawing/2014/main" id="{7EB4789A-B775-40D4-9671-DC24898DA1D6}"/>
              </a:ext>
            </a:extLst>
          </p:cNvPr>
          <p:cNvSpPr>
            <a:spLocks noChangeArrowheads="1"/>
          </p:cNvSpPr>
          <p:nvPr/>
        </p:nvSpPr>
        <p:spPr bwMode="auto">
          <a:xfrm>
            <a:off x="457200" y="5257800"/>
            <a:ext cx="8229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US" altLang="en-US" sz="2800" b="1"/>
              <a:t>Then Allah (SWT) assisted Muhammad (SAW) by sending everyone to sleep! Then Ali came to his house like Muhammad asked.</a:t>
            </a:r>
          </a:p>
        </p:txBody>
      </p:sp>
      <p:pic>
        <p:nvPicPr>
          <p:cNvPr id="6154" name="Picture 10">
            <a:extLst>
              <a:ext uri="{FF2B5EF4-FFF2-40B4-BE49-F238E27FC236}">
                <a16:creationId xmlns:a16="http://schemas.microsoft.com/office/drawing/2014/main" id="{22293153-4174-428C-99B1-338506D82E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2667000"/>
            <a:ext cx="768350" cy="1828800"/>
          </a:xfrm>
          <a:prstGeom prst="rect">
            <a:avLst/>
          </a:prstGeom>
          <a:noFill/>
          <a:extLst>
            <a:ext uri="{909E8E84-426E-40DD-AFC4-6F175D3DCCD1}">
              <a14:hiddenFill xmlns:a14="http://schemas.microsoft.com/office/drawing/2010/main">
                <a:solidFill>
                  <a:srgbClr val="FFFFFF"/>
                </a:solidFill>
              </a14:hiddenFill>
            </a:ext>
          </a:extLst>
        </p:spPr>
      </p:pic>
      <p:sp>
        <p:nvSpPr>
          <p:cNvPr id="6155" name="Oval 11">
            <a:extLst>
              <a:ext uri="{FF2B5EF4-FFF2-40B4-BE49-F238E27FC236}">
                <a16:creationId xmlns:a16="http://schemas.microsoft.com/office/drawing/2014/main" id="{18032588-EBF1-4411-AF73-A07B064A817E}"/>
              </a:ext>
            </a:extLst>
          </p:cNvPr>
          <p:cNvSpPr>
            <a:spLocks noChangeArrowheads="1"/>
          </p:cNvSpPr>
          <p:nvPr/>
        </p:nvSpPr>
        <p:spPr bwMode="auto">
          <a:xfrm>
            <a:off x="5181600" y="1447800"/>
            <a:ext cx="1524000" cy="152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i="1"/>
              <a:t>Al-hamdullilah,</a:t>
            </a:r>
          </a:p>
          <a:p>
            <a:pPr algn="ctr" rtl="1"/>
            <a:r>
              <a:rPr lang="en-US" altLang="en-US"/>
              <a:t>You’re here!</a:t>
            </a:r>
          </a:p>
        </p:txBody>
      </p:sp>
      <p:sp>
        <p:nvSpPr>
          <p:cNvPr id="6156" name="Rectangle 12">
            <a:extLst>
              <a:ext uri="{FF2B5EF4-FFF2-40B4-BE49-F238E27FC236}">
                <a16:creationId xmlns:a16="http://schemas.microsoft.com/office/drawing/2014/main" id="{8C1BC7CD-DE7D-45D6-8FDA-5A0BEAADC89C}"/>
              </a:ext>
            </a:extLst>
          </p:cNvPr>
          <p:cNvSpPr>
            <a:spLocks noChangeArrowheads="1"/>
          </p:cNvSpPr>
          <p:nvPr/>
        </p:nvSpPr>
        <p:spPr bwMode="auto">
          <a:xfrm rot="-21411808">
            <a:off x="1462088" y="35560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en-US" altLang="en-US"/>
              <a:t>Z</a:t>
            </a:r>
          </a:p>
        </p:txBody>
      </p:sp>
      <p:sp>
        <p:nvSpPr>
          <p:cNvPr id="6157" name="Rectangle 13">
            <a:extLst>
              <a:ext uri="{FF2B5EF4-FFF2-40B4-BE49-F238E27FC236}">
                <a16:creationId xmlns:a16="http://schemas.microsoft.com/office/drawing/2014/main" id="{3AE6429D-DFAB-42AC-A7A1-31AAB731D662}"/>
              </a:ext>
            </a:extLst>
          </p:cNvPr>
          <p:cNvSpPr>
            <a:spLocks noChangeArrowheads="1"/>
          </p:cNvSpPr>
          <p:nvPr/>
        </p:nvSpPr>
        <p:spPr bwMode="auto">
          <a:xfrm rot="-21411808">
            <a:off x="1752600" y="32004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en-US" altLang="en-US"/>
              <a:t>Z</a:t>
            </a:r>
          </a:p>
        </p:txBody>
      </p:sp>
      <p:sp>
        <p:nvSpPr>
          <p:cNvPr id="6158" name="Rectangle 14">
            <a:extLst>
              <a:ext uri="{FF2B5EF4-FFF2-40B4-BE49-F238E27FC236}">
                <a16:creationId xmlns:a16="http://schemas.microsoft.com/office/drawing/2014/main" id="{9EDA9685-B8AA-43B9-8DC5-6F74FDFAA432}"/>
              </a:ext>
            </a:extLst>
          </p:cNvPr>
          <p:cNvSpPr>
            <a:spLocks noChangeArrowheads="1"/>
          </p:cNvSpPr>
          <p:nvPr/>
        </p:nvSpPr>
        <p:spPr bwMode="auto">
          <a:xfrm rot="-21411808">
            <a:off x="3124200" y="37338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Z</a:t>
            </a:r>
          </a:p>
        </p:txBody>
      </p:sp>
      <p:sp>
        <p:nvSpPr>
          <p:cNvPr id="6159" name="Rectangle 15">
            <a:extLst>
              <a:ext uri="{FF2B5EF4-FFF2-40B4-BE49-F238E27FC236}">
                <a16:creationId xmlns:a16="http://schemas.microsoft.com/office/drawing/2014/main" id="{F5F011AD-2639-4057-98DE-D2E2222F8FE8}"/>
              </a:ext>
            </a:extLst>
          </p:cNvPr>
          <p:cNvSpPr>
            <a:spLocks noChangeArrowheads="1"/>
          </p:cNvSpPr>
          <p:nvPr/>
        </p:nvSpPr>
        <p:spPr bwMode="auto">
          <a:xfrm rot="-21411808">
            <a:off x="3414713" y="33782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Z</a:t>
            </a:r>
          </a:p>
        </p:txBody>
      </p:sp>
      <p:sp>
        <p:nvSpPr>
          <p:cNvPr id="6160" name="Rectangle 16">
            <a:extLst>
              <a:ext uri="{FF2B5EF4-FFF2-40B4-BE49-F238E27FC236}">
                <a16:creationId xmlns:a16="http://schemas.microsoft.com/office/drawing/2014/main" id="{4B220787-152D-4260-950D-460A8A76EE5A}"/>
              </a:ext>
            </a:extLst>
          </p:cNvPr>
          <p:cNvSpPr>
            <a:spLocks noChangeArrowheads="1"/>
          </p:cNvSpPr>
          <p:nvPr/>
        </p:nvSpPr>
        <p:spPr bwMode="auto">
          <a:xfrm rot="-21411808">
            <a:off x="4205288" y="37084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en-US" altLang="en-US"/>
              <a:t>Z</a:t>
            </a:r>
          </a:p>
        </p:txBody>
      </p:sp>
      <p:sp>
        <p:nvSpPr>
          <p:cNvPr id="6161" name="Rectangle 17">
            <a:extLst>
              <a:ext uri="{FF2B5EF4-FFF2-40B4-BE49-F238E27FC236}">
                <a16:creationId xmlns:a16="http://schemas.microsoft.com/office/drawing/2014/main" id="{0E5D91A4-C055-495B-AAAB-CCEF6312FF21}"/>
              </a:ext>
            </a:extLst>
          </p:cNvPr>
          <p:cNvSpPr>
            <a:spLocks noChangeArrowheads="1"/>
          </p:cNvSpPr>
          <p:nvPr/>
        </p:nvSpPr>
        <p:spPr bwMode="auto">
          <a:xfrm rot="-21411808">
            <a:off x="4495800" y="33528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en-US" altLang="en-US"/>
              <a:t>Z</a:t>
            </a:r>
          </a:p>
        </p:txBody>
      </p:sp>
      <p:sp>
        <p:nvSpPr>
          <p:cNvPr id="6162" name="Rectangle 18">
            <a:extLst>
              <a:ext uri="{FF2B5EF4-FFF2-40B4-BE49-F238E27FC236}">
                <a16:creationId xmlns:a16="http://schemas.microsoft.com/office/drawing/2014/main" id="{2BB6C572-66DD-4E68-B810-8F97B5E14A15}"/>
              </a:ext>
            </a:extLst>
          </p:cNvPr>
          <p:cNvSpPr>
            <a:spLocks noChangeArrowheads="1"/>
          </p:cNvSpPr>
          <p:nvPr/>
        </p:nvSpPr>
        <p:spPr bwMode="auto">
          <a:xfrm rot="-21411808">
            <a:off x="2038350" y="29098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en-US" altLang="en-US"/>
              <a:t>Z</a:t>
            </a:r>
          </a:p>
        </p:txBody>
      </p:sp>
      <p:sp>
        <p:nvSpPr>
          <p:cNvPr id="6163" name="Rectangle 19">
            <a:extLst>
              <a:ext uri="{FF2B5EF4-FFF2-40B4-BE49-F238E27FC236}">
                <a16:creationId xmlns:a16="http://schemas.microsoft.com/office/drawing/2014/main" id="{60188730-E332-4FD3-840C-05D0C492E7B4}"/>
              </a:ext>
            </a:extLst>
          </p:cNvPr>
          <p:cNvSpPr>
            <a:spLocks noChangeArrowheads="1"/>
          </p:cNvSpPr>
          <p:nvPr/>
        </p:nvSpPr>
        <p:spPr bwMode="auto">
          <a:xfrm rot="-21411808">
            <a:off x="2876550" y="42052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Z</a:t>
            </a:r>
          </a:p>
        </p:txBody>
      </p:sp>
      <p:sp>
        <p:nvSpPr>
          <p:cNvPr id="6164" name="Rectangle 20">
            <a:extLst>
              <a:ext uri="{FF2B5EF4-FFF2-40B4-BE49-F238E27FC236}">
                <a16:creationId xmlns:a16="http://schemas.microsoft.com/office/drawing/2014/main" id="{2E972402-A07E-44CC-8F21-513F8981299E}"/>
              </a:ext>
            </a:extLst>
          </p:cNvPr>
          <p:cNvSpPr>
            <a:spLocks noChangeArrowheads="1"/>
          </p:cNvSpPr>
          <p:nvPr/>
        </p:nvSpPr>
        <p:spPr bwMode="auto">
          <a:xfrm rot="-21411808">
            <a:off x="4114800" y="42052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en-US" altLang="en-US"/>
              <a:t>Z</a:t>
            </a:r>
          </a:p>
        </p:txBody>
      </p:sp>
      <p:sp>
        <p:nvSpPr>
          <p:cNvPr id="6165" name="Oval 21">
            <a:extLst>
              <a:ext uri="{FF2B5EF4-FFF2-40B4-BE49-F238E27FC236}">
                <a16:creationId xmlns:a16="http://schemas.microsoft.com/office/drawing/2014/main" id="{5DDAA6D8-896F-46C5-9F0A-F4B903C827F0}"/>
              </a:ext>
            </a:extLst>
          </p:cNvPr>
          <p:cNvSpPr>
            <a:spLocks noChangeArrowheads="1"/>
          </p:cNvSpPr>
          <p:nvPr/>
        </p:nvSpPr>
        <p:spPr bwMode="auto">
          <a:xfrm>
            <a:off x="7315200" y="990600"/>
            <a:ext cx="1524000" cy="152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a:t>Okay, I’ll sleep in</a:t>
            </a:r>
          </a:p>
          <a:p>
            <a:pPr algn="ctr"/>
            <a:r>
              <a:rPr lang="en-US" altLang="en-US"/>
              <a:t>Your house for as</a:t>
            </a:r>
          </a:p>
          <a:p>
            <a:pPr algn="ctr"/>
            <a:r>
              <a:rPr lang="en-US" altLang="en-US"/>
              <a:t>Long as I can while</a:t>
            </a:r>
          </a:p>
          <a:p>
            <a:pPr algn="ctr"/>
            <a:r>
              <a:rPr lang="en-US" altLang="en-US"/>
              <a:t>You make your way</a:t>
            </a:r>
          </a:p>
          <a:p>
            <a:pPr algn="ctr"/>
            <a:r>
              <a:rPr lang="en-US" altLang="en-US"/>
              <a:t>To Madinah.</a:t>
            </a:r>
          </a:p>
        </p:txBody>
      </p:sp>
      <p:sp>
        <p:nvSpPr>
          <p:cNvPr id="6166" name="Oval 22">
            <a:extLst>
              <a:ext uri="{FF2B5EF4-FFF2-40B4-BE49-F238E27FC236}">
                <a16:creationId xmlns:a16="http://schemas.microsoft.com/office/drawing/2014/main" id="{0EBDC054-0897-402B-AFB6-7B39676E4B4F}"/>
              </a:ext>
            </a:extLst>
          </p:cNvPr>
          <p:cNvSpPr>
            <a:spLocks noChangeArrowheads="1"/>
          </p:cNvSpPr>
          <p:nvPr/>
        </p:nvSpPr>
        <p:spPr bwMode="auto">
          <a:xfrm>
            <a:off x="5181600" y="1447800"/>
            <a:ext cx="1524000" cy="152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That’s the plan…</a:t>
            </a:r>
          </a:p>
          <a:p>
            <a:pPr algn="ctr"/>
            <a:r>
              <a:rPr lang="en-US" altLang="en-US"/>
              <a:t>I also put some</a:t>
            </a:r>
          </a:p>
          <a:p>
            <a:pPr algn="ctr"/>
            <a:r>
              <a:rPr lang="en-US" altLang="en-US"/>
              <a:t>Dust in their hair!</a:t>
            </a:r>
          </a:p>
        </p:txBody>
      </p:sp>
      <p:pic>
        <p:nvPicPr>
          <p:cNvPr id="6167" name="Picture 23">
            <a:extLst>
              <a:ext uri="{FF2B5EF4-FFF2-40B4-BE49-F238E27FC236}">
                <a16:creationId xmlns:a16="http://schemas.microsoft.com/office/drawing/2014/main" id="{F8967BD8-A97B-4051-98D0-4F098992C2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6400" y="0"/>
            <a:ext cx="414338" cy="1109663"/>
          </a:xfrm>
          <a:prstGeom prst="rect">
            <a:avLst/>
          </a:prstGeom>
          <a:noFill/>
          <a:extLst>
            <a:ext uri="{909E8E84-426E-40DD-AFC4-6F175D3DCCD1}">
              <a14:hiddenFill xmlns:a14="http://schemas.microsoft.com/office/drawing/2010/main">
                <a:solidFill>
                  <a:srgbClr val="FFFFFF"/>
                </a:solidFill>
              </a14:hiddenFill>
            </a:ext>
          </a:extLst>
        </p:spPr>
      </p:pic>
      <p:sp>
        <p:nvSpPr>
          <p:cNvPr id="6168" name="Oval 24">
            <a:extLst>
              <a:ext uri="{FF2B5EF4-FFF2-40B4-BE49-F238E27FC236}">
                <a16:creationId xmlns:a16="http://schemas.microsoft.com/office/drawing/2014/main" id="{405B913D-9118-44A1-BF66-BE11FDB04271}"/>
              </a:ext>
            </a:extLst>
          </p:cNvPr>
          <p:cNvSpPr>
            <a:spLocks noChangeArrowheads="1"/>
          </p:cNvSpPr>
          <p:nvPr/>
        </p:nvSpPr>
        <p:spPr bwMode="auto">
          <a:xfrm>
            <a:off x="5181600" y="1447800"/>
            <a:ext cx="1524000" cy="152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a:t>There’s Abu-Bakr</a:t>
            </a:r>
          </a:p>
          <a:p>
            <a:pPr algn="ctr" rtl="1"/>
            <a:r>
              <a:rPr lang="en-US" altLang="en-US"/>
              <a:t>Aslamualykum.</a:t>
            </a:r>
          </a:p>
        </p:txBody>
      </p:sp>
      <p:sp>
        <p:nvSpPr>
          <p:cNvPr id="6169" name="Oval 25">
            <a:extLst>
              <a:ext uri="{FF2B5EF4-FFF2-40B4-BE49-F238E27FC236}">
                <a16:creationId xmlns:a16="http://schemas.microsoft.com/office/drawing/2014/main" id="{A53EF2D6-F769-460C-9149-0A2425D9D8A4}"/>
              </a:ext>
            </a:extLst>
          </p:cNvPr>
          <p:cNvSpPr>
            <a:spLocks noChangeArrowheads="1"/>
          </p:cNvSpPr>
          <p:nvPr/>
        </p:nvSpPr>
        <p:spPr bwMode="auto">
          <a:xfrm>
            <a:off x="7162800" y="1600200"/>
            <a:ext cx="1295400" cy="1295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a:t>May Allah (SWT)</a:t>
            </a:r>
          </a:p>
          <a:p>
            <a:pPr algn="ctr" rtl="1"/>
            <a:r>
              <a:rPr lang="en-US" altLang="en-US"/>
              <a:t>Guide you.</a:t>
            </a:r>
          </a:p>
        </p:txBody>
      </p:sp>
      <p:sp>
        <p:nvSpPr>
          <p:cNvPr id="6170" name="Rectangle 26">
            <a:extLst>
              <a:ext uri="{FF2B5EF4-FFF2-40B4-BE49-F238E27FC236}">
                <a16:creationId xmlns:a16="http://schemas.microsoft.com/office/drawing/2014/main" id="{B7423F5A-6741-4C95-99C1-05E350F86853}"/>
              </a:ext>
            </a:extLst>
          </p:cNvPr>
          <p:cNvSpPr>
            <a:spLocks noChangeArrowheads="1"/>
          </p:cNvSpPr>
          <p:nvPr/>
        </p:nvSpPr>
        <p:spPr bwMode="auto">
          <a:xfrm rot="-2004469">
            <a:off x="349250" y="3627438"/>
            <a:ext cx="1828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800" b="1"/>
              <a:t>*YAWN*</a:t>
            </a:r>
          </a:p>
        </p:txBody>
      </p:sp>
      <p:sp>
        <p:nvSpPr>
          <p:cNvPr id="6171" name="Oval 27">
            <a:extLst>
              <a:ext uri="{FF2B5EF4-FFF2-40B4-BE49-F238E27FC236}">
                <a16:creationId xmlns:a16="http://schemas.microsoft.com/office/drawing/2014/main" id="{CA86C97C-2263-4198-8DAF-BC972C2C1A5E}"/>
              </a:ext>
            </a:extLst>
          </p:cNvPr>
          <p:cNvSpPr>
            <a:spLocks noChangeArrowheads="1"/>
          </p:cNvSpPr>
          <p:nvPr/>
        </p:nvSpPr>
        <p:spPr bwMode="auto">
          <a:xfrm>
            <a:off x="533400" y="2362200"/>
            <a:ext cx="1600200" cy="1600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a:t>WAKE UP!!</a:t>
            </a:r>
          </a:p>
        </p:txBody>
      </p:sp>
      <p:sp>
        <p:nvSpPr>
          <p:cNvPr id="6172" name="Oval 28">
            <a:extLst>
              <a:ext uri="{FF2B5EF4-FFF2-40B4-BE49-F238E27FC236}">
                <a16:creationId xmlns:a16="http://schemas.microsoft.com/office/drawing/2014/main" id="{24BCE96A-35FE-43D1-84FD-C6036505F657}"/>
              </a:ext>
            </a:extLst>
          </p:cNvPr>
          <p:cNvSpPr>
            <a:spLocks noChangeArrowheads="1"/>
          </p:cNvSpPr>
          <p:nvPr/>
        </p:nvSpPr>
        <p:spPr bwMode="auto">
          <a:xfrm>
            <a:off x="4191000" y="2971800"/>
            <a:ext cx="990600" cy="990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a:t>Did we miss</a:t>
            </a:r>
          </a:p>
          <a:p>
            <a:pPr algn="ctr" rtl="1"/>
            <a:r>
              <a:rPr lang="en-US" altLang="en-US"/>
              <a:t>Him?!?</a:t>
            </a:r>
          </a:p>
        </p:txBody>
      </p:sp>
      <p:sp>
        <p:nvSpPr>
          <p:cNvPr id="6173" name="Oval 29">
            <a:extLst>
              <a:ext uri="{FF2B5EF4-FFF2-40B4-BE49-F238E27FC236}">
                <a16:creationId xmlns:a16="http://schemas.microsoft.com/office/drawing/2014/main" id="{ADECD305-8D52-41FD-B9A2-543FDDF11FFF}"/>
              </a:ext>
            </a:extLst>
          </p:cNvPr>
          <p:cNvSpPr>
            <a:spLocks noChangeArrowheads="1"/>
          </p:cNvSpPr>
          <p:nvPr/>
        </p:nvSpPr>
        <p:spPr bwMode="auto">
          <a:xfrm>
            <a:off x="5943600" y="3505200"/>
            <a:ext cx="1066800" cy="1066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a:t>OKAY! </a:t>
            </a:r>
          </a:p>
          <a:p>
            <a:pPr algn="ctr" rtl="1"/>
            <a:r>
              <a:rPr lang="en-US" altLang="en-US"/>
              <a:t>Who is the </a:t>
            </a:r>
          </a:p>
          <a:p>
            <a:pPr algn="ctr" rtl="1"/>
            <a:r>
              <a:rPr lang="en-US" altLang="en-US"/>
              <a:t>Joker who </a:t>
            </a:r>
          </a:p>
          <a:p>
            <a:pPr algn="ctr" rtl="1"/>
            <a:r>
              <a:rPr lang="en-US" altLang="en-US"/>
              <a:t>Put dust in </a:t>
            </a:r>
          </a:p>
          <a:p>
            <a:pPr algn="ctr" rtl="1"/>
            <a:r>
              <a:rPr lang="en-US" altLang="en-US"/>
              <a:t>My hair!</a:t>
            </a:r>
          </a:p>
        </p:txBody>
      </p:sp>
      <p:sp>
        <p:nvSpPr>
          <p:cNvPr id="6174" name="Oval 30">
            <a:extLst>
              <a:ext uri="{FF2B5EF4-FFF2-40B4-BE49-F238E27FC236}">
                <a16:creationId xmlns:a16="http://schemas.microsoft.com/office/drawing/2014/main" id="{5A9B0317-6857-4338-BBD3-7B570DFBF65A}"/>
              </a:ext>
            </a:extLst>
          </p:cNvPr>
          <p:cNvSpPr>
            <a:spLocks noChangeArrowheads="1"/>
          </p:cNvSpPr>
          <p:nvPr/>
        </p:nvSpPr>
        <p:spPr bwMode="auto">
          <a:xfrm>
            <a:off x="609600" y="2438400"/>
            <a:ext cx="1447800" cy="1447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a:t>No he is still</a:t>
            </a:r>
          </a:p>
          <a:p>
            <a:pPr algn="ctr" rtl="1"/>
            <a:r>
              <a:rPr lang="en-US" altLang="en-US"/>
              <a:t>Inside sleeping…</a:t>
            </a:r>
          </a:p>
        </p:txBody>
      </p:sp>
      <p:sp>
        <p:nvSpPr>
          <p:cNvPr id="6175" name="Oval 31">
            <a:extLst>
              <a:ext uri="{FF2B5EF4-FFF2-40B4-BE49-F238E27FC236}">
                <a16:creationId xmlns:a16="http://schemas.microsoft.com/office/drawing/2014/main" id="{06A4316C-2CBE-40F2-97A5-08978634B586}"/>
              </a:ext>
            </a:extLst>
          </p:cNvPr>
          <p:cNvSpPr>
            <a:spLocks noChangeArrowheads="1"/>
          </p:cNvSpPr>
          <p:nvPr/>
        </p:nvSpPr>
        <p:spPr bwMode="auto">
          <a:xfrm>
            <a:off x="2971800" y="2819400"/>
            <a:ext cx="1219200" cy="1219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a:t>CLOSE</a:t>
            </a:r>
            <a:br>
              <a:rPr lang="en-US" altLang="en-US"/>
            </a:br>
            <a:r>
              <a:rPr lang="en-US" altLang="en-US"/>
              <a:t>CALL!</a:t>
            </a:r>
          </a:p>
        </p:txBody>
      </p:sp>
    </p:spTree>
    <p:extLst>
      <p:ext uri="{BB962C8B-B14F-4D97-AF65-F5344CB8AC3E}">
        <p14:creationId xmlns:p14="http://schemas.microsoft.com/office/powerpoint/2010/main" val="1885552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6151">
                                            <p:txEl>
                                              <p:pRg st="0" end="0"/>
                                            </p:txEl>
                                          </p:spTgt>
                                        </p:tgtEl>
                                      </p:cBhvr>
                                    </p:animEffect>
                                    <p:set>
                                      <p:cBhvr>
                                        <p:cTn id="7" dur="1" fill="hold">
                                          <p:stCondLst>
                                            <p:cond delay="1999"/>
                                          </p:stCondLst>
                                        </p:cTn>
                                        <p:tgtEl>
                                          <p:spTgt spid="6151">
                                            <p:txEl>
                                              <p:pRg st="0" end="0"/>
                                            </p:txEl>
                                          </p:spTgt>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153">
                                            <p:txEl>
                                              <p:pRg st="0" end="0"/>
                                            </p:txEl>
                                          </p:spTgt>
                                        </p:tgtEl>
                                        <p:attrNameLst>
                                          <p:attrName>style.visibility</p:attrName>
                                        </p:attrNameLst>
                                      </p:cBhvr>
                                      <p:to>
                                        <p:strVal val="visible"/>
                                      </p:to>
                                    </p:set>
                                    <p:animEffect transition="in" filter="fade">
                                      <p:cBhvr>
                                        <p:cTn id="10" dur="2000"/>
                                        <p:tgtEl>
                                          <p:spTgt spid="615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152"/>
                                        </p:tgtEl>
                                        <p:attrNameLst>
                                          <p:attrName>style.visibility</p:attrName>
                                        </p:attrNameLst>
                                      </p:cBhvr>
                                      <p:to>
                                        <p:strVal val="visible"/>
                                      </p:to>
                                    </p:set>
                                    <p:animEffect transition="in" filter="fade">
                                      <p:cBhvr>
                                        <p:cTn id="13" dur="2000"/>
                                        <p:tgtEl>
                                          <p:spTgt spid="6152"/>
                                        </p:tgtEl>
                                      </p:cBhvr>
                                    </p:animEffect>
                                  </p:childTnLst>
                                </p:cTn>
                              </p:par>
                              <p:par>
                                <p:cTn id="14" presetID="10" presetClass="exit" presetSubtype="0" fill="hold" nodeType="withEffect">
                                  <p:stCondLst>
                                    <p:cond delay="0"/>
                                  </p:stCondLst>
                                  <p:childTnLst>
                                    <p:animEffect transition="out" filter="fade">
                                      <p:cBhvr>
                                        <p:cTn id="15" dur="2000"/>
                                        <p:tgtEl>
                                          <p:spTgt spid="6149"/>
                                        </p:tgtEl>
                                      </p:cBhvr>
                                    </p:animEffect>
                                    <p:set>
                                      <p:cBhvr>
                                        <p:cTn id="16" dur="1" fill="hold">
                                          <p:stCondLst>
                                            <p:cond delay="1999"/>
                                          </p:stCondLst>
                                        </p:cTn>
                                        <p:tgtEl>
                                          <p:spTgt spid="6149"/>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6154"/>
                                        </p:tgtEl>
                                        <p:attrNameLst>
                                          <p:attrName>style.visibility</p:attrName>
                                        </p:attrNameLst>
                                      </p:cBhvr>
                                      <p:to>
                                        <p:strVal val="visible"/>
                                      </p:to>
                                    </p:set>
                                    <p:animEffect transition="in" filter="fade">
                                      <p:cBhvr>
                                        <p:cTn id="19" dur="2000"/>
                                        <p:tgtEl>
                                          <p:spTgt spid="6154"/>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6157"/>
                                        </p:tgtEl>
                                        <p:attrNameLst>
                                          <p:attrName>style.visibility</p:attrName>
                                        </p:attrNameLst>
                                      </p:cBhvr>
                                      <p:to>
                                        <p:strVal val="visible"/>
                                      </p:to>
                                    </p:set>
                                    <p:animEffect transition="in" filter="fade">
                                      <p:cBhvr>
                                        <p:cTn id="22" dur="2000"/>
                                        <p:tgtEl>
                                          <p:spTgt spid="6157"/>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6156"/>
                                        </p:tgtEl>
                                        <p:attrNameLst>
                                          <p:attrName>style.visibility</p:attrName>
                                        </p:attrNameLst>
                                      </p:cBhvr>
                                      <p:to>
                                        <p:strVal val="visible"/>
                                      </p:to>
                                    </p:set>
                                    <p:animEffect transition="in" filter="fade">
                                      <p:cBhvr>
                                        <p:cTn id="25" dur="2000"/>
                                        <p:tgtEl>
                                          <p:spTgt spid="6156"/>
                                        </p:tgtEl>
                                      </p:cBhvr>
                                    </p:animEffect>
                                  </p:childTnLst>
                                </p:cTn>
                              </p:par>
                              <p:par>
                                <p:cTn id="26" presetID="0" presetClass="path" presetSubtype="0" repeatCount="indefinite" accel="50000" decel="50000" fill="hold" grpId="0" nodeType="withEffect">
                                  <p:stCondLst>
                                    <p:cond delay="0"/>
                                  </p:stCondLst>
                                  <p:childTnLst>
                                    <p:animMotion origin="layout" path="M 5E-6 2.96296E-6 C 5E-6 -0.00787 0.00018 -0.03565 0.00053 -0.04653 C 0.0007 -0.05116 0.00087 -0.05417 0.00105 -0.0588 C 0.00122 -0.06412 0.00209 -0.08264 0.00226 -0.08588 C 0.00244 -0.08727 0.00278 -0.08727 0.00296 -0.08797 C 0.00556 -0.10949 0.00851 -0.1088 0.01146 -0.11644 C 0.01233 -0.11945 0.01337 -0.12408 0.01441 -0.1294 C 0.01546 -0.13565 0.01632 -0.14491 0.01754 -0.15023 C 0.01754 -0.15185 0.01771 -0.15417 0.01771 -0.15648 C 0.01806 -0.1588 0.01841 -0.15949 0.01858 -0.1625 C 0.01858 -0.16412 0.01858 -0.16713 0.01858 -0.16875 C 0.01876 -0.17037 0.01893 -0.1713 0.01893 -0.17269 C 0.01928 -0.19653 0.0198 -0.2294 0.01823 -0.24584 C 0.01719 -0.26505 0.01841 -0.23866 0.01771 -0.25787 C 0.01737 -0.26574 0.01737 -0.2625 0.01702 -0.26875 C 0.01685 -0.27269 0.0165 -0.28033 0.0165 -0.27963 C 0.0165 -0.29028 0.0165 -0.29723 0.01685 -0.30348 C 0.01754 -0.31204 0.01858 -0.31111 0.01928 -0.31574 C 0.02049 -0.32408 0.02327 -0.33334 0.02448 -0.33658 C 0.02535 -0.33797 0.02605 -0.33889 0.02657 -0.3426 C 0.02691 -0.34584 0.02778 -0.35116 0.02778 -0.35047 C 0.02778 -0.35255 0.02796 -0.35417 0.02796 -0.35579 C 0.02813 -0.35718 0.0283 -0.3581 0.02848 -0.35973 C 0.02917 -0.36736 0.02952 -0.37639 0.03004 -0.38426 C 0.03021 -0.3882 0.03056 -0.39121 0.03073 -0.39491 C 0.03091 -0.39584 0.03108 -0.39908 0.03108 -0.39815 C 0.03126 -0.41111 0.03126 -0.42338 0.03178 -0.43426 C 0.0323 -0.5132 0.03195 -0.46065 0.03195 -0.59329 " pathEditMode="relative" rAng="0" ptsTypes="fffffffffffffffffffffffffffA">
                                      <p:cBhvr>
                                        <p:cTn id="27" dur="2000" fill="hold"/>
                                        <p:tgtEl>
                                          <p:spTgt spid="6157"/>
                                        </p:tgtEl>
                                        <p:attrNameLst>
                                          <p:attrName>ppt_x</p:attrName>
                                          <p:attrName>ppt_y</p:attrName>
                                        </p:attrNameLst>
                                      </p:cBhvr>
                                      <p:rCtr x="1615" y="-29676"/>
                                    </p:animMotion>
                                  </p:childTnLst>
                                </p:cTn>
                              </p:par>
                              <p:par>
                                <p:cTn id="28" presetID="0" presetClass="path" presetSubtype="0" repeatCount="indefinite" accel="50000" decel="50000" fill="hold" grpId="0" nodeType="withEffect">
                                  <p:stCondLst>
                                    <p:cond delay="0"/>
                                  </p:stCondLst>
                                  <p:childTnLst>
                                    <p:animMotion origin="layout" path="M -4.16667E-6 1.11111E-6 C -4.16667E-6 -0.00787 0.00018 -0.03565 0.00053 -0.04653 C 0.0007 -0.05116 0.00087 -0.05417 0.00105 -0.0588 C 0.00122 -0.06412 0.00209 -0.08264 0.00226 -0.08588 C 0.00243 -0.08727 0.00278 -0.08727 0.00296 -0.08796 C 0.00556 -0.10949 0.00851 -0.1088 0.01146 -0.11644 C 0.01233 -0.11945 0.01337 -0.12408 0.01441 -0.1294 C 0.01546 -0.13565 0.01632 -0.14491 0.01754 -0.15023 C 0.01754 -0.15185 0.01771 -0.15417 0.01771 -0.15648 C 0.01806 -0.1588 0.01841 -0.15949 0.01858 -0.1625 C 0.01858 -0.16412 0.01858 -0.16713 0.01858 -0.16875 C 0.01875 -0.17037 0.01893 -0.1713 0.01893 -0.17269 C 0.01928 -0.19653 0.0198 -0.2294 0.01823 -0.24583 C 0.01719 -0.26505 0.01841 -0.23866 0.01771 -0.25787 C 0.01737 -0.26574 0.01737 -0.2625 0.01702 -0.26875 C 0.01684 -0.27269 0.0165 -0.28033 0.0165 -0.27963 C 0.0165 -0.29028 0.0165 -0.29722 0.01684 -0.30347 C 0.01754 -0.31204 0.01858 -0.31111 0.01928 -0.31574 C 0.02049 -0.32408 0.02327 -0.33333 0.02448 -0.33658 C 0.02535 -0.33796 0.02605 -0.33889 0.02657 -0.34259 C 0.02691 -0.34583 0.02778 -0.35116 0.02778 -0.35046 C 0.02778 -0.35255 0.02796 -0.35417 0.02796 -0.35579 C 0.02813 -0.35718 0.0283 -0.3581 0.02848 -0.35972 C 0.02917 -0.36736 0.02952 -0.37639 0.03004 -0.38426 C 0.03021 -0.3882 0.03056 -0.3912 0.03073 -0.39491 C 0.03091 -0.39583 0.03108 -0.39908 0.03108 -0.39815 C 0.03125 -0.41111 0.03125 -0.42338 0.03178 -0.43426 C 0.0323 -0.51343 0.03195 -0.46065 0.03195 -0.59329 " pathEditMode="relative" rAng="0" ptsTypes="fffffffffffffffffffffffffffA">
                                      <p:cBhvr>
                                        <p:cTn id="29" dur="2000" fill="hold"/>
                                        <p:tgtEl>
                                          <p:spTgt spid="6156"/>
                                        </p:tgtEl>
                                        <p:attrNameLst>
                                          <p:attrName>ppt_x</p:attrName>
                                          <p:attrName>ppt_y</p:attrName>
                                        </p:attrNameLst>
                                      </p:cBhvr>
                                      <p:rCtr x="1615" y="-29676"/>
                                    </p:animMotion>
                                  </p:childTnLst>
                                </p:cTn>
                              </p:par>
                              <p:par>
                                <p:cTn id="30" presetID="10" presetClass="entr" presetSubtype="0" fill="hold" grpId="1" nodeType="withEffect">
                                  <p:stCondLst>
                                    <p:cond delay="0"/>
                                  </p:stCondLst>
                                  <p:childTnLst>
                                    <p:set>
                                      <p:cBhvr>
                                        <p:cTn id="31" dur="1" fill="hold">
                                          <p:stCondLst>
                                            <p:cond delay="0"/>
                                          </p:stCondLst>
                                        </p:cTn>
                                        <p:tgtEl>
                                          <p:spTgt spid="6159"/>
                                        </p:tgtEl>
                                        <p:attrNameLst>
                                          <p:attrName>style.visibility</p:attrName>
                                        </p:attrNameLst>
                                      </p:cBhvr>
                                      <p:to>
                                        <p:strVal val="visible"/>
                                      </p:to>
                                    </p:set>
                                    <p:animEffect transition="in" filter="fade">
                                      <p:cBhvr>
                                        <p:cTn id="32" dur="2000"/>
                                        <p:tgtEl>
                                          <p:spTgt spid="6159"/>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6158"/>
                                        </p:tgtEl>
                                        <p:attrNameLst>
                                          <p:attrName>style.visibility</p:attrName>
                                        </p:attrNameLst>
                                      </p:cBhvr>
                                      <p:to>
                                        <p:strVal val="visible"/>
                                      </p:to>
                                    </p:set>
                                    <p:animEffect transition="in" filter="fade">
                                      <p:cBhvr>
                                        <p:cTn id="35" dur="2000"/>
                                        <p:tgtEl>
                                          <p:spTgt spid="6158"/>
                                        </p:tgtEl>
                                      </p:cBhvr>
                                    </p:animEffect>
                                  </p:childTnLst>
                                </p:cTn>
                              </p:par>
                              <p:par>
                                <p:cTn id="36" presetID="0" presetClass="path" presetSubtype="0" repeatCount="indefinite" accel="50000" decel="50000" fill="hold" grpId="0" nodeType="withEffect">
                                  <p:stCondLst>
                                    <p:cond delay="0"/>
                                  </p:stCondLst>
                                  <p:childTnLst>
                                    <p:animMotion origin="layout" path="M 0.04218 -0.00023 C 0.04218 -0.00972 0.04166 -0.03935 0.04114 -0.05069 C 0.04097 -0.05625 0.04079 -0.05972 0.04045 -0.06435 C 0.04027 -0.07014 0.03888 -0.09027 0.03871 -0.09375 C 0.03854 -0.09514 0.03802 -0.09514 0.03767 -0.09629 C 0.03454 -0.11875 0.03055 -0.11759 0.02656 -0.12685 C 0.02534 -0.13032 0.02395 -0.13472 0.02274 -0.14051 C 0.021 -0.14722 0.02013 -0.15764 0.01823 -0.16365 C 0.01823 -0.16458 0.01805 -0.16828 0.01805 -0.17037 C 0.0177 -0.17268 0.01718 -0.17384 0.01701 -0.17731 C 0.01701 -0.17824 0.01701 -0.18148 0.01701 -0.1831 C 0.01684 -0.18495 0.01649 -0.18634 0.01649 -0.18727 C 0.01614 -0.21389 0.01527 -0.24907 0.01753 -0.26597 C 0.01857 -0.2875 0.01718 -0.25926 0.01805 -0.27986 C 0.0184 -0.2875 0.0184 -0.28541 0.01892 -0.29074 C 0.01927 -0.2956 0.01979 -0.3037 0.01979 -0.30231 C 0.01979 -0.31504 0.01979 -0.32152 0.01927 -0.32847 C 0.01823 -0.3375 0.01701 -0.3375 0.01614 -0.34236 C 0.01441 -0.35139 0.01076 -0.3618 0.00885 -0.36481 C 0.00798 -0.36597 0.00711 -0.36759 0.00642 -0.37083 C 0.00573 -0.37407 0.00451 -0.37986 0.00451 -0.37847 C 0.00451 -0.38171 0.00416 -0.38333 0.00416 -0.38588 C 0.00399 -0.38657 0.00382 -0.3875 0.00364 -0.39004 C 0.00277 -0.39838 0.00243 -0.40856 0.00173 -0.4162 C 0.00138 -0.42106 0.00086 -0.42338 0.00069 -0.42777 C 0.00034 -0.42847 0.00017 -0.43287 0.00017 -0.43102 C 4.16667E-6 -0.44514 4.16667E-6 -0.45856 -0.0007 -0.47037 C -0.00105 -0.55602 -0.00105 -0.49861 -0.00105 -0.64143 " pathEditMode="relative" rAng="0" ptsTypes="fffffffffffffffffffffffffffA">
                                      <p:cBhvr>
                                        <p:cTn id="37" dur="2000" fill="hold"/>
                                        <p:tgtEl>
                                          <p:spTgt spid="6159"/>
                                        </p:tgtEl>
                                        <p:attrNameLst>
                                          <p:attrName>ppt_x</p:attrName>
                                          <p:attrName>ppt_y</p:attrName>
                                        </p:attrNameLst>
                                      </p:cBhvr>
                                      <p:rCtr x="-2170" y="-32060"/>
                                    </p:animMotion>
                                  </p:childTnLst>
                                </p:cTn>
                              </p:par>
                              <p:par>
                                <p:cTn id="38" presetID="0" presetClass="path" presetSubtype="0" repeatCount="indefinite" accel="50000" decel="50000" fill="hold" grpId="0" nodeType="withEffect">
                                  <p:stCondLst>
                                    <p:cond delay="0"/>
                                  </p:stCondLst>
                                  <p:childTnLst>
                                    <p:animMotion origin="layout" path="M 0.04219 -0.00023 C 0.04219 -0.00972 0.04167 -0.03935 0.04115 -0.05069 C 0.04098 -0.05625 0.0408 -0.05972 0.04046 -0.06435 C 0.04028 -0.07013 0.03889 -0.09027 0.03872 -0.09375 C 0.03855 -0.09513 0.03803 -0.09513 0.03768 -0.09629 C 0.03455 -0.11875 0.03056 -0.11759 0.02657 -0.12685 C 0.02535 -0.13032 0.02396 -0.13472 0.02275 -0.1405 C 0.02101 -0.14722 0.02014 -0.15763 0.01823 -0.16365 C 0.01823 -0.16458 0.01806 -0.16828 0.01806 -0.17037 C 0.01771 -0.17268 0.01719 -0.17384 0.01702 -0.17731 C 0.01702 -0.17824 0.01702 -0.18148 0.01702 -0.1831 C 0.01685 -0.18495 0.0165 -0.18634 0.0165 -0.18726 C 0.01615 -0.21388 0.01528 -0.24907 0.01754 -0.26597 C 0.01858 -0.2875 0.01719 -0.25925 0.01806 -0.27986 C 0.01841 -0.2875 0.01841 -0.28541 0.01893 -0.29074 C 0.01928 -0.2956 0.0198 -0.3037 0.0198 -0.30231 C 0.0198 -0.31504 0.0198 -0.32152 0.01928 -0.32847 C 0.01823 -0.3375 0.01702 -0.3375 0.01615 -0.34236 C 0.01441 -0.35138 0.01077 -0.3618 0.00886 -0.36481 C 0.00799 -0.36597 0.00712 -0.36759 0.00643 -0.37083 C 0.00573 -0.37407 0.00452 -0.37986 0.00452 -0.37847 C 0.00452 -0.38171 0.00417 -0.38333 0.00417 -0.38587 C 0.004 -0.38657 0.00382 -0.3875 0.00365 -0.39004 C 0.00278 -0.39837 0.00244 -0.40856 0.00174 -0.4162 C 0.00139 -0.42106 0.00087 -0.42337 0.0007 -0.42777 C 0.00035 -0.42847 0.00018 -0.43287 0.00018 -0.43101 C 5E-6 -0.44513 5E-6 -0.45856 -0.00069 -0.47037 C -0.00104 -0.55648 -0.00104 -0.49861 -0.00104 -0.64143 " pathEditMode="relative" rAng="0" ptsTypes="fffffffffffffffffffffffffffA">
                                      <p:cBhvr>
                                        <p:cTn id="39" dur="2000" fill="hold"/>
                                        <p:tgtEl>
                                          <p:spTgt spid="6158"/>
                                        </p:tgtEl>
                                        <p:attrNameLst>
                                          <p:attrName>ppt_x</p:attrName>
                                          <p:attrName>ppt_y</p:attrName>
                                        </p:attrNameLst>
                                      </p:cBhvr>
                                      <p:rCtr x="-2170" y="-32060"/>
                                    </p:animMotion>
                                  </p:childTnLst>
                                </p:cTn>
                              </p:par>
                              <p:par>
                                <p:cTn id="40" presetID="10" presetClass="entr" presetSubtype="0" fill="hold" grpId="1" nodeType="withEffect">
                                  <p:stCondLst>
                                    <p:cond delay="0"/>
                                  </p:stCondLst>
                                  <p:childTnLst>
                                    <p:set>
                                      <p:cBhvr>
                                        <p:cTn id="41" dur="1" fill="hold">
                                          <p:stCondLst>
                                            <p:cond delay="0"/>
                                          </p:stCondLst>
                                        </p:cTn>
                                        <p:tgtEl>
                                          <p:spTgt spid="6161"/>
                                        </p:tgtEl>
                                        <p:attrNameLst>
                                          <p:attrName>style.visibility</p:attrName>
                                        </p:attrNameLst>
                                      </p:cBhvr>
                                      <p:to>
                                        <p:strVal val="visible"/>
                                      </p:to>
                                    </p:set>
                                    <p:animEffect transition="in" filter="fade">
                                      <p:cBhvr>
                                        <p:cTn id="42" dur="2000"/>
                                        <p:tgtEl>
                                          <p:spTgt spid="6161"/>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6160"/>
                                        </p:tgtEl>
                                        <p:attrNameLst>
                                          <p:attrName>style.visibility</p:attrName>
                                        </p:attrNameLst>
                                      </p:cBhvr>
                                      <p:to>
                                        <p:strVal val="visible"/>
                                      </p:to>
                                    </p:set>
                                    <p:animEffect transition="in" filter="fade">
                                      <p:cBhvr>
                                        <p:cTn id="45" dur="2000"/>
                                        <p:tgtEl>
                                          <p:spTgt spid="6160"/>
                                        </p:tgtEl>
                                      </p:cBhvr>
                                    </p:animEffect>
                                  </p:childTnLst>
                                </p:cTn>
                              </p:par>
                              <p:par>
                                <p:cTn id="46" presetID="0" presetClass="path" presetSubtype="0" repeatCount="indefinite" accel="50000" decel="50000" fill="hold" grpId="0" nodeType="withEffect">
                                  <p:stCondLst>
                                    <p:cond delay="0"/>
                                  </p:stCondLst>
                                  <p:childTnLst>
                                    <p:animMotion origin="layout" path="M -3.33333E-6 7.40741E-7 C -3.33333E-6 -0.00324 0.00018 -0.01505 0.00087 -0.01945 C 0.00122 -0.02153 0.00157 -0.02269 0.00191 -0.02454 C 0.00209 -0.02685 0.00382 -0.03472 0.00417 -0.03588 C 0.00434 -0.03657 0.00504 -0.03657 0.00539 -0.03681 C 0.0099 -0.04583 0.01493 -0.0456 0.02014 -0.04884 C 0.0217 -0.05023 0.02361 -0.05208 0.02518 -0.0544 C 0.02726 -0.05695 0.02882 -0.06088 0.03108 -0.06296 C 0.03108 -0.06366 0.03143 -0.06458 0.03143 -0.06574 C 0.0316 -0.06667 0.0323 -0.0669 0.03264 -0.06829 C 0.03264 -0.06875 0.03264 -0.07014 0.03264 -0.07083 C 0.03299 -0.07153 0.03334 -0.07176 0.03334 -0.07245 C 0.03386 -0.08241 0.0349 -0.0963 0.03195 -0.10301 C 0.03039 -0.11111 0.0323 -0.10023 0.03143 -0.10833 C 0.03073 -0.11157 0.03073 -0.11019 0.03004 -0.11273 C 0.02969 -0.11435 0.02917 -0.11759 0.02917 -0.11736 C 0.02917 -0.12176 0.02917 -0.12477 0.02969 -0.12732 C 0.03108 -0.13079 0.03264 -0.13056 0.03386 -0.13241 C 0.03611 -0.13588 0.04098 -0.13982 0.04323 -0.1412 C 0.04445 -0.1419 0.04584 -0.14213 0.0467 -0.14375 C 0.0474 -0.14514 0.04896 -0.14722 0.04896 -0.14699 C 0.04896 -0.14792 0.04931 -0.14861 0.04931 -0.14931 C 0.04966 -0.14977 0.05 -0.15023 0.05035 -0.15093 C 0.05122 -0.15417 0.05191 -0.15787 0.05278 -0.16111 C 0.05313 -0.16273 0.05382 -0.16412 0.05417 -0.16574 C 0.05452 -0.16597 0.05469 -0.16736 0.05469 -0.1669 C 0.05504 -0.17245 0.05504 -0.17755 0.05608 -0.18218 C 0.05677 -0.21528 0.05643 -0.19306 0.05643 -0.24884 " pathEditMode="relative" rAng="0" ptsTypes="fffffffffffffffffffffffffffA">
                                      <p:cBhvr>
                                        <p:cTn id="47" dur="2000" fill="hold"/>
                                        <p:tgtEl>
                                          <p:spTgt spid="6161"/>
                                        </p:tgtEl>
                                        <p:attrNameLst>
                                          <p:attrName>ppt_x</p:attrName>
                                          <p:attrName>ppt_y</p:attrName>
                                        </p:attrNameLst>
                                      </p:cBhvr>
                                      <p:rCtr x="2830" y="-12454"/>
                                    </p:animMotion>
                                  </p:childTnLst>
                                </p:cTn>
                              </p:par>
                              <p:par>
                                <p:cTn id="48" presetID="0" presetClass="path" presetSubtype="0" repeatCount="indefinite" accel="50000" decel="50000" fill="hold" grpId="0" nodeType="withEffect">
                                  <p:stCondLst>
                                    <p:cond delay="0"/>
                                  </p:stCondLst>
                                  <p:childTnLst>
                                    <p:animMotion origin="layout" path="M -2.5E-6 -1.11111E-6 C -2.5E-6 -0.00324 0.00018 -0.01505 0.00087 -0.01944 C 0.00122 -0.02153 0.00157 -0.02268 0.00191 -0.02454 C 0.00209 -0.02685 0.00382 -0.03472 0.00417 -0.03588 C 0.00434 -0.03657 0.00504 -0.03657 0.00538 -0.0368 C 0.0099 -0.04583 0.01493 -0.0456 0.02014 -0.04884 C 0.0217 -0.05023 0.02361 -0.05208 0.02518 -0.0544 C 0.02726 -0.05694 0.02882 -0.06088 0.03108 -0.06296 C 0.03108 -0.06366 0.03143 -0.06458 0.03143 -0.06574 C 0.0316 -0.06667 0.03229 -0.0669 0.03264 -0.06829 C 0.03264 -0.06875 0.03264 -0.07014 0.03264 -0.07083 C 0.03299 -0.07153 0.03334 -0.07176 0.03334 -0.07245 C 0.03386 -0.08241 0.0349 -0.0963 0.03195 -0.10301 C 0.03038 -0.11111 0.03229 -0.10023 0.03143 -0.10833 C 0.03073 -0.11157 0.03073 -0.11018 0.03004 -0.11273 C 0.02969 -0.11435 0.02917 -0.11759 0.02917 -0.11736 C 0.02917 -0.12176 0.02917 -0.12477 0.02969 -0.12731 C 0.03108 -0.13079 0.03264 -0.13055 0.03386 -0.13241 C 0.03611 -0.13588 0.04097 -0.13981 0.04323 -0.1412 C 0.04445 -0.1419 0.04584 -0.14213 0.0467 -0.14375 C 0.0474 -0.14514 0.04896 -0.14722 0.04896 -0.14699 C 0.04896 -0.14792 0.04931 -0.14861 0.04931 -0.1493 C 0.04966 -0.14977 0.05 -0.15023 0.05035 -0.15092 C 0.05122 -0.15417 0.05191 -0.15787 0.05278 -0.16111 C 0.05313 -0.16273 0.05382 -0.16412 0.05417 -0.16574 C 0.05452 -0.16597 0.05469 -0.16736 0.05469 -0.1669 C 0.05504 -0.17245 0.05504 -0.17755 0.05608 -0.18217 C 0.05677 -0.21528 0.05643 -0.19305 0.05643 -0.24884 " pathEditMode="relative" rAng="0" ptsTypes="fffffffffffffffffffffffffffA">
                                      <p:cBhvr>
                                        <p:cTn id="49" dur="2000" fill="hold"/>
                                        <p:tgtEl>
                                          <p:spTgt spid="6160"/>
                                        </p:tgtEl>
                                        <p:attrNameLst>
                                          <p:attrName>ppt_x</p:attrName>
                                          <p:attrName>ppt_y</p:attrName>
                                        </p:attrNameLst>
                                      </p:cBhvr>
                                      <p:rCtr x="2830" y="-12454"/>
                                    </p:animMotion>
                                  </p:childTnLst>
                                </p:cTn>
                              </p:par>
                              <p:par>
                                <p:cTn id="50" presetID="10" presetClass="entr" presetSubtype="0" fill="hold" grpId="1" nodeType="withEffect">
                                  <p:stCondLst>
                                    <p:cond delay="0"/>
                                  </p:stCondLst>
                                  <p:childTnLst>
                                    <p:set>
                                      <p:cBhvr>
                                        <p:cTn id="51" dur="1" fill="hold">
                                          <p:stCondLst>
                                            <p:cond delay="0"/>
                                          </p:stCondLst>
                                        </p:cTn>
                                        <p:tgtEl>
                                          <p:spTgt spid="6162"/>
                                        </p:tgtEl>
                                        <p:attrNameLst>
                                          <p:attrName>style.visibility</p:attrName>
                                        </p:attrNameLst>
                                      </p:cBhvr>
                                      <p:to>
                                        <p:strVal val="visible"/>
                                      </p:to>
                                    </p:set>
                                    <p:animEffect transition="in" filter="fade">
                                      <p:cBhvr>
                                        <p:cTn id="52" dur="2000"/>
                                        <p:tgtEl>
                                          <p:spTgt spid="6162"/>
                                        </p:tgtEl>
                                      </p:cBhvr>
                                    </p:animEffect>
                                  </p:childTnLst>
                                </p:cTn>
                              </p:par>
                              <p:par>
                                <p:cTn id="53" presetID="0" presetClass="path" presetSubtype="0" repeatCount="indefinite" accel="50000" decel="50000" fill="hold" grpId="0" nodeType="withEffect">
                                  <p:stCondLst>
                                    <p:cond delay="0"/>
                                  </p:stCondLst>
                                  <p:childTnLst>
                                    <p:animMotion origin="layout" path="M 5E-6 4.07407E-6 C 5E-6 -0.00787 0.00018 -0.03565 0.00052 -0.04653 C 0.0007 -0.05116 0.00087 -0.05417 0.00104 -0.0588 C 0.00122 -0.06412 0.00209 -0.08264 0.00226 -0.08588 C 0.00244 -0.08727 0.00278 -0.08727 0.00296 -0.08797 C 0.00556 -0.10949 0.00851 -0.1088 0.01146 -0.11644 C 0.01233 -0.11945 0.01337 -0.12408 0.01441 -0.1294 C 0.01546 -0.13565 0.01632 -0.14491 0.01754 -0.15024 C 0.01754 -0.15186 0.01771 -0.15417 0.01771 -0.15649 C 0.01806 -0.1588 0.01841 -0.15949 0.01858 -0.1625 C 0.01858 -0.16412 0.01858 -0.16713 0.01858 -0.16875 C 0.01876 -0.17037 0.01893 -0.1713 0.01893 -0.17269 C 0.01928 -0.19653 0.0198 -0.2294 0.01823 -0.24584 C 0.01719 -0.26505 0.01841 -0.23866 0.01771 -0.25787 C 0.01737 -0.26574 0.01737 -0.2625 0.01702 -0.26875 C 0.01685 -0.27269 0.0165 -0.28033 0.0165 -0.27963 C 0.0165 -0.29028 0.0165 -0.29723 0.01685 -0.30348 C 0.01754 -0.31204 0.01858 -0.31112 0.01928 -0.31574 C 0.02049 -0.32408 0.02327 -0.33334 0.02448 -0.33658 C 0.02535 -0.33797 0.02605 -0.33889 0.02657 -0.3426 C 0.02691 -0.34584 0.02778 -0.35116 0.02778 -0.35047 C 0.02778 -0.35255 0.02796 -0.35417 0.02796 -0.35579 C 0.02813 -0.35718 0.0283 -0.35811 0.02848 -0.35973 C 0.02917 -0.36737 0.02952 -0.37639 0.03004 -0.38426 C 0.03021 -0.3882 0.03056 -0.39121 0.03073 -0.39491 C 0.03091 -0.39584 0.03108 -0.39908 0.03108 -0.39815 C 0.03126 -0.41112 0.03126 -0.42338 0.03178 -0.43426 C 0.0323 -0.5132 0.03195 -0.46042 0.03195 -0.59329 " pathEditMode="relative" rAng="0" ptsTypes="fffffffffffffffffffffffffffA">
                                      <p:cBhvr>
                                        <p:cTn id="54" dur="2000" fill="hold"/>
                                        <p:tgtEl>
                                          <p:spTgt spid="6162"/>
                                        </p:tgtEl>
                                        <p:attrNameLst>
                                          <p:attrName>ppt_x</p:attrName>
                                          <p:attrName>ppt_y</p:attrName>
                                        </p:attrNameLst>
                                      </p:cBhvr>
                                      <p:rCtr x="1615" y="-29676"/>
                                    </p:animMotion>
                                  </p:childTnLst>
                                </p:cTn>
                              </p:par>
                              <p:par>
                                <p:cTn id="55" presetID="10" presetClass="entr" presetSubtype="0" fill="hold" grpId="1" nodeType="withEffect">
                                  <p:stCondLst>
                                    <p:cond delay="0"/>
                                  </p:stCondLst>
                                  <p:childTnLst>
                                    <p:set>
                                      <p:cBhvr>
                                        <p:cTn id="56" dur="1" fill="hold">
                                          <p:stCondLst>
                                            <p:cond delay="0"/>
                                          </p:stCondLst>
                                        </p:cTn>
                                        <p:tgtEl>
                                          <p:spTgt spid="6163"/>
                                        </p:tgtEl>
                                        <p:attrNameLst>
                                          <p:attrName>style.visibility</p:attrName>
                                        </p:attrNameLst>
                                      </p:cBhvr>
                                      <p:to>
                                        <p:strVal val="visible"/>
                                      </p:to>
                                    </p:set>
                                    <p:animEffect transition="in" filter="fade">
                                      <p:cBhvr>
                                        <p:cTn id="57" dur="2000"/>
                                        <p:tgtEl>
                                          <p:spTgt spid="6163"/>
                                        </p:tgtEl>
                                      </p:cBhvr>
                                    </p:animEffect>
                                  </p:childTnLst>
                                </p:cTn>
                              </p:par>
                              <p:par>
                                <p:cTn id="58" presetID="0" presetClass="path" presetSubtype="0" repeatCount="indefinite" accel="50000" decel="50000" fill="hold" grpId="0" nodeType="withEffect">
                                  <p:stCondLst>
                                    <p:cond delay="0"/>
                                  </p:stCondLst>
                                  <p:childTnLst>
                                    <p:animMotion origin="layout" path="M 0.04219 -0.00023 C 0.04219 -0.00972 0.04167 -0.03935 0.04115 -0.05069 C 0.04097 -0.05625 0.0408 -0.05972 0.04045 -0.06435 C 0.04028 -0.07013 0.03889 -0.09027 0.03872 -0.09375 C 0.03854 -0.09513 0.03802 -0.09513 0.03768 -0.09629 C 0.03455 -0.11875 0.03056 -0.11759 0.02656 -0.12685 C 0.02535 -0.13032 0.02396 -0.13472 0.02274 -0.1405 C 0.02101 -0.14722 0.02014 -0.15763 0.01823 -0.16365 C 0.01823 -0.16458 0.01806 -0.16828 0.01806 -0.17037 C 0.01771 -0.17268 0.01719 -0.17384 0.01702 -0.17731 C 0.01702 -0.17824 0.01702 -0.18148 0.01702 -0.1831 C 0.01684 -0.18495 0.01649 -0.18634 0.01649 -0.18726 C 0.01615 -0.21388 0.01528 -0.24907 0.01754 -0.26597 C 0.01858 -0.2875 0.01719 -0.25925 0.01806 -0.27986 C 0.0184 -0.2875 0.0184 -0.28541 0.01893 -0.29074 C 0.01927 -0.2956 0.01979 -0.3037 0.01979 -0.30231 C 0.01979 -0.31504 0.01979 -0.32152 0.01927 -0.32847 C 0.01823 -0.3375 0.01702 -0.3375 0.01615 -0.34236 C 0.01441 -0.35138 0.01077 -0.3618 0.00886 -0.36481 C 0.00799 -0.36597 0.00712 -0.36759 0.00643 -0.37083 C 0.00573 -0.37407 0.00452 -0.37986 0.00452 -0.37847 C 0.00452 -0.38171 0.00417 -0.38333 0.00417 -0.38587 C 0.00399 -0.38657 0.00382 -0.3875 0.00365 -0.39004 C 0.00278 -0.39837 0.00243 -0.40856 0.00174 -0.4162 C 0.00139 -0.42106 0.00087 -0.42337 0.0007 -0.42777 C 0.00035 -0.42847 0.00018 -0.43287 0.00018 -0.43101 C -1.66667E-6 -0.44513 -1.66667E-6 -0.45856 -0.00069 -0.47037 C -0.00104 -0.55648 -0.00104 -0.49861 -0.00104 -0.64143 " pathEditMode="relative" rAng="0" ptsTypes="fffffffffffffffffffffffffffA">
                                      <p:cBhvr>
                                        <p:cTn id="59" dur="2000" fill="hold"/>
                                        <p:tgtEl>
                                          <p:spTgt spid="6163"/>
                                        </p:tgtEl>
                                        <p:attrNameLst>
                                          <p:attrName>ppt_x</p:attrName>
                                          <p:attrName>ppt_y</p:attrName>
                                        </p:attrNameLst>
                                      </p:cBhvr>
                                      <p:rCtr x="-2170" y="-32060"/>
                                    </p:animMotion>
                                  </p:childTnLst>
                                </p:cTn>
                              </p:par>
                              <p:par>
                                <p:cTn id="60" presetID="10" presetClass="entr" presetSubtype="0" fill="hold" grpId="1" nodeType="withEffect">
                                  <p:stCondLst>
                                    <p:cond delay="0"/>
                                  </p:stCondLst>
                                  <p:childTnLst>
                                    <p:set>
                                      <p:cBhvr>
                                        <p:cTn id="61" dur="1" fill="hold">
                                          <p:stCondLst>
                                            <p:cond delay="0"/>
                                          </p:stCondLst>
                                        </p:cTn>
                                        <p:tgtEl>
                                          <p:spTgt spid="6164"/>
                                        </p:tgtEl>
                                        <p:attrNameLst>
                                          <p:attrName>style.visibility</p:attrName>
                                        </p:attrNameLst>
                                      </p:cBhvr>
                                      <p:to>
                                        <p:strVal val="visible"/>
                                      </p:to>
                                    </p:set>
                                    <p:animEffect transition="in" filter="fade">
                                      <p:cBhvr>
                                        <p:cTn id="62" dur="2000"/>
                                        <p:tgtEl>
                                          <p:spTgt spid="6164"/>
                                        </p:tgtEl>
                                      </p:cBhvr>
                                    </p:animEffect>
                                  </p:childTnLst>
                                </p:cTn>
                              </p:par>
                              <p:par>
                                <p:cTn id="63" presetID="0" presetClass="path" presetSubtype="0" repeatCount="indefinite" accel="50000" decel="50000" fill="hold" grpId="0" nodeType="withEffect">
                                  <p:stCondLst>
                                    <p:cond delay="0"/>
                                  </p:stCondLst>
                                  <p:childTnLst>
                                    <p:animMotion origin="layout" path="M -2.5E-6 -1.11111E-6 C -2.5E-6 -0.00324 0.00018 -0.01505 0.00087 -0.01944 C 0.00122 -0.02153 0.00157 -0.02268 0.00191 -0.02454 C 0.00209 -0.02685 0.00382 -0.03472 0.00417 -0.03588 C 0.00434 -0.03657 0.00504 -0.03657 0.00538 -0.0368 C 0.0099 -0.04583 0.01493 -0.0456 0.02014 -0.04884 C 0.0217 -0.05023 0.02361 -0.05208 0.02518 -0.0544 C 0.02726 -0.05694 0.02882 -0.06088 0.03108 -0.06296 C 0.03108 -0.06366 0.03143 -0.06458 0.03143 -0.06574 C 0.0316 -0.06667 0.03229 -0.0669 0.03264 -0.06829 C 0.03264 -0.06875 0.03264 -0.07014 0.03264 -0.07083 C 0.03299 -0.07153 0.03334 -0.07176 0.03334 -0.07245 C 0.03386 -0.08241 0.0349 -0.0963 0.03195 -0.10301 C 0.03038 -0.11111 0.03229 -0.10023 0.03143 -0.10833 C 0.03073 -0.11157 0.03073 -0.11018 0.03004 -0.11273 C 0.02969 -0.11435 0.02917 -0.11759 0.02917 -0.11736 C 0.02917 -0.12176 0.02917 -0.12477 0.02969 -0.12731 C 0.03108 -0.13079 0.03264 -0.13055 0.03386 -0.13241 C 0.03611 -0.13588 0.04097 -0.13981 0.04323 -0.1412 C 0.04445 -0.1419 0.04584 -0.14213 0.0467 -0.14375 C 0.0474 -0.14514 0.04896 -0.14722 0.04896 -0.14699 C 0.04896 -0.14792 0.04931 -0.14861 0.04931 -0.1493 C 0.04966 -0.14977 0.05 -0.15023 0.05035 -0.15092 C 0.05122 -0.15417 0.05191 -0.15787 0.05278 -0.16111 C 0.05313 -0.16273 0.05382 -0.16412 0.05417 -0.16574 C 0.05452 -0.16597 0.05469 -0.16736 0.05469 -0.1669 C 0.05504 -0.17245 0.05504 -0.17755 0.05608 -0.18217 C 0.05677 -0.21528 0.05643 -0.19305 0.05643 -0.24884 " pathEditMode="relative" rAng="0" ptsTypes="fffffffffffffffffffffffffffA">
                                      <p:cBhvr>
                                        <p:cTn id="64" dur="2000" fill="hold"/>
                                        <p:tgtEl>
                                          <p:spTgt spid="6164"/>
                                        </p:tgtEl>
                                        <p:attrNameLst>
                                          <p:attrName>ppt_x</p:attrName>
                                          <p:attrName>ppt_y</p:attrName>
                                        </p:attrNameLst>
                                      </p:cBhvr>
                                      <p:rCtr x="2830" y="-12454"/>
                                    </p:animMotion>
                                  </p:childTnLst>
                                </p:cTn>
                              </p:par>
                            </p:childTnLst>
                          </p:cTn>
                        </p:par>
                      </p:childTnLst>
                    </p:cTn>
                  </p:par>
                  <p:par>
                    <p:cTn id="65" fill="hold" nodeType="clickPar">
                      <p:stCondLst>
                        <p:cond delay="indefinite"/>
                      </p:stCondLst>
                      <p:childTnLst>
                        <p:par>
                          <p:cTn id="66" fill="hold" nodeType="withGroup">
                            <p:stCondLst>
                              <p:cond delay="0"/>
                            </p:stCondLst>
                            <p:childTnLst>
                              <p:par>
                                <p:cTn id="67" presetID="0" presetClass="path" presetSubtype="0" accel="50000" decel="50000" fill="hold" nodeType="clickEffect">
                                  <p:stCondLst>
                                    <p:cond delay="0"/>
                                  </p:stCondLst>
                                  <p:childTnLst>
                                    <p:animMotion origin="layout" path="M 3.33333E-6 7.03704E-6 C -0.00781 -0.00694 -0.01163 -0.01342 -0.01944 -0.02036 C -0.02187 -0.02245 -0.02535 -0.02198 -0.02778 -0.02407 C -0.03385 -0.02939 -0.03056 -0.02638 -0.0375 -0.03333 C -0.04167 -0.03263 -0.04601 -0.03286 -0.05 -0.03147 C -0.05156 -0.03101 -0.0526 -0.0287 -0.05417 -0.02777 C -0.0592 -0.02476 -0.06562 -0.02083 -0.07083 -0.01851 C -0.07899 -0.00208 -0.07535 -0.00416 -0.07778 -0.02221 C -0.07882 -0.02939 -0.08177 -0.03309 -0.08611 -0.03703 C -0.09253 -0.04976 -0.09861 -0.04351 -0.11111 -0.04259 C -0.12031 -0.04189 -0.12969 -0.04143 -0.13889 -0.04073 C -0.14358 -0.03147 -0.14028 -0.03634 -0.15 -0.02777 C -0.15451 -0.02384 -0.1625 -0.02592 -0.1625 -0.01666 " pathEditMode="relative" ptsTypes="ffffffffffffA">
                                      <p:cBhvr>
                                        <p:cTn id="68" dur="2000" fill="hold"/>
                                        <p:tgtEl>
                                          <p:spTgt spid="6146"/>
                                        </p:tgtEl>
                                        <p:attrNameLst>
                                          <p:attrName>ppt_x</p:attrName>
                                          <p:attrName>ppt_y</p:attrName>
                                        </p:attrNameLst>
                                      </p:cBhvr>
                                    </p:animMotion>
                                  </p:childTnLst>
                                </p:cTn>
                              </p:par>
                              <p:par>
                                <p:cTn id="69" presetID="10" presetClass="entr" presetSubtype="0" fill="hold" grpId="0" nodeType="withEffect">
                                  <p:stCondLst>
                                    <p:cond delay="0"/>
                                  </p:stCondLst>
                                  <p:childTnLst>
                                    <p:set>
                                      <p:cBhvr>
                                        <p:cTn id="70" dur="1" fill="hold">
                                          <p:stCondLst>
                                            <p:cond delay="0"/>
                                          </p:stCondLst>
                                        </p:cTn>
                                        <p:tgtEl>
                                          <p:spTgt spid="6155"/>
                                        </p:tgtEl>
                                        <p:attrNameLst>
                                          <p:attrName>style.visibility</p:attrName>
                                        </p:attrNameLst>
                                      </p:cBhvr>
                                      <p:to>
                                        <p:strVal val="visible"/>
                                      </p:to>
                                    </p:set>
                                    <p:animEffect transition="in" filter="fade">
                                      <p:cBhvr>
                                        <p:cTn id="71" dur="2000"/>
                                        <p:tgtEl>
                                          <p:spTgt spid="6155"/>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xit" presetSubtype="0" fill="hold" grpId="1" nodeType="clickEffect">
                                  <p:stCondLst>
                                    <p:cond delay="0"/>
                                  </p:stCondLst>
                                  <p:childTnLst>
                                    <p:animEffect transition="out" filter="fade">
                                      <p:cBhvr>
                                        <p:cTn id="75" dur="2000"/>
                                        <p:tgtEl>
                                          <p:spTgt spid="6155"/>
                                        </p:tgtEl>
                                      </p:cBhvr>
                                    </p:animEffect>
                                    <p:set>
                                      <p:cBhvr>
                                        <p:cTn id="76" dur="1" fill="hold">
                                          <p:stCondLst>
                                            <p:cond delay="1999"/>
                                          </p:stCondLst>
                                        </p:cTn>
                                        <p:tgtEl>
                                          <p:spTgt spid="6155"/>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6165"/>
                                        </p:tgtEl>
                                        <p:attrNameLst>
                                          <p:attrName>style.visibility</p:attrName>
                                        </p:attrNameLst>
                                      </p:cBhvr>
                                      <p:to>
                                        <p:strVal val="visible"/>
                                      </p:to>
                                    </p:set>
                                    <p:animEffect transition="in" filter="fade">
                                      <p:cBhvr>
                                        <p:cTn id="79" dur="2000"/>
                                        <p:tgtEl>
                                          <p:spTgt spid="616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166"/>
                                        </p:tgtEl>
                                        <p:attrNameLst>
                                          <p:attrName>style.visibility</p:attrName>
                                        </p:attrNameLst>
                                      </p:cBhvr>
                                      <p:to>
                                        <p:strVal val="visible"/>
                                      </p:to>
                                    </p:set>
                                    <p:animEffect transition="in" filter="fade">
                                      <p:cBhvr>
                                        <p:cTn id="84" dur="2000"/>
                                        <p:tgtEl>
                                          <p:spTgt spid="6166"/>
                                        </p:tgtEl>
                                      </p:cBhvr>
                                    </p:animEffect>
                                  </p:childTnLst>
                                </p:cTn>
                              </p:par>
                              <p:par>
                                <p:cTn id="85" presetID="0" presetClass="path" presetSubtype="0" accel="50000" decel="50000" fill="hold" nodeType="withEffect">
                                  <p:stCondLst>
                                    <p:cond delay="0"/>
                                  </p:stCondLst>
                                  <p:childTnLst>
                                    <p:animMotion origin="layout" path="M -6.11111E-6 -4.81481E-6 C -0.01095 -0.00972 -0.01147 -0.01366 -0.02501 -0.01666 C -0.03542 -0.01458 -0.03994 -0.01342 -0.04723 -0.0037 C -0.04775 0.00371 -0.04601 0.01204 -0.04862 0.01852 C -0.05105 0.02454 -0.05921 0.01181 -0.05973 0.01111 C -0.06251 0.01181 -0.06598 0.01042 -0.06806 0.01296 C -0.07292 0.01852 -0.07223 0.03773 -0.07223 0.04445 " pathEditMode="relative" ptsTypes="ffffffA">
                                      <p:cBhvr>
                                        <p:cTn id="86" dur="2000" fill="hold"/>
                                        <p:tgtEl>
                                          <p:spTgt spid="6167"/>
                                        </p:tgtEl>
                                        <p:attrNameLst>
                                          <p:attrName>ppt_x</p:attrName>
                                          <p:attrName>ppt_y</p:attrName>
                                        </p:attrNameLst>
                                      </p:cBhvr>
                                    </p:animMotion>
                                  </p:childTnLst>
                                </p:cTn>
                              </p:par>
                              <p:par>
                                <p:cTn id="87" presetID="10" presetClass="exit" presetSubtype="0" fill="hold" grpId="1" nodeType="withEffect">
                                  <p:stCondLst>
                                    <p:cond delay="0"/>
                                  </p:stCondLst>
                                  <p:childTnLst>
                                    <p:animEffect transition="out" filter="fade">
                                      <p:cBhvr>
                                        <p:cTn id="88" dur="2000"/>
                                        <p:tgtEl>
                                          <p:spTgt spid="6165"/>
                                        </p:tgtEl>
                                      </p:cBhvr>
                                    </p:animEffect>
                                    <p:set>
                                      <p:cBhvr>
                                        <p:cTn id="89" dur="1" fill="hold">
                                          <p:stCondLst>
                                            <p:cond delay="1999"/>
                                          </p:stCondLst>
                                        </p:cTn>
                                        <p:tgtEl>
                                          <p:spTgt spid="6165"/>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6168"/>
                                        </p:tgtEl>
                                        <p:attrNameLst>
                                          <p:attrName>style.visibility</p:attrName>
                                        </p:attrNameLst>
                                      </p:cBhvr>
                                      <p:to>
                                        <p:strVal val="visible"/>
                                      </p:to>
                                    </p:set>
                                    <p:animEffect transition="in" filter="fade">
                                      <p:cBhvr>
                                        <p:cTn id="94" dur="2000"/>
                                        <p:tgtEl>
                                          <p:spTgt spid="6168"/>
                                        </p:tgtEl>
                                      </p:cBhvr>
                                    </p:animEffect>
                                  </p:childTnLst>
                                </p:cTn>
                              </p:par>
                              <p:par>
                                <p:cTn id="95" presetID="10" presetClass="exit" presetSubtype="0" fill="hold" grpId="1" nodeType="withEffect">
                                  <p:stCondLst>
                                    <p:cond delay="0"/>
                                  </p:stCondLst>
                                  <p:childTnLst>
                                    <p:animEffect transition="out" filter="fade">
                                      <p:cBhvr>
                                        <p:cTn id="96" dur="2000"/>
                                        <p:tgtEl>
                                          <p:spTgt spid="6166"/>
                                        </p:tgtEl>
                                      </p:cBhvr>
                                    </p:animEffect>
                                    <p:set>
                                      <p:cBhvr>
                                        <p:cTn id="97" dur="1" fill="hold">
                                          <p:stCondLst>
                                            <p:cond delay="1999"/>
                                          </p:stCondLst>
                                        </p:cTn>
                                        <p:tgtEl>
                                          <p:spTgt spid="6166"/>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6169"/>
                                        </p:tgtEl>
                                        <p:attrNameLst>
                                          <p:attrName>style.visibility</p:attrName>
                                        </p:attrNameLst>
                                      </p:cBhvr>
                                      <p:to>
                                        <p:strVal val="visible"/>
                                      </p:to>
                                    </p:set>
                                    <p:animEffect transition="in" filter="fade">
                                      <p:cBhvr>
                                        <p:cTn id="102" dur="2000"/>
                                        <p:tgtEl>
                                          <p:spTgt spid="6169"/>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xit" presetSubtype="0" fill="hold" grpId="1" nodeType="clickEffect">
                                  <p:stCondLst>
                                    <p:cond delay="0"/>
                                  </p:stCondLst>
                                  <p:childTnLst>
                                    <p:animEffect transition="out" filter="fade">
                                      <p:cBhvr>
                                        <p:cTn id="106" dur="2000"/>
                                        <p:tgtEl>
                                          <p:spTgt spid="6168"/>
                                        </p:tgtEl>
                                      </p:cBhvr>
                                    </p:animEffect>
                                    <p:set>
                                      <p:cBhvr>
                                        <p:cTn id="107" dur="1" fill="hold">
                                          <p:stCondLst>
                                            <p:cond delay="1999"/>
                                          </p:stCondLst>
                                        </p:cTn>
                                        <p:tgtEl>
                                          <p:spTgt spid="6168"/>
                                        </p:tgtEl>
                                        <p:attrNameLst>
                                          <p:attrName>style.visibility</p:attrName>
                                        </p:attrNameLst>
                                      </p:cBhvr>
                                      <p:to>
                                        <p:strVal val="hidden"/>
                                      </p:to>
                                    </p:set>
                                  </p:childTnLst>
                                </p:cTn>
                              </p:par>
                              <p:par>
                                <p:cTn id="108" presetID="0" presetClass="path" presetSubtype="0" accel="50000" decel="50000" fill="hold" nodeType="withEffect">
                                  <p:stCondLst>
                                    <p:cond delay="0"/>
                                  </p:stCondLst>
                                  <p:childTnLst>
                                    <p:animMotion origin="layout" path="M -0.20208 0.11667 C -0.20486 0.08797 -0.21111 0.0632 -0.23402 0.05556 C -0.24375 0.05695 -0.246 0.05625 -0.25347 0.05926 C -0.25625 0.06042 -0.2618 0.06297 -0.2618 0.06297 C -0.26441 0.05232 -0.26111 0.06204 -0.26875 0.05186 C -0.27239 0.047 -0.271 0.04468 -0.2743 0.03889 C -0.28107 0.02709 -0.28975 0.01412 -0.30069 0.00926 C -0.31041 0.00996 -0.32014 0.0095 -0.32986 0.01112 C -0.33472 0.01204 -0.33958 0.02593 -0.33958 0.02593 C -0.34774 0.02223 -0.33993 0.02662 -0.3493 0.01667 C -0.35781 0.00764 -0.36701 -0.00023 -0.37708 -0.00555 C -0.40104 -0.0375 -0.4368 -0.02963 -0.46736 -0.02963 " pathEditMode="relative" ptsTypes="fffffffffffA">
                                      <p:cBhvr>
                                        <p:cTn id="109" dur="2000" fill="hold"/>
                                        <p:tgtEl>
                                          <p:spTgt spid="6146"/>
                                        </p:tgtEl>
                                        <p:attrNameLst>
                                          <p:attrName>ppt_x</p:attrName>
                                          <p:attrName>ppt_y</p:attrName>
                                        </p:attrNameLst>
                                      </p:cBhvr>
                                    </p:animMotion>
                                  </p:childTnLst>
                                </p:cTn>
                              </p:par>
                              <p:par>
                                <p:cTn id="110" presetID="10" presetClass="entr" presetSubtype="0" fill="hold" grpId="0" nodeType="withEffect">
                                  <p:stCondLst>
                                    <p:cond delay="0"/>
                                  </p:stCondLst>
                                  <p:childTnLst>
                                    <p:set>
                                      <p:cBhvr>
                                        <p:cTn id="111" dur="1" fill="hold">
                                          <p:stCondLst>
                                            <p:cond delay="0"/>
                                          </p:stCondLst>
                                        </p:cTn>
                                        <p:tgtEl>
                                          <p:spTgt spid="6170">
                                            <p:txEl>
                                              <p:pRg st="0" end="0"/>
                                            </p:txEl>
                                          </p:spTgt>
                                        </p:tgtEl>
                                        <p:attrNameLst>
                                          <p:attrName>style.visibility</p:attrName>
                                        </p:attrNameLst>
                                      </p:cBhvr>
                                      <p:to>
                                        <p:strVal val="visible"/>
                                      </p:to>
                                    </p:set>
                                    <p:animEffect transition="in" filter="fade">
                                      <p:cBhvr>
                                        <p:cTn id="112" dur="2000"/>
                                        <p:tgtEl>
                                          <p:spTgt spid="6170">
                                            <p:txEl>
                                              <p:pRg st="0" end="0"/>
                                            </p:txEl>
                                          </p:spTgt>
                                        </p:tgtEl>
                                      </p:cBhvr>
                                    </p:animEffect>
                                  </p:childTnLst>
                                </p:cTn>
                              </p:par>
                              <p:par>
                                <p:cTn id="113" presetID="0" presetClass="path" presetSubtype="0" accel="50000" decel="50000" fill="hold" nodeType="withEffect">
                                  <p:stCondLst>
                                    <p:cond delay="0"/>
                                  </p:stCondLst>
                                  <p:childTnLst>
                                    <p:animMotion origin="layout" path="M -2.77778E-6 4.81481E-6 C -0.00399 -0.02662 -0.0059 -0.0757 0.01528 -0.09445 C 0.01892 -0.09769 0.025 -0.09815 0.02917 -0.1 C 0.03576 -0.09931 0.0434 -0.10162 0.04861 -0.0963 C 0.05174 -0.09306 0.05694 -0.08519 0.05694 -0.08519 C 0.05833 -0.10301 0.05972 -0.10741 0.06528 -0.12222 C 0.06736 -0.12801 0.06615 -0.13102 0.06944 -0.13704 C 0.07795 -0.15255 0.09774 -0.16551 0.11111 -0.16852 C 0.14358 -0.16644 0.1349 -0.15903 0.14583 -0.18334 C 0.14931 -0.19931 0.15087 -0.19861 0.15833 -0.21111 C 0.16111 -0.22199 0.15764 -0.21204 0.16389 -0.22037 C 0.17101 -0.22986 0.17205 -0.2338 0.18194 -0.23704 C 0.21267 -0.26991 0.23906 -0.25857 0.27639 -0.26852 C 0.2842 -0.26783 0.29219 -0.26667 0.3 -0.26667 C 0.30243 -0.26667 0.30816 -0.27153 0.30972 -0.27222 C 0.31962 -0.27662 0.31389 -0.27084 0.32361 -0.27778 C 0.34566 -0.29352 0.32865 -0.28611 0.35 -0.2926 C 0.35816 -0.29514 0.36493 -0.29931 0.37222 -0.30371 C 0.37222 -0.30371 0.38264 -0.30834 0.38472 -0.30926 C 0.38611 -0.30996 0.38889 -0.31111 0.38889 -0.31111 " pathEditMode="relative" ptsTypes="fffffffffffffffffffA">
                                      <p:cBhvr>
                                        <p:cTn id="114" dur="2000" fill="hold"/>
                                        <p:tgtEl>
                                          <p:spTgt spid="6154"/>
                                        </p:tgtEl>
                                        <p:attrNameLst>
                                          <p:attrName>ppt_x</p:attrName>
                                          <p:attrName>ppt_y</p:attrName>
                                        </p:attrNameLst>
                                      </p:cBhvr>
                                    </p:animMotion>
                                  </p:childTnLst>
                                </p:cTn>
                              </p:par>
                              <p:par>
                                <p:cTn id="115" presetID="0" presetClass="path" presetSubtype="0" accel="50000" decel="50000" fill="hold" nodeType="withEffect">
                                  <p:stCondLst>
                                    <p:cond delay="0"/>
                                  </p:stCondLst>
                                  <p:childTnLst>
                                    <p:animMotion origin="layout" path="M -0.07223 0.04444 C -0.07136 0.03958 -0.07014 0.02824 -0.06806 0.02407 C -0.0658 0.01967 -0.0599 0.01921 -0.05695 0.01852 C -0.04341 0.03055 -0.05157 0.02824 -0.04723 0.01666 C -0.04636 0.01435 -0.04462 0.0125 -0.04306 0.01111 C -0.04185 0.00995 -0.04028 0.00995 -0.03889 0.00926 C 0.02031 0.01389 -0.00643 0.01203 0.04166 0.01481 C 0.05034 0.01782 0.04531 0.01666 0.05694 0.01666 " pathEditMode="relative" ptsTypes="fffffffA">
                                      <p:cBhvr>
                                        <p:cTn id="116" dur="2000" fill="hold"/>
                                        <p:tgtEl>
                                          <p:spTgt spid="6167"/>
                                        </p:tgtEl>
                                        <p:attrNameLst>
                                          <p:attrName>ppt_x</p:attrName>
                                          <p:attrName>ppt_y</p:attrName>
                                        </p:attrNameLst>
                                      </p:cBhvr>
                                    </p:animMotion>
                                  </p:childTnLst>
                                </p:cTn>
                              </p:par>
                              <p:par>
                                <p:cTn id="117" presetID="10" presetClass="exit" presetSubtype="0" fill="hold" grpId="2" nodeType="withEffect">
                                  <p:stCondLst>
                                    <p:cond delay="0"/>
                                  </p:stCondLst>
                                  <p:childTnLst>
                                    <p:animEffect transition="out" filter="fade">
                                      <p:cBhvr>
                                        <p:cTn id="118" dur="2000"/>
                                        <p:tgtEl>
                                          <p:spTgt spid="6163"/>
                                        </p:tgtEl>
                                      </p:cBhvr>
                                    </p:animEffect>
                                    <p:set>
                                      <p:cBhvr>
                                        <p:cTn id="119" dur="1" fill="hold">
                                          <p:stCondLst>
                                            <p:cond delay="1999"/>
                                          </p:stCondLst>
                                        </p:cTn>
                                        <p:tgtEl>
                                          <p:spTgt spid="6163"/>
                                        </p:tgtEl>
                                        <p:attrNameLst>
                                          <p:attrName>style.visibility</p:attrName>
                                        </p:attrNameLst>
                                      </p:cBhvr>
                                      <p:to>
                                        <p:strVal val="hidden"/>
                                      </p:to>
                                    </p:set>
                                  </p:childTnLst>
                                </p:cTn>
                              </p:par>
                              <p:par>
                                <p:cTn id="120" presetID="10" presetClass="exit" presetSubtype="0" fill="hold" grpId="2" nodeType="withEffect">
                                  <p:stCondLst>
                                    <p:cond delay="0"/>
                                  </p:stCondLst>
                                  <p:childTnLst>
                                    <p:animEffect transition="out" filter="fade">
                                      <p:cBhvr>
                                        <p:cTn id="121" dur="2000"/>
                                        <p:tgtEl>
                                          <p:spTgt spid="6158"/>
                                        </p:tgtEl>
                                      </p:cBhvr>
                                    </p:animEffect>
                                    <p:set>
                                      <p:cBhvr>
                                        <p:cTn id="122" dur="1" fill="hold">
                                          <p:stCondLst>
                                            <p:cond delay="1999"/>
                                          </p:stCondLst>
                                        </p:cTn>
                                        <p:tgtEl>
                                          <p:spTgt spid="6158"/>
                                        </p:tgtEl>
                                        <p:attrNameLst>
                                          <p:attrName>style.visibility</p:attrName>
                                        </p:attrNameLst>
                                      </p:cBhvr>
                                      <p:to>
                                        <p:strVal val="hidden"/>
                                      </p:to>
                                    </p:set>
                                  </p:childTnLst>
                                </p:cTn>
                              </p:par>
                              <p:par>
                                <p:cTn id="123" presetID="10" presetClass="exit" presetSubtype="0" fill="hold" grpId="2" nodeType="withEffect">
                                  <p:stCondLst>
                                    <p:cond delay="0"/>
                                  </p:stCondLst>
                                  <p:childTnLst>
                                    <p:animEffect transition="out" filter="fade">
                                      <p:cBhvr>
                                        <p:cTn id="124" dur="2000"/>
                                        <p:tgtEl>
                                          <p:spTgt spid="6159"/>
                                        </p:tgtEl>
                                      </p:cBhvr>
                                    </p:animEffect>
                                    <p:set>
                                      <p:cBhvr>
                                        <p:cTn id="125" dur="1" fill="hold">
                                          <p:stCondLst>
                                            <p:cond delay="1999"/>
                                          </p:stCondLst>
                                        </p:cTn>
                                        <p:tgtEl>
                                          <p:spTgt spid="6159"/>
                                        </p:tgtEl>
                                        <p:attrNameLst>
                                          <p:attrName>style.visibility</p:attrName>
                                        </p:attrNameLst>
                                      </p:cBhvr>
                                      <p:to>
                                        <p:strVal val="hidden"/>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0" presetClass="exit" presetSubtype="0" fill="hold" grpId="2" nodeType="clickEffect">
                                  <p:stCondLst>
                                    <p:cond delay="0"/>
                                  </p:stCondLst>
                                  <p:childTnLst>
                                    <p:animEffect transition="out" filter="fade">
                                      <p:cBhvr>
                                        <p:cTn id="129" dur="2000"/>
                                        <p:tgtEl>
                                          <p:spTgt spid="6156"/>
                                        </p:tgtEl>
                                      </p:cBhvr>
                                    </p:animEffect>
                                    <p:set>
                                      <p:cBhvr>
                                        <p:cTn id="130" dur="1" fill="hold">
                                          <p:stCondLst>
                                            <p:cond delay="1999"/>
                                          </p:stCondLst>
                                        </p:cTn>
                                        <p:tgtEl>
                                          <p:spTgt spid="6156"/>
                                        </p:tgtEl>
                                        <p:attrNameLst>
                                          <p:attrName>style.visibility</p:attrName>
                                        </p:attrNameLst>
                                      </p:cBhvr>
                                      <p:to>
                                        <p:strVal val="hidden"/>
                                      </p:to>
                                    </p:set>
                                  </p:childTnLst>
                                </p:cTn>
                              </p:par>
                              <p:par>
                                <p:cTn id="131" presetID="10" presetClass="exit" presetSubtype="0" fill="hold" grpId="2" nodeType="withEffect">
                                  <p:stCondLst>
                                    <p:cond delay="0"/>
                                  </p:stCondLst>
                                  <p:childTnLst>
                                    <p:animEffect transition="out" filter="fade">
                                      <p:cBhvr>
                                        <p:cTn id="132" dur="2000"/>
                                        <p:tgtEl>
                                          <p:spTgt spid="6157"/>
                                        </p:tgtEl>
                                      </p:cBhvr>
                                    </p:animEffect>
                                    <p:set>
                                      <p:cBhvr>
                                        <p:cTn id="133" dur="1" fill="hold">
                                          <p:stCondLst>
                                            <p:cond delay="1999"/>
                                          </p:stCondLst>
                                        </p:cTn>
                                        <p:tgtEl>
                                          <p:spTgt spid="6157"/>
                                        </p:tgtEl>
                                        <p:attrNameLst>
                                          <p:attrName>style.visibility</p:attrName>
                                        </p:attrNameLst>
                                      </p:cBhvr>
                                      <p:to>
                                        <p:strVal val="hidden"/>
                                      </p:to>
                                    </p:set>
                                  </p:childTnLst>
                                </p:cTn>
                              </p:par>
                              <p:par>
                                <p:cTn id="134" presetID="10" presetClass="exit" presetSubtype="0" fill="hold" grpId="2" nodeType="withEffect">
                                  <p:stCondLst>
                                    <p:cond delay="0"/>
                                  </p:stCondLst>
                                  <p:childTnLst>
                                    <p:animEffect transition="out" filter="fade">
                                      <p:cBhvr>
                                        <p:cTn id="135" dur="2000"/>
                                        <p:tgtEl>
                                          <p:spTgt spid="6162"/>
                                        </p:tgtEl>
                                      </p:cBhvr>
                                    </p:animEffect>
                                    <p:set>
                                      <p:cBhvr>
                                        <p:cTn id="136" dur="1" fill="hold">
                                          <p:stCondLst>
                                            <p:cond delay="1999"/>
                                          </p:stCondLst>
                                        </p:cTn>
                                        <p:tgtEl>
                                          <p:spTgt spid="6162"/>
                                        </p:tgtEl>
                                        <p:attrNameLst>
                                          <p:attrName>style.visibility</p:attrName>
                                        </p:attrNameLst>
                                      </p:cBhvr>
                                      <p:to>
                                        <p:strVal val="hidden"/>
                                      </p:to>
                                    </p:set>
                                  </p:childTnLst>
                                </p:cTn>
                              </p:par>
                              <p:par>
                                <p:cTn id="137" presetID="10" presetClass="exit" presetSubtype="0" fill="hold" grpId="2" nodeType="withEffect">
                                  <p:stCondLst>
                                    <p:cond delay="0"/>
                                  </p:stCondLst>
                                  <p:childTnLst>
                                    <p:animEffect transition="out" filter="fade">
                                      <p:cBhvr>
                                        <p:cTn id="138" dur="2000"/>
                                        <p:tgtEl>
                                          <p:spTgt spid="6164"/>
                                        </p:tgtEl>
                                      </p:cBhvr>
                                    </p:animEffect>
                                    <p:set>
                                      <p:cBhvr>
                                        <p:cTn id="139" dur="1" fill="hold">
                                          <p:stCondLst>
                                            <p:cond delay="1999"/>
                                          </p:stCondLst>
                                        </p:cTn>
                                        <p:tgtEl>
                                          <p:spTgt spid="6164"/>
                                        </p:tgtEl>
                                        <p:attrNameLst>
                                          <p:attrName>style.visibility</p:attrName>
                                        </p:attrNameLst>
                                      </p:cBhvr>
                                      <p:to>
                                        <p:strVal val="hidden"/>
                                      </p:to>
                                    </p:set>
                                  </p:childTnLst>
                                </p:cTn>
                              </p:par>
                              <p:par>
                                <p:cTn id="140" presetID="10" presetClass="exit" presetSubtype="0" fill="hold" grpId="2" nodeType="withEffect">
                                  <p:stCondLst>
                                    <p:cond delay="0"/>
                                  </p:stCondLst>
                                  <p:childTnLst>
                                    <p:animEffect transition="out" filter="fade">
                                      <p:cBhvr>
                                        <p:cTn id="141" dur="2000"/>
                                        <p:tgtEl>
                                          <p:spTgt spid="6160"/>
                                        </p:tgtEl>
                                      </p:cBhvr>
                                    </p:animEffect>
                                    <p:set>
                                      <p:cBhvr>
                                        <p:cTn id="142" dur="1" fill="hold">
                                          <p:stCondLst>
                                            <p:cond delay="1999"/>
                                          </p:stCondLst>
                                        </p:cTn>
                                        <p:tgtEl>
                                          <p:spTgt spid="6160"/>
                                        </p:tgtEl>
                                        <p:attrNameLst>
                                          <p:attrName>style.visibility</p:attrName>
                                        </p:attrNameLst>
                                      </p:cBhvr>
                                      <p:to>
                                        <p:strVal val="hidden"/>
                                      </p:to>
                                    </p:set>
                                  </p:childTnLst>
                                </p:cTn>
                              </p:par>
                              <p:par>
                                <p:cTn id="143" presetID="10" presetClass="exit" presetSubtype="0" fill="hold" grpId="2" nodeType="withEffect">
                                  <p:stCondLst>
                                    <p:cond delay="0"/>
                                  </p:stCondLst>
                                  <p:childTnLst>
                                    <p:animEffect transition="out" filter="fade">
                                      <p:cBhvr>
                                        <p:cTn id="144" dur="2000"/>
                                        <p:tgtEl>
                                          <p:spTgt spid="6161"/>
                                        </p:tgtEl>
                                      </p:cBhvr>
                                    </p:animEffect>
                                    <p:set>
                                      <p:cBhvr>
                                        <p:cTn id="145" dur="1" fill="hold">
                                          <p:stCondLst>
                                            <p:cond delay="1999"/>
                                          </p:stCondLst>
                                        </p:cTn>
                                        <p:tgtEl>
                                          <p:spTgt spid="6161"/>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2000"/>
                                        <p:tgtEl>
                                          <p:spTgt spid="6169"/>
                                        </p:tgtEl>
                                      </p:cBhvr>
                                    </p:animEffect>
                                    <p:set>
                                      <p:cBhvr>
                                        <p:cTn id="148" dur="1" fill="hold">
                                          <p:stCondLst>
                                            <p:cond delay="1999"/>
                                          </p:stCondLst>
                                        </p:cTn>
                                        <p:tgtEl>
                                          <p:spTgt spid="6169"/>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2000"/>
                                        <p:tgtEl>
                                          <p:spTgt spid="6170">
                                            <p:txEl>
                                              <p:pRg st="0" end="0"/>
                                            </p:txEl>
                                          </p:spTgt>
                                        </p:tgtEl>
                                      </p:cBhvr>
                                    </p:animEffect>
                                    <p:set>
                                      <p:cBhvr>
                                        <p:cTn id="151" dur="1" fill="hold">
                                          <p:stCondLst>
                                            <p:cond delay="1999"/>
                                          </p:stCondLst>
                                        </p:cTn>
                                        <p:tgtEl>
                                          <p:spTgt spid="6170">
                                            <p:txEl>
                                              <p:pRg st="0" end="0"/>
                                            </p:txEl>
                                          </p:spTgt>
                                        </p:tgtEl>
                                        <p:attrNameLst>
                                          <p:attrName>style.visibility</p:attrName>
                                        </p:attrNameLst>
                                      </p:cBhvr>
                                      <p:to>
                                        <p:strVal val="hidden"/>
                                      </p:to>
                                    </p:set>
                                  </p:childTnLst>
                                </p:cTn>
                              </p:par>
                              <p:par>
                                <p:cTn id="152" presetID="10" presetClass="entr" presetSubtype="0" fill="hold" grpId="0" nodeType="withEffect">
                                  <p:stCondLst>
                                    <p:cond delay="0"/>
                                  </p:stCondLst>
                                  <p:childTnLst>
                                    <p:set>
                                      <p:cBhvr>
                                        <p:cTn id="153" dur="1" fill="hold">
                                          <p:stCondLst>
                                            <p:cond delay="0"/>
                                          </p:stCondLst>
                                        </p:cTn>
                                        <p:tgtEl>
                                          <p:spTgt spid="6171"/>
                                        </p:tgtEl>
                                        <p:attrNameLst>
                                          <p:attrName>style.visibility</p:attrName>
                                        </p:attrNameLst>
                                      </p:cBhvr>
                                      <p:to>
                                        <p:strVal val="visible"/>
                                      </p:to>
                                    </p:set>
                                    <p:animEffect transition="in" filter="fade">
                                      <p:cBhvr>
                                        <p:cTn id="154" dur="2000"/>
                                        <p:tgtEl>
                                          <p:spTgt spid="6171"/>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6173"/>
                                        </p:tgtEl>
                                        <p:attrNameLst>
                                          <p:attrName>style.visibility</p:attrName>
                                        </p:attrNameLst>
                                      </p:cBhvr>
                                      <p:to>
                                        <p:strVal val="visible"/>
                                      </p:to>
                                    </p:set>
                                    <p:animEffect transition="in" filter="fade">
                                      <p:cBhvr>
                                        <p:cTn id="159" dur="2000"/>
                                        <p:tgtEl>
                                          <p:spTgt spid="6173"/>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6172"/>
                                        </p:tgtEl>
                                        <p:attrNameLst>
                                          <p:attrName>style.visibility</p:attrName>
                                        </p:attrNameLst>
                                      </p:cBhvr>
                                      <p:to>
                                        <p:strVal val="visible"/>
                                      </p:to>
                                    </p:set>
                                    <p:animEffect transition="in" filter="fade">
                                      <p:cBhvr>
                                        <p:cTn id="162" dur="2000"/>
                                        <p:tgtEl>
                                          <p:spTgt spid="6172"/>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6174"/>
                                        </p:tgtEl>
                                        <p:attrNameLst>
                                          <p:attrName>style.visibility</p:attrName>
                                        </p:attrNameLst>
                                      </p:cBhvr>
                                      <p:to>
                                        <p:strVal val="visible"/>
                                      </p:to>
                                    </p:set>
                                    <p:animEffect transition="in" filter="fade">
                                      <p:cBhvr>
                                        <p:cTn id="165" dur="2000"/>
                                        <p:tgtEl>
                                          <p:spTgt spid="6174"/>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6175"/>
                                        </p:tgtEl>
                                        <p:attrNameLst>
                                          <p:attrName>style.visibility</p:attrName>
                                        </p:attrNameLst>
                                      </p:cBhvr>
                                      <p:to>
                                        <p:strVal val="visible"/>
                                      </p:to>
                                    </p:set>
                                    <p:animEffect transition="in" filter="fade">
                                      <p:cBhvr>
                                        <p:cTn id="170" dur="2000"/>
                                        <p:tgtEl>
                                          <p:spTgt spid="6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uild="p"/>
      <p:bldP spid="6153" grpId="0" build="p"/>
      <p:bldP spid="6155" grpId="0" animBg="1"/>
      <p:bldP spid="6155" grpId="1" animBg="1"/>
      <p:bldP spid="6156" grpId="0"/>
      <p:bldP spid="6156" grpId="1"/>
      <p:bldP spid="6156" grpId="2"/>
      <p:bldP spid="6157" grpId="0"/>
      <p:bldP spid="6157" grpId="1"/>
      <p:bldP spid="6157" grpId="2"/>
      <p:bldP spid="6158" grpId="0"/>
      <p:bldP spid="6158" grpId="1"/>
      <p:bldP spid="6158" grpId="2"/>
      <p:bldP spid="6159" grpId="0"/>
      <p:bldP spid="6159" grpId="1"/>
      <p:bldP spid="6159" grpId="2"/>
      <p:bldP spid="6160" grpId="0"/>
      <p:bldP spid="6160" grpId="1"/>
      <p:bldP spid="6160" grpId="2"/>
      <p:bldP spid="6161" grpId="0"/>
      <p:bldP spid="6161" grpId="1"/>
      <p:bldP spid="6161" grpId="2"/>
      <p:bldP spid="6162" grpId="0"/>
      <p:bldP spid="6162" grpId="1"/>
      <p:bldP spid="6162" grpId="2"/>
      <p:bldP spid="6163" grpId="0"/>
      <p:bldP spid="6163" grpId="1"/>
      <p:bldP spid="6163" grpId="2"/>
      <p:bldP spid="6164" grpId="0"/>
      <p:bldP spid="6164" grpId="1"/>
      <p:bldP spid="6164" grpId="2"/>
      <p:bldP spid="6165" grpId="0" animBg="1"/>
      <p:bldP spid="6165" grpId="1" animBg="1"/>
      <p:bldP spid="6166" grpId="0" animBg="1"/>
      <p:bldP spid="6166" grpId="1" animBg="1"/>
      <p:bldP spid="6168" grpId="0" animBg="1"/>
      <p:bldP spid="6168" grpId="1" animBg="1"/>
      <p:bldP spid="6169" grpId="0" animBg="1"/>
      <p:bldP spid="6169" grpId="1" animBg="1"/>
      <p:bldP spid="6170" grpId="0" build="p"/>
      <p:bldP spid="6171" grpId="0" animBg="1"/>
      <p:bldP spid="6172" grpId="0" animBg="1"/>
      <p:bldP spid="6173" grpId="0" animBg="1"/>
      <p:bldP spid="6174" grpId="0" animBg="1"/>
      <p:bldP spid="6175"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AC6EB056-0656-4470-B9B7-76C4C46BC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334000"/>
            <a:ext cx="1905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a:extLst>
              <a:ext uri="{FF2B5EF4-FFF2-40B4-BE49-F238E27FC236}">
                <a16:creationId xmlns:a16="http://schemas.microsoft.com/office/drawing/2014/main" id="{246DD9F8-2316-49C3-B42A-6657135ED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334000"/>
            <a:ext cx="247650" cy="3238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16E52FE6-8625-400F-82F4-C5C7419C0C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28645">
            <a:off x="6657181" y="5361782"/>
            <a:ext cx="96837" cy="1524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a:extLst>
              <a:ext uri="{FF2B5EF4-FFF2-40B4-BE49-F238E27FC236}">
                <a16:creationId xmlns:a16="http://schemas.microsoft.com/office/drawing/2014/main" id="{C4DC5CD6-4333-4B89-933B-7199F1E767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28645">
            <a:off x="6331744" y="5514182"/>
            <a:ext cx="96837" cy="1524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E3B87458-C36E-491B-A92A-7EA2B63854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28645">
            <a:off x="6220619" y="5230019"/>
            <a:ext cx="96838" cy="152400"/>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a:extLst>
              <a:ext uri="{FF2B5EF4-FFF2-40B4-BE49-F238E27FC236}">
                <a16:creationId xmlns:a16="http://schemas.microsoft.com/office/drawing/2014/main" id="{BC43DCCC-084F-4842-ACE0-8684F3BBBD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28645">
            <a:off x="6047581" y="5534819"/>
            <a:ext cx="96838" cy="1524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B869AAE6-65D4-4FC5-AC03-6027750729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28645">
            <a:off x="5742781" y="5534819"/>
            <a:ext cx="96838" cy="152400"/>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a:extLst>
              <a:ext uri="{FF2B5EF4-FFF2-40B4-BE49-F238E27FC236}">
                <a16:creationId xmlns:a16="http://schemas.microsoft.com/office/drawing/2014/main" id="{FE1FB746-7579-46AD-A6CF-B2199E460E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28645">
            <a:off x="5895181" y="5334794"/>
            <a:ext cx="96838" cy="152400"/>
          </a:xfrm>
          <a:prstGeom prst="rect">
            <a:avLst/>
          </a:prstGeom>
          <a:noFill/>
          <a:extLst>
            <a:ext uri="{909E8E84-426E-40DD-AFC4-6F175D3DCCD1}">
              <a14:hiddenFill xmlns:a14="http://schemas.microsoft.com/office/drawing/2010/main">
                <a:solidFill>
                  <a:srgbClr val="FFFFFF"/>
                </a:solidFill>
              </a14:hiddenFill>
            </a:ext>
          </a:extLst>
        </p:spPr>
      </p:pic>
      <p:sp>
        <p:nvSpPr>
          <p:cNvPr id="7179" name="Rectangle 11">
            <a:extLst>
              <a:ext uri="{FF2B5EF4-FFF2-40B4-BE49-F238E27FC236}">
                <a16:creationId xmlns:a16="http://schemas.microsoft.com/office/drawing/2014/main" id="{D638EE9D-7200-48CF-9081-045165DC0C46}"/>
              </a:ext>
            </a:extLst>
          </p:cNvPr>
          <p:cNvSpPr>
            <a:spLocks noGrp="1" noChangeArrowheads="1"/>
          </p:cNvSpPr>
          <p:nvPr>
            <p:ph type="body" idx="1"/>
          </p:nvPr>
        </p:nvSpPr>
        <p:spPr>
          <a:xfrm>
            <a:off x="381000" y="152400"/>
            <a:ext cx="3733800" cy="6477000"/>
          </a:xfrm>
        </p:spPr>
        <p:txBody>
          <a:bodyPr/>
          <a:lstStyle/>
          <a:p>
            <a:pPr>
              <a:lnSpc>
                <a:spcPct val="80000"/>
              </a:lnSpc>
            </a:pPr>
            <a:r>
              <a:rPr lang="en-US" altLang="en-US"/>
              <a:t>Muhammad and Abu- Bakr were smarter than that though. They escaped from the south end of Makkah on a narrow and unpopular path that very few knew that it even existed. They also settled in Cave </a:t>
            </a:r>
            <a:r>
              <a:rPr lang="en-US" altLang="en-US" i="1"/>
              <a:t>Thawr</a:t>
            </a:r>
            <a:r>
              <a:rPr lang="en-US" altLang="en-US"/>
              <a:t>  for a few days until the search cooled down a little bit.</a:t>
            </a:r>
          </a:p>
        </p:txBody>
      </p:sp>
      <p:pic>
        <p:nvPicPr>
          <p:cNvPr id="7180" name="Picture 12">
            <a:extLst>
              <a:ext uri="{FF2B5EF4-FFF2-40B4-BE49-F238E27FC236}">
                <a16:creationId xmlns:a16="http://schemas.microsoft.com/office/drawing/2014/main" id="{6A394AE2-BD71-4892-B037-B58D996909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676400"/>
            <a:ext cx="296227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a:extLst>
              <a:ext uri="{FF2B5EF4-FFF2-40B4-BE49-F238E27FC236}">
                <a16:creationId xmlns:a16="http://schemas.microsoft.com/office/drawing/2014/main" id="{9E4B62A1-5702-44EA-8BB1-9A4A8FC3FA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5029200"/>
            <a:ext cx="1847850" cy="838200"/>
          </a:xfrm>
          <a:prstGeom prst="rect">
            <a:avLst/>
          </a:prstGeom>
          <a:noFill/>
          <a:extLst>
            <a:ext uri="{909E8E84-426E-40DD-AFC4-6F175D3DCCD1}">
              <a14:hiddenFill xmlns:a14="http://schemas.microsoft.com/office/drawing/2010/main">
                <a:solidFill>
                  <a:srgbClr val="FFFFFF"/>
                </a:solidFill>
              </a14:hiddenFill>
            </a:ext>
          </a:extLst>
        </p:spPr>
      </p:pic>
      <p:sp>
        <p:nvSpPr>
          <p:cNvPr id="7182" name="Rectangle 14">
            <a:extLst>
              <a:ext uri="{FF2B5EF4-FFF2-40B4-BE49-F238E27FC236}">
                <a16:creationId xmlns:a16="http://schemas.microsoft.com/office/drawing/2014/main" id="{09183CE0-521A-4784-9A9D-7E61C1096644}"/>
              </a:ext>
            </a:extLst>
          </p:cNvPr>
          <p:cNvSpPr>
            <a:spLocks noChangeArrowheads="1"/>
          </p:cNvSpPr>
          <p:nvPr/>
        </p:nvSpPr>
        <p:spPr bwMode="auto">
          <a:xfrm>
            <a:off x="9525" y="0"/>
            <a:ext cx="4562475" cy="691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t>After a few day they realized that it was only Ali (R) in Muhammad’s house. The word of Muhammad’s escape spread all throughout Madinah! Abu-Jahl offered a reward of 100 red camels for the head of the Prophet Muhammad (SAW). So everyone fled towards Madinah in hopes to find Muhammed.</a:t>
            </a:r>
          </a:p>
        </p:txBody>
      </p:sp>
      <p:pic>
        <p:nvPicPr>
          <p:cNvPr id="7183" name="Picture 15">
            <a:extLst>
              <a:ext uri="{FF2B5EF4-FFF2-40B4-BE49-F238E27FC236}">
                <a16:creationId xmlns:a16="http://schemas.microsoft.com/office/drawing/2014/main" id="{85889B00-817F-4D73-A987-C47A37B77E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3400" y="5715000"/>
            <a:ext cx="695325"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403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7179">
                                            <p:txEl>
                                              <p:pRg st="0" end="0"/>
                                            </p:txEl>
                                          </p:spTgt>
                                        </p:tgtEl>
                                      </p:cBhvr>
                                    </p:animEffect>
                                    <p:set>
                                      <p:cBhvr>
                                        <p:cTn id="7" dur="1" fill="hold">
                                          <p:stCondLst>
                                            <p:cond delay="1999"/>
                                          </p:stCondLst>
                                        </p:cTn>
                                        <p:tgtEl>
                                          <p:spTgt spid="7179">
                                            <p:txEl>
                                              <p:pRg st="0" end="0"/>
                                            </p:txEl>
                                          </p:spTgt>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182"/>
                                        </p:tgtEl>
                                        <p:attrNameLst>
                                          <p:attrName>style.visibility</p:attrName>
                                        </p:attrNameLst>
                                      </p:cBhvr>
                                      <p:to>
                                        <p:strVal val="visible"/>
                                      </p:to>
                                    </p:set>
                                    <p:animEffect transition="in" filter="fade">
                                      <p:cBhvr>
                                        <p:cTn id="10" dur="2000"/>
                                        <p:tgtEl>
                                          <p:spTgt spid="718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0 0 C 0.00521 0.01041 0.00573 0.01458 0.0125 0.02361 C 0.01424 0.02592 0.01667 0.02731 0.01875 0.02916 C 0.01979 0.03009 0.02188 0.03194 0.02188 0.03194 C 0.02222 0.03796 0.0217 0.04421 0.02292 0.05 C 0.02327 0.05162 0.02813 0.05393 0.02917 0.05416 C 0.03472 0.05486 0.04028 0.05509 0.04584 0.05555 C 0.04618 0.05833 0.04601 0.06134 0.04688 0.06388 C 0.04983 0.07199 0.07865 0.07222 0.07917 0.07222 C 0.08177 0.09259 0.08681 0.0875 0.10417 0.08888 C 0.10556 0.09652 0.10729 0.0993 0.1125 0.10277 C 0.12361 0.10231 0.13472 0.10046 0.14584 0.10138 C 0.14722 0.10138 0.14757 0.10486 0.14896 0.10555 C 0.15087 0.10671 0.15313 0.10648 0.15521 0.10694 C 0.16945 0.10648 0.18368 0.10694 0.19792 0.10555 C 0.19913 0.10555 0.19983 0.10347 0.20104 0.10277 C 0.20469 0.10069 0.21493 0.10023 0.21667 0.1 C 0.21927 0.0949 0.2217 0.0905 0.225 0.08611 C 0.22535 0.08472 0.22604 0.08194 0.22604 0.08194 " pathEditMode="relative" rAng="0" ptsTypes="ffffffffffffffffffA">
                                      <p:cBhvr>
                                        <p:cTn id="14" dur="2000" fill="hold"/>
                                        <p:tgtEl>
                                          <p:spTgt spid="7170"/>
                                        </p:tgtEl>
                                        <p:attrNameLst>
                                          <p:attrName>ppt_x</p:attrName>
                                          <p:attrName>ppt_y</p:attrName>
                                        </p:attrNameLst>
                                      </p:cBhvr>
                                      <p:rCtr x="0" y="0"/>
                                    </p:animMotion>
                                  </p:childTnLst>
                                </p:cTn>
                              </p:par>
                              <p:par>
                                <p:cTn id="15" presetID="0" presetClass="path" presetSubtype="0" accel="50000" decel="50000" fill="hold" nodeType="withEffect">
                                  <p:stCondLst>
                                    <p:cond delay="0"/>
                                  </p:stCondLst>
                                  <p:childTnLst>
                                    <p:animMotion origin="layout" path="M 0 0 C 0.00521 0.01041 0.00573 0.01458 0.0125 0.02361 C 0.01424 0.02592 0.01667 0.02731 0.01875 0.02916 C 0.01979 0.03009 0.02188 0.03194 0.02188 0.03194 C 0.02222 0.03796 0.0217 0.04421 0.02292 0.05 C 0.02327 0.05162 0.02813 0.05393 0.02917 0.05416 C 0.03472 0.05486 0.04028 0.05509 0.04584 0.05555 C 0.04618 0.05833 0.04601 0.06134 0.04688 0.06388 C 0.04983 0.07199 0.07865 0.07222 0.07917 0.07222 C 0.08177 0.09259 0.08681 0.0875 0.10417 0.08888 C 0.10556 0.09652 0.10729 0.0993 0.1125 0.10277 C 0.12361 0.10231 0.13472 0.10046 0.14584 0.10138 C 0.14722 0.10138 0.14757 0.10486 0.14896 0.10555 C 0.15087 0.10671 0.15313 0.10648 0.15521 0.10694 C 0.16945 0.10648 0.18368 0.10694 0.19792 0.10555 C 0.19913 0.10555 0.19983 0.10347 0.20104 0.10277 C 0.20469 0.10069 0.21493 0.10023 0.21667 0.1 C 0.21927 0.0949 0.2217 0.0905 0.225 0.08611 C 0.22535 0.08472 0.22604 0.08194 0.22604 0.08194 " pathEditMode="relative" ptsTypes="ffffffffffffffffffA">
                                      <p:cBhvr>
                                        <p:cTn id="16" dur="2000" fill="hold"/>
                                        <p:tgtEl>
                                          <p:spTgt spid="7171"/>
                                        </p:tgtEl>
                                        <p:attrNameLst>
                                          <p:attrName>ppt_x</p:attrName>
                                          <p:attrName>ppt_y</p:attrName>
                                        </p:attrNameLst>
                                      </p:cBhvr>
                                    </p:animMotion>
                                  </p:childTnLst>
                                </p:cTn>
                              </p:par>
                            </p:childTnLst>
                          </p:cTn>
                        </p:par>
                        <p:par>
                          <p:cTn id="17" fill="hold" nodeType="afterGroup">
                            <p:stCondLst>
                              <p:cond delay="2000"/>
                            </p:stCondLst>
                            <p:childTnLst>
                              <p:par>
                                <p:cTn id="18" presetID="0" presetClass="path" presetSubtype="0" repeatCount="indefinite" accel="50000" decel="50000" fill="hold" nodeType="afterEffect">
                                  <p:stCondLst>
                                    <p:cond delay="0"/>
                                  </p:stCondLst>
                                  <p:childTnLst>
                                    <p:animMotion origin="layout" path="M 2.5E-6 7.40741E-7 C 0.00451 -0.0088 0.01076 -0.01528 0.01528 -0.02407 C 0.01736 -0.04653 0.01823 -0.04005 0.00694 -0.05 C 0.01059 -0.06458 0.02014 -0.06991 0.02916 -0.07778 C 0.0276 -0.08611 0.02708 -0.08981 0.02083 -0.09259 C 0.0158 -0.10255 0.01684 -0.09653 0.02639 -0.10926 C 0.02778 -0.11111 0.03055 -0.11481 0.03055 -0.11481 C 0.03003 -0.12153 0.03125 -0.12893 0.02916 -0.13518 C 0.02778 -0.13912 0.02083 -0.14259 0.02083 -0.14259 C 0.02344 -0.15278 0.025 -0.16157 0.02639 -0.17222 C 0.025 -0.18588 0.02552 -0.18681 0.01666 -0.19074 C 0.01857 -0.19815 0.02014 -0.20116 0.025 -0.20556 C 0.02708 -0.21389 0.03194 -0.22893 0.02222 -0.23333 C 0.01962 -0.23449 0.01666 -0.23449 0.01389 -0.23518 C 0.02378 -0.23958 0.0125 -0.23333 0.02083 -0.24259 C 0.0243 -0.2463 0.03194 -0.25185 0.03611 -0.25556 C 0.03663 -0.25856 0.03698 -0.26181 0.0375 -0.26481 C 0.03785 -0.26667 0.03906 -0.26852 0.03889 -0.27037 C 0.03802 -0.27708 0.0316 -0.27986 0.02778 -0.28148 C 0.02691 -0.28333 0.02465 -0.28495 0.025 -0.28704 C 0.02535 -0.28912 0.02795 -0.28912 0.02916 -0.29074 C 0.03281 -0.2956 0.03455 -0.30301 0.03611 -0.30926 C 0.03559 -0.31296 0.03576 -0.3169 0.03472 -0.32037 C 0.0335 -0.32454 0.02916 -0.33148 0.02916 -0.33148 C 0.03212 -0.3375 0.03298 -0.34329 0.03472 -0.35 C 0.03403 -0.35625 0.03403 -0.37199 0.03055 -0.37778 C 0.02951 -0.37963 0.0276 -0.38009 0.02639 -0.38148 C 0.02482 -0.3831 0.02222 -0.38704 0.02222 -0.38704 " pathEditMode="relative" ptsTypes="fffffffffffffffffffffffffffA">
                                      <p:cBhvr>
                                        <p:cTn id="19" dur="2000" fill="hold"/>
                                        <p:tgtEl>
                                          <p:spTgt spid="7174"/>
                                        </p:tgtEl>
                                        <p:attrNameLst>
                                          <p:attrName>ppt_x</p:attrName>
                                          <p:attrName>ppt_y</p:attrName>
                                        </p:attrNameLst>
                                      </p:cBhvr>
                                    </p:animMotion>
                                  </p:childTnLst>
                                </p:cTn>
                              </p:par>
                              <p:par>
                                <p:cTn id="20" presetID="0" presetClass="path" presetSubtype="0" repeatCount="indefinite" accel="50000" decel="50000" fill="hold" nodeType="withEffect">
                                  <p:stCondLst>
                                    <p:cond delay="0"/>
                                  </p:stCondLst>
                                  <p:childTnLst>
                                    <p:animMotion origin="layout" path="M 0.0125 -0.00949 C 0.01702 -0.01759 0.02223 -0.02523 0.02639 -0.03356 C 0.02587 -0.03657 0.02622 -0.04004 0.025 -0.04282 C 0.02414 -0.04467 0.02118 -0.04444 0.02084 -0.04652 C 0.02049 -0.04907 0.03056 -0.05949 0.03195 -0.06134 C 0.03143 -0.06319 0.0316 -0.06551 0.03056 -0.06689 C 0.02952 -0.06828 0.02709 -0.06689 0.02639 -0.06875 C 0.02431 -0.0743 0.03611 -0.08171 0.03611 -0.08171 C 0.04115 -0.09166 0.03785 -0.08634 0.03056 -0.09282 C 0.03108 -0.09467 0.03108 -0.09676 0.03195 -0.09838 C 0.03299 -0.10046 0.03577 -0.10138 0.03611 -0.10393 C 0.03785 -0.11805 0.03507 -0.125 0.02639 -0.12801 C 0.02431 -0.13634 0.025 -0.13981 0.03056 -0.14467 C 0.03282 -0.1537 0.03438 -0.15972 0.02639 -0.16319 C 0.02969 -0.17638 0.02674 -0.17222 0.03334 -0.17801 C 0.03872 -0.18888 0.03907 -0.19074 0.03056 -0.19838 C 0.03143 -0.20023 0.03195 -0.20277 0.03334 -0.20393 C 0.03577 -0.20601 0.04167 -0.20763 0.04167 -0.20763 C 0.04219 -0.20949 0.04323 -0.21134 0.04306 -0.21319 C 0.04271 -0.21713 0.04028 -0.2243 0.04028 -0.2243 C 0.04271 -0.23426 0.0448 -0.22731 0.04723 -0.23726 C 0.04514 -0.2456 0.04723 -0.24907 0.04028 -0.25208 C 0.03941 -0.25393 0.03716 -0.25555 0.0375 -0.25763 C 0.03785 -0.25949 0.04028 -0.25856 0.04167 -0.25949 C 0.05243 -0.26666 0.03959 -0.26041 0.05 -0.26504 C 0.05052 -0.26689 0.05191 -0.26875 0.05139 -0.2706 C 0.0507 -0.27314 0.04844 -0.27407 0.04723 -0.27615 C 0.04427 -0.28101 0.04445 -0.28171 0.04306 -0.28726 C 0.04462 -0.29328 0.04705 -0.29791 0.04861 -0.30393 C 0.04809 -0.30694 0.04861 -0.31064 0.04723 -0.31319 C 0.04636 -0.31481 0.04427 -0.31388 0.04306 -0.31504 C 0.04167 -0.31643 0.04115 -0.31875 0.04028 -0.3206 C 0.04167 -0.33287 0.04358 -0.34166 0.05 -0.35023 C 0.04948 -0.35208 0.04983 -0.35463 0.04861 -0.35578 C 0.04618 -0.3581 0.04028 -0.35949 0.04028 -0.35949 C 0.04271 -0.36921 0.0408 -0.36342 0.04723 -0.37615 C 0.04809 -0.37801 0.05 -0.38171 0.05 -0.38171 C 0.04844 -0.4037 0.04931 -0.39652 0.04445 -0.41134 C 0.04323 -0.41481 0.04323 -0.41921 0.04167 -0.42245 C 0.03907 -0.42754 0.03611 -0.43912 0.03611 -0.43912 " pathEditMode="relative" ptsTypes="fffffffffffffffffffffffffffffffffffffffA">
                                      <p:cBhvr>
                                        <p:cTn id="21" dur="2000" fill="hold"/>
                                        <p:tgtEl>
                                          <p:spTgt spid="7172"/>
                                        </p:tgtEl>
                                        <p:attrNameLst>
                                          <p:attrName>ppt_x</p:attrName>
                                          <p:attrName>ppt_y</p:attrName>
                                        </p:attrNameLst>
                                      </p:cBhvr>
                                    </p:animMotion>
                                  </p:childTnLst>
                                </p:cTn>
                              </p:par>
                              <p:par>
                                <p:cTn id="22" presetID="0" presetClass="path" presetSubtype="0" repeatCount="indefinite" accel="50000" decel="50000" fill="hold" nodeType="withEffect">
                                  <p:stCondLst>
                                    <p:cond delay="0"/>
                                  </p:stCondLst>
                                  <p:childTnLst>
                                    <p:animMotion origin="layout" path="M -0.01111 -0.00139 C -0.02066 -0.00232 -0.03472 0.00208 -0.03055 -0.01436 C -0.03246 -0.02176 -0.03611 -0.02362 -0.04027 -0.02917 C -0.03871 -0.04375 -0.03871 -0.04375 -0.04583 -0.05325 C -0.04739 -0.05926 -0.04791 -0.06598 -0.05 -0.07176 C -0.05156 -0.0757 -0.05555 -0.08287 -0.05555 -0.08287 C -0.05503 -0.08658 -0.05555 -0.09075 -0.05416 -0.09399 C -0.05173 -0.09954 -0.04496 -0.09144 -0.05416 -0.09954 C -0.05937 -0.10996 -0.05816 -0.11158 -0.05694 -0.12547 C -0.05798 -0.1294 -0.06076 -0.13241 -0.06111 -0.13658 C -0.06145 -0.13982 -0.0592 -0.14769 -0.05833 -0.15139 C -0.05764 -0.16366 -0.06059 -0.17686 -0.05139 -0.18102 C -0.05781 -0.19399 -0.05816 -0.21019 -0.05139 -0.22362 C -0.05121 -0.22917 -0.04705 -0.26621 -0.05 -0.27732 C -0.05121 -0.28195 -0.05486 -0.2845 -0.05694 -0.28843 C -0.05243 -0.29746 -0.05538 -0.3044 -0.05694 -0.31436 C -0.05746 -0.31806 -0.05694 -0.32223 -0.05833 -0.32547 C -0.05902 -0.32709 -0.06111 -0.32662 -0.0625 -0.32732 C -0.06302 -0.33218 -0.06232 -0.3375 -0.06389 -0.34213 C -0.06441 -0.34399 -0.06701 -0.3426 -0.06805 -0.34399 C -0.06909 -0.34537 -0.06892 -0.34769 -0.06944 -0.34954 C -0.06666 -0.36088 -0.07066 -0.35278 -0.07361 -0.36436 C -0.075 -0.37778 -0.0783 -0.37987 -0.07639 -0.39213 C -0.07795 -0.39815 -0.07743 -0.40487 -0.07916 -0.41065 C -0.08038 -0.41482 -0.08368 -0.4176 -0.08472 -0.42176 C -0.08524 -0.42362 -0.08559 -0.42547 -0.08611 -0.42732 C -0.08507 -0.44028 -0.0868 -0.44653 -0.07916 -0.45325 C -0.07691 -0.46227 -0.07934 -0.45602 -0.07361 -0.4625 C -0.07205 -0.46412 -0.06944 -0.46806 -0.06944 -0.46806 " pathEditMode="relative" ptsTypes="ffffffffffffffffffffffffffffA">
                                      <p:cBhvr>
                                        <p:cTn id="23" dur="2000" fill="hold"/>
                                        <p:tgtEl>
                                          <p:spTgt spid="7176"/>
                                        </p:tgtEl>
                                        <p:attrNameLst>
                                          <p:attrName>ppt_x</p:attrName>
                                          <p:attrName>ppt_y</p:attrName>
                                        </p:attrNameLst>
                                      </p:cBhvr>
                                    </p:animMotion>
                                  </p:childTnLst>
                                </p:cTn>
                              </p:par>
                              <p:par>
                                <p:cTn id="24" presetID="0" presetClass="path" presetSubtype="0" repeatCount="indefinite" accel="50000" decel="50000" fill="hold" nodeType="withEffect">
                                  <p:stCondLst>
                                    <p:cond delay="0"/>
                                  </p:stCondLst>
                                  <p:childTnLst>
                                    <p:animMotion origin="layout" path="M 1.11022E-16 1.11111E-6 C 0.00052 -0.00394 0.00087 -0.00625 0.00208 -0.00949 C 0.0026 -0.01458 0.00313 -0.01713 0.00469 -0.02153 C 0.00417 -0.02917 0.00347 -0.04144 -0.00156 -0.04468 C -0.00278 -0.04931 -0.00347 -0.04838 -0.00573 -0.05116 C -0.0066 -0.05602 -0.0059 -0.05301 -0.00833 -0.05949 C -0.00903 -0.06111 -0.00903 -0.0632 -0.00937 -0.06505 C -0.00955 -0.06597 -0.0099 -0.06783 -0.0099 -0.06759 C -0.0092 -0.08009 -0.0059 -0.09074 -0.00104 -0.09931 C -0.00052 -0.10301 0.00035 -0.10602 0.00104 -0.10949 C 0.00087 -0.11574 0.00087 -0.12199 0.00052 -0.12801 C 0.00035 -0.13264 -0.00243 -0.13611 -0.00312 -0.14005 C -0.00399 -0.14468 -0.00469 -0.14838 -0.00521 -0.15301 C -0.00503 -0.17685 -0.00851 -0.1963 -0.00104 -0.21435 C 0.00295 -0.23565 0.01146 -0.25347 0.01458 -0.27546 C 0.01528 -0.28796 0.01563 -0.30139 0.01354 -0.31343 C 0.01285 -0.31759 0.01024 -0.3206 0.00885 -0.32361 C 0.00538 -0.33148 0.00052 -0.34051 -0.00417 -0.34607 C -0.00469 -0.34977 -0.00521 -0.35278 -0.00625 -0.35625 C -0.00573 -0.36852 -0.00573 -0.37801 1.11022E-16 -0.38588 C 0.00017 -0.38681 0.00017 -0.38796 0.00052 -0.38866 C 0.00087 -0.38958 0.00174 -0.38958 0.00208 -0.39051 C 0.00243 -0.39144 0.00382 -0.39884 0.00417 -0.4007 C 0.00382 -0.41088 0.00365 -0.41829 0.00156 -0.42755 C -0.00295 -0.4213 -0.00955 -0.42176 -0.0151 -0.41921 C -0.02187 -0.42037 -0.02257 -0.41921 -0.01771 -0.42199 C -0.01632 -0.42292 -0.01528 -0.42454 -0.01406 -0.4257 C -0.01337 -0.42755 -0.01285 -0.42963 -0.01198 -0.43125 C -0.01094 -0.4331 -0.00885 -0.43681 -0.00885 -0.43658 C -0.00747 -0.44445 -0.00035 -0.44329 0.00313 -0.44329 " pathEditMode="relative" rAng="0" ptsTypes="fffffffffffffffffffffffffffffA">
                                      <p:cBhvr>
                                        <p:cTn id="25" dur="2000" fill="hold"/>
                                        <p:tgtEl>
                                          <p:spTgt spid="7177"/>
                                        </p:tgtEl>
                                        <p:attrNameLst>
                                          <p:attrName>ppt_x</p:attrName>
                                          <p:attrName>ppt_y</p:attrName>
                                        </p:attrNameLst>
                                      </p:cBhvr>
                                      <p:rCtr x="-347" y="-22222"/>
                                    </p:animMotion>
                                  </p:childTnLst>
                                </p:cTn>
                              </p:par>
                              <p:par>
                                <p:cTn id="26" presetID="0" presetClass="path" presetSubtype="0" repeatCount="indefinite" accel="50000" decel="50000" fill="hold" nodeType="withEffect">
                                  <p:stCondLst>
                                    <p:cond delay="0"/>
                                  </p:stCondLst>
                                  <p:childTnLst>
                                    <p:animMotion origin="layout" path="M -0.00018 4.44444E-6 C 0.00052 -0.01019 3.33333E-6 -0.01667 0.00347 -0.02408 C 0.00451 -0.03033 0.00677 -0.03357 0.00902 -0.03889 C 0.00833 -0.04468 0.00538 -0.05047 0.00243 -0.05371 C -0.00087 -0.06436 -0.00018 -0.0757 0.00451 -0.08496 C 0.01024 -0.11297 0.00573 -0.14746 0.00399 -0.17662 C 0.00451 -0.21412 0.00295 -0.20348 0.00694 -0.22362 C 0.00746 -0.22848 0.00764 -0.23241 0.00902 -0.23681 C 0.00955 -0.24491 0.01007 -0.25278 0.01093 -0.26065 C 0.01146 -0.26459 0.01198 -0.27223 0.01198 -0.272 C 0.01232 -0.28912 0.01336 -0.29051 0.01146 -0.30348 C 0.01093 -0.30741 0.00955 -0.31505 0.00955 -0.31482 C 0.00885 -0.32848 0.00659 -0.34167 0.00399 -0.35463 C 0.00451 -0.37639 0.00295 -0.37709 0.00798 -0.39098 C 0.00885 -0.39815 0.01041 -0.40487 0.01302 -0.41065 C 0.01354 -0.41528 0.01441 -0.42176 0.01614 -0.42547 C 0.01666 -0.43542 0.01562 -0.44329 0.0151 -0.45348 C 0.01493 -0.45649 0.01354 -0.46019 0.01354 -0.4625 " pathEditMode="relative" rAng="0" ptsTypes="fffffffffffffffffA">
                                      <p:cBhvr>
                                        <p:cTn id="27" dur="2000" fill="hold"/>
                                        <p:tgtEl>
                                          <p:spTgt spid="7175"/>
                                        </p:tgtEl>
                                        <p:attrNameLst>
                                          <p:attrName>ppt_x</p:attrName>
                                          <p:attrName>ppt_y</p:attrName>
                                        </p:attrNameLst>
                                      </p:cBhvr>
                                      <p:rCtr x="799" y="-23125"/>
                                    </p:animMotion>
                                  </p:childTnLst>
                                </p:cTn>
                              </p:par>
                              <p:par>
                                <p:cTn id="28" presetID="0" presetClass="path" presetSubtype="0" repeatCount="indefinite" accel="50000" decel="50000" fill="hold" nodeType="withEffect">
                                  <p:stCondLst>
                                    <p:cond delay="0"/>
                                  </p:stCondLst>
                                  <p:childTnLst>
                                    <p:animMotion origin="layout" path="M 3.05556E-6 -1.48148E-6 C 0.00243 -0.00996 0.00486 -0.01945 0.0099 -0.02778 C 0.01094 -0.0331 0.0125 -0.03704 0.01458 -0.04167 C 0.01528 -0.04792 0.01701 -0.0544 0.01927 -0.05972 C 0.02049 -0.06644 0.01979 -0.06343 0.02135 -0.06875 C 0.02153 -0.08403 0.02135 -0.09722 0.02292 -0.11181 C 0.02188 -0.12084 0.02118 -0.13009 0.01875 -0.13889 C 0.01667 -0.14676 0.00642 -0.16158 0.00208 -0.17014 C 0.00156 -0.17384 0.00087 -0.17755 0.00052 -0.18125 C 0.00069 -0.19005 0.00035 -0.19884 0.00104 -0.20764 C 0.00122 -0.20926 0.00851 -0.22037 0.00938 -0.22222 C 0.01493 -0.23334 0.01997 -0.24584 0.02656 -0.25625 C 0.02986 -0.26713 0.03247 -0.27755 0.03333 -0.28959 C 0.03229 -0.31528 0.02274 -0.33773 0.01667 -0.36181 C 0.0158 -0.37315 0.01337 -0.3875 0.01875 -0.39722 C 0.02118 -0.42222 0.02083 -0.42153 0.02083 -0.46181 " pathEditMode="relative" ptsTypes="fffffffffffffffA">
                                      <p:cBhvr>
                                        <p:cTn id="29" dur="2000" fill="hold"/>
                                        <p:tgtEl>
                                          <p:spTgt spid="717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build="p"/>
      <p:bldP spid="7182"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FFB2C48-98E1-4DF1-AB45-CE35BC1C88A4}"/>
              </a:ext>
            </a:extLst>
          </p:cNvPr>
          <p:cNvSpPr>
            <a:spLocks noGrp="1" noChangeArrowheads="1"/>
          </p:cNvSpPr>
          <p:nvPr>
            <p:ph type="title"/>
          </p:nvPr>
        </p:nvSpPr>
        <p:spPr/>
        <p:txBody>
          <a:bodyPr/>
          <a:lstStyle/>
          <a:p>
            <a:endParaRPr lang="en-US" altLang="en-US"/>
          </a:p>
        </p:txBody>
      </p:sp>
      <p:sp>
        <p:nvSpPr>
          <p:cNvPr id="8195" name="Rectangle 3">
            <a:extLst>
              <a:ext uri="{FF2B5EF4-FFF2-40B4-BE49-F238E27FC236}">
                <a16:creationId xmlns:a16="http://schemas.microsoft.com/office/drawing/2014/main" id="{106BBE8D-A22E-4F55-808B-2BA6BC473911}"/>
              </a:ext>
            </a:extLst>
          </p:cNvPr>
          <p:cNvSpPr>
            <a:spLocks noGrp="1" noChangeArrowheads="1"/>
          </p:cNvSpPr>
          <p:nvPr>
            <p:ph type="body" idx="1"/>
          </p:nvPr>
        </p:nvSpPr>
        <p:spPr>
          <a:xfrm>
            <a:off x="457200" y="76200"/>
            <a:ext cx="8229600" cy="4525963"/>
          </a:xfrm>
        </p:spPr>
        <p:txBody>
          <a:bodyPr/>
          <a:lstStyle/>
          <a:p>
            <a:r>
              <a:rPr lang="en-US" altLang="en-US" sz="3000" dirty="0"/>
              <a:t>But even with all this </a:t>
            </a:r>
            <a:r>
              <a:rPr lang="en-US" altLang="en-US" sz="3000" dirty="0" err="1"/>
              <a:t>planing</a:t>
            </a:r>
            <a:r>
              <a:rPr lang="en-US" altLang="en-US" sz="3000" dirty="0"/>
              <a:t> Muhammad (SAW) need the help of Allah (SWT). While hiding in Cave </a:t>
            </a:r>
            <a:r>
              <a:rPr lang="en-US" altLang="en-US" sz="3000" dirty="0" err="1"/>
              <a:t>Thawr</a:t>
            </a:r>
            <a:r>
              <a:rPr lang="en-US" altLang="en-US" sz="3000" dirty="0"/>
              <a:t> a search group came past him. One of the members was none other but Abu-</a:t>
            </a:r>
            <a:r>
              <a:rPr lang="en-US" altLang="en-US" sz="3000" dirty="0" err="1"/>
              <a:t>Jahl</a:t>
            </a:r>
            <a:r>
              <a:rPr lang="en-US" altLang="en-US" sz="3000" dirty="0"/>
              <a:t> himself! Allah had a duck lay and egg in front of the cave and a spider weave its web on the entrance in a span of two to five days!</a:t>
            </a:r>
          </a:p>
        </p:txBody>
      </p:sp>
      <p:pic>
        <p:nvPicPr>
          <p:cNvPr id="8196" name="Picture 4">
            <a:extLst>
              <a:ext uri="{FF2B5EF4-FFF2-40B4-BE49-F238E27FC236}">
                <a16:creationId xmlns:a16="http://schemas.microsoft.com/office/drawing/2014/main" id="{29FD52AF-D49C-45B2-A473-9543B88F8A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886200"/>
            <a:ext cx="4051300" cy="266065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a:extLst>
              <a:ext uri="{FF2B5EF4-FFF2-40B4-BE49-F238E27FC236}">
                <a16:creationId xmlns:a16="http://schemas.microsoft.com/office/drawing/2014/main" id="{8A4AB2DE-054D-4505-9323-0EA3C8A056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637088"/>
            <a:ext cx="2438400" cy="2220912"/>
          </a:xfrm>
          <a:prstGeom prst="rect">
            <a:avLst/>
          </a:prstGeom>
          <a:noFill/>
          <a:extLst>
            <a:ext uri="{909E8E84-426E-40DD-AFC4-6F175D3DCCD1}">
              <a14:hiddenFill xmlns:a14="http://schemas.microsoft.com/office/drawing/2010/main">
                <a:solidFill>
                  <a:srgbClr val="FFFFFF"/>
                </a:solidFill>
              </a14:hiddenFill>
            </a:ext>
          </a:extLst>
        </p:spPr>
      </p:pic>
      <p:sp>
        <p:nvSpPr>
          <p:cNvPr id="8198" name="Oval 6">
            <a:extLst>
              <a:ext uri="{FF2B5EF4-FFF2-40B4-BE49-F238E27FC236}">
                <a16:creationId xmlns:a16="http://schemas.microsoft.com/office/drawing/2014/main" id="{37FF9688-BAD7-40D4-B9F2-C1BF4184C3AB}"/>
              </a:ext>
            </a:extLst>
          </p:cNvPr>
          <p:cNvSpPr>
            <a:spLocks noChangeArrowheads="1"/>
          </p:cNvSpPr>
          <p:nvPr/>
        </p:nvSpPr>
        <p:spPr bwMode="auto">
          <a:xfrm>
            <a:off x="2971800" y="3505200"/>
            <a:ext cx="2286000" cy="1752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000"/>
              <a:t>Can’t be that </a:t>
            </a:r>
          </a:p>
          <a:p>
            <a:pPr algn="ctr"/>
            <a:r>
              <a:rPr lang="en-US" altLang="en-US" sz="3000"/>
              <a:t>cave!</a:t>
            </a:r>
          </a:p>
        </p:txBody>
      </p:sp>
      <p:pic>
        <p:nvPicPr>
          <p:cNvPr id="8199" name="Picture 7">
            <a:extLst>
              <a:ext uri="{FF2B5EF4-FFF2-40B4-BE49-F238E27FC236}">
                <a16:creationId xmlns:a16="http://schemas.microsoft.com/office/drawing/2014/main" id="{B30A718D-265D-403B-AA1A-99D62E7034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971800"/>
            <a:ext cx="865187" cy="177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440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33333E-6 -2.96296E-6 C 0.01961 -0.01597 0.0302 -0.03773 0.06336 -0.04444 C 0.08298 -0.0625 0.10677 -0.0544 0.13125 -0.04444 C 0.13455 -0.03773 0.14288 -0.03194 0.14479 -0.025 C 0.14548 -0.02199 0.13524 -0.01666 0.14027 -0.01666 C 0.1467 -0.01666 0.14843 -0.02268 0.15382 -0.025 C 0.17222 -0.0331 0.18402 -0.03148 0.20816 -0.03333 C 0.22777 -0.0324 0.24774 -0.03356 0.26701 -0.03055 C 0.28507 -0.02777 0.29861 0.01968 0.28507 -0.00555 C 0.3408 -0.0169 0.28698 -0.01551 0.39809 -0.00833 C 0.4118 -0.00277 0.43333 0.0007 0.42986 0.01389 C 0.42916 0.01644 0.42378 0.0176 0.42083 0.01945 " pathEditMode="relative" rAng="0" ptsTypes="fffffffffffA">
                                      <p:cBhvr>
                                        <p:cTn id="6" dur="2000" fill="hold"/>
                                        <p:tgtEl>
                                          <p:spTgt spid="8197"/>
                                        </p:tgtEl>
                                        <p:attrNameLst>
                                          <p:attrName>ppt_x</p:attrName>
                                          <p:attrName>ppt_y</p:attrName>
                                        </p:attrNameLst>
                                      </p:cBhvr>
                                      <p:rCtr x="21667" y="-2153"/>
                                    </p:animMotion>
                                  </p:childTnLst>
                                </p:cTn>
                              </p:par>
                              <p:par>
                                <p:cTn id="7" presetID="10" presetClass="entr" presetSubtype="0" fill="hold" grpId="0" nodeType="withEffect">
                                  <p:stCondLst>
                                    <p:cond delay="0"/>
                                  </p:stCondLst>
                                  <p:childTnLst>
                                    <p:set>
                                      <p:cBhvr>
                                        <p:cTn id="8" dur="1" fill="hold">
                                          <p:stCondLst>
                                            <p:cond delay="0"/>
                                          </p:stCondLst>
                                        </p:cTn>
                                        <p:tgtEl>
                                          <p:spTgt spid="8198"/>
                                        </p:tgtEl>
                                        <p:attrNameLst>
                                          <p:attrName>style.visibility</p:attrName>
                                        </p:attrNameLst>
                                      </p:cBhvr>
                                      <p:to>
                                        <p:strVal val="visible"/>
                                      </p:to>
                                    </p:set>
                                    <p:animEffect transition="in" filter="fade">
                                      <p:cBhvr>
                                        <p:cTn id="9" dur="2000"/>
                                        <p:tgtEl>
                                          <p:spTgt spid="8198"/>
                                        </p:tgtEl>
                                      </p:cBhvr>
                                    </p:animEffect>
                                  </p:childTnLst>
                                </p:cTn>
                              </p:par>
                              <p:par>
                                <p:cTn id="10" presetID="0" presetClass="path" presetSubtype="0" accel="50000" decel="50000" fill="hold" nodeType="withEffect">
                                  <p:stCondLst>
                                    <p:cond delay="0"/>
                                  </p:stCondLst>
                                  <p:childTnLst>
                                    <p:animMotion origin="layout" path="M -8.33333E-7 4.81481E-6 C 0.01719 -0.01528 0.03924 -0.00857 0.05833 4.81481E-6 C 0.07344 0.03009 0.05087 -0.0125 0.06875 0.01389 C 0.08681 0.04074 0.07691 0.02708 0.08542 0.05 C 0.09531 0.07639 0.08299 0.03194 0.09375 0.075 C 0.09444 0.07777 0.09583 0.08333 0.09583 0.08333 C 0.09653 0.07685 0.09583 0.0699 0.09792 0.06389 C 0.10208 0.05139 0.11215 0.06273 0.11649 0.06666 C 0.11701 0.06875 0.12014 0.08333 0.12292 0.08333 C 0.12517 0.08333 0.12344 0.07731 0.12483 0.075 C 0.12656 0.07245 0.12917 0.07129 0.13108 0.06944 C 0.14497 0.07199 0.14896 0.07106 0.15816 0.08333 C 0.16076 0.09398 0.16441 0.10532 0.16441 0.11666 " pathEditMode="relative" ptsTypes="ffffffffffffA">
                                      <p:cBhvr>
                                        <p:cTn id="11" dur="2000" fill="hold"/>
                                        <p:tgtEl>
                                          <p:spTgt spid="8199"/>
                                        </p:tgtEl>
                                        <p:attrNameLst>
                                          <p:attrName>ppt_x</p:attrName>
                                          <p:attrName>ppt_y</p:attrName>
                                        </p:attrNameLst>
                                      </p:cBhvr>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xit" presetSubtype="4" fill="hold" nodeType="clickEffect">
                                  <p:stCondLst>
                                    <p:cond delay="0"/>
                                  </p:stCondLst>
                                  <p:childTnLst>
                                    <p:anim calcmode="lin" valueType="num">
                                      <p:cBhvr additive="base">
                                        <p:cTn id="15" dur="500"/>
                                        <p:tgtEl>
                                          <p:spTgt spid="8197"/>
                                        </p:tgtEl>
                                        <p:attrNameLst>
                                          <p:attrName>ppt_x</p:attrName>
                                        </p:attrNameLst>
                                      </p:cBhvr>
                                      <p:tavLst>
                                        <p:tav tm="0">
                                          <p:val>
                                            <p:strVal val="ppt_x"/>
                                          </p:val>
                                        </p:tav>
                                        <p:tav tm="100000">
                                          <p:val>
                                            <p:strVal val="ppt_x"/>
                                          </p:val>
                                        </p:tav>
                                      </p:tavLst>
                                    </p:anim>
                                    <p:anim calcmode="lin" valueType="num">
                                      <p:cBhvr additive="base">
                                        <p:cTn id="16" dur="500"/>
                                        <p:tgtEl>
                                          <p:spTgt spid="8197"/>
                                        </p:tgtEl>
                                        <p:attrNameLst>
                                          <p:attrName>ppt_y</p:attrName>
                                        </p:attrNameLst>
                                      </p:cBhvr>
                                      <p:tavLst>
                                        <p:tav tm="0">
                                          <p:val>
                                            <p:strVal val="ppt_y"/>
                                          </p:val>
                                        </p:tav>
                                        <p:tav tm="100000">
                                          <p:val>
                                            <p:strVal val="1+ppt_h/2"/>
                                          </p:val>
                                        </p:tav>
                                      </p:tavLst>
                                    </p:anim>
                                    <p:set>
                                      <p:cBhvr>
                                        <p:cTn id="17" dur="1" fill="hold">
                                          <p:stCondLst>
                                            <p:cond delay="499"/>
                                          </p:stCondLst>
                                        </p:cTn>
                                        <p:tgtEl>
                                          <p:spTgt spid="81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9D924F93-ADF0-4D7B-834C-88398707ED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96200" cy="44577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a:extLst>
              <a:ext uri="{FF2B5EF4-FFF2-40B4-BE49-F238E27FC236}">
                <a16:creationId xmlns:a16="http://schemas.microsoft.com/office/drawing/2014/main" id="{5DC0C8A6-3D71-4454-A880-FAD922638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33400"/>
            <a:ext cx="1676400" cy="4114800"/>
          </a:xfrm>
          <a:prstGeom prst="rect">
            <a:avLst/>
          </a:prstGeom>
          <a:noFill/>
          <a:extLst>
            <a:ext uri="{909E8E84-426E-40DD-AFC4-6F175D3DCCD1}">
              <a14:hiddenFill xmlns:a14="http://schemas.microsoft.com/office/drawing/2010/main">
                <a:solidFill>
                  <a:srgbClr val="FFFFFF"/>
                </a:solidFill>
              </a14:hiddenFill>
            </a:ext>
          </a:extLst>
        </p:spPr>
      </p:pic>
      <p:sp>
        <p:nvSpPr>
          <p:cNvPr id="9221" name="Rectangle 5">
            <a:extLst>
              <a:ext uri="{FF2B5EF4-FFF2-40B4-BE49-F238E27FC236}">
                <a16:creationId xmlns:a16="http://schemas.microsoft.com/office/drawing/2014/main" id="{0409B487-794C-4DE9-9589-8B9B218DBE64}"/>
              </a:ext>
            </a:extLst>
          </p:cNvPr>
          <p:cNvSpPr>
            <a:spLocks noGrp="1" noChangeArrowheads="1"/>
          </p:cNvSpPr>
          <p:nvPr>
            <p:ph type="body" idx="1"/>
          </p:nvPr>
        </p:nvSpPr>
        <p:spPr>
          <a:xfrm>
            <a:off x="0" y="3886200"/>
            <a:ext cx="9144000" cy="2971800"/>
          </a:xfrm>
        </p:spPr>
        <p:txBody>
          <a:bodyPr/>
          <a:lstStyle/>
          <a:p>
            <a:pPr>
              <a:lnSpc>
                <a:spcPct val="90000"/>
              </a:lnSpc>
            </a:pPr>
            <a:r>
              <a:rPr lang="en-US" altLang="en-US" sz="2800"/>
              <a:t>There was one thing about Abu-Jahl that made him the biggest non-believer of all. He has seen Muhammed’s miracles and he knows that they are true, yet he denies! Because of that he decides to look into the cave. Muhammed (SAW) and Abu-Jahl look eye to eye. But Allah (SWT) makes them invisible so Abu-Jahl can’t see him!</a:t>
            </a:r>
          </a:p>
        </p:txBody>
      </p:sp>
      <p:pic>
        <p:nvPicPr>
          <p:cNvPr id="9222" name="Picture 6">
            <a:extLst>
              <a:ext uri="{FF2B5EF4-FFF2-40B4-BE49-F238E27FC236}">
                <a16:creationId xmlns:a16="http://schemas.microsoft.com/office/drawing/2014/main" id="{32A12330-5D3D-4619-AF82-97665F24E0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609600"/>
            <a:ext cx="1616075" cy="3148013"/>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a:extLst>
              <a:ext uri="{FF2B5EF4-FFF2-40B4-BE49-F238E27FC236}">
                <a16:creationId xmlns:a16="http://schemas.microsoft.com/office/drawing/2014/main" id="{6144CA65-5848-40C6-A784-036D241BAC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864637">
            <a:off x="4790282" y="2753518"/>
            <a:ext cx="9715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86884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74F1735-0ADB-4EA6-9D3B-4EE4227C2E72}"/>
              </a:ext>
            </a:extLst>
          </p:cNvPr>
          <p:cNvSpPr>
            <a:spLocks noGrp="1" noChangeArrowheads="1"/>
          </p:cNvSpPr>
          <p:nvPr>
            <p:ph type="title"/>
          </p:nvPr>
        </p:nvSpPr>
        <p:spPr/>
        <p:txBody>
          <a:bodyPr/>
          <a:lstStyle/>
          <a:p>
            <a:endParaRPr lang="en-US" altLang="en-US"/>
          </a:p>
        </p:txBody>
      </p:sp>
      <p:sp>
        <p:nvSpPr>
          <p:cNvPr id="10243" name="Rectangle 3">
            <a:extLst>
              <a:ext uri="{FF2B5EF4-FFF2-40B4-BE49-F238E27FC236}">
                <a16:creationId xmlns:a16="http://schemas.microsoft.com/office/drawing/2014/main" id="{4D7A0A10-CB34-4F00-9A06-BFD296CACFE9}"/>
              </a:ext>
            </a:extLst>
          </p:cNvPr>
          <p:cNvSpPr>
            <a:spLocks noGrp="1" noChangeArrowheads="1"/>
          </p:cNvSpPr>
          <p:nvPr>
            <p:ph type="body" idx="1"/>
          </p:nvPr>
        </p:nvSpPr>
        <p:spPr>
          <a:xfrm>
            <a:off x="533400" y="0"/>
            <a:ext cx="8610600" cy="4038600"/>
          </a:xfrm>
        </p:spPr>
        <p:txBody>
          <a:bodyPr/>
          <a:lstStyle/>
          <a:p>
            <a:r>
              <a:rPr lang="en-US" altLang="en-US" dirty="0"/>
              <a:t>There was a famous </a:t>
            </a:r>
            <a:r>
              <a:rPr lang="en-US" altLang="en-US" dirty="0" err="1"/>
              <a:t>arab</a:t>
            </a:r>
            <a:r>
              <a:rPr lang="en-US" altLang="en-US" dirty="0"/>
              <a:t> horse-rider named </a:t>
            </a:r>
            <a:r>
              <a:rPr lang="en-US" altLang="en-US" dirty="0" err="1"/>
              <a:t>Suraqa</a:t>
            </a:r>
            <a:r>
              <a:rPr lang="en-US" altLang="en-US" dirty="0"/>
              <a:t>. He was chasing after the Prophet (SAW) after the rush. When he saw him he rode his horse and he got stuck in the mud. When this happened three times in a row he realized that Muhammad is being protected by Allah (SWT) and he became a devoted Muslim.</a:t>
            </a:r>
          </a:p>
        </p:txBody>
      </p:sp>
      <p:pic>
        <p:nvPicPr>
          <p:cNvPr id="10244" name="Picture 4">
            <a:extLst>
              <a:ext uri="{FF2B5EF4-FFF2-40B4-BE49-F238E27FC236}">
                <a16:creationId xmlns:a16="http://schemas.microsoft.com/office/drawing/2014/main" id="{A1520607-F519-44CA-A0AE-96A717039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5663" y="5305425"/>
            <a:ext cx="1938337" cy="1552575"/>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a:extLst>
              <a:ext uri="{FF2B5EF4-FFF2-40B4-BE49-F238E27FC236}">
                <a16:creationId xmlns:a16="http://schemas.microsoft.com/office/drawing/2014/main" id="{9EEC3F8D-ABB3-477C-8740-1810F546D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486400"/>
            <a:ext cx="935038"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56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5E-6 2.22222E-6 C -0.00972 -0.01945 -0.00417 -0.01297 -0.01459 -0.02222 C -0.02796 -0.01783 -0.03716 -0.00579 -0.05001 2.22222E-6 C -0.0514 0.00278 -0.05313 0.00532 -0.05417 0.00833 C -0.05521 0.0118 -0.054 0.01713 -0.05626 0.01944 C -0.05799 0.02129 -0.06042 0.01759 -0.06251 0.01666 C -0.06303 0.01435 -0.06598 0.00023 -0.06876 2.22222E-6 C -0.07605 -0.00093 -0.08768 0.00463 -0.09584 0.00833 C -0.09862 0.00741 -0.10209 0.00833 -0.10417 0.00555 C -0.10626 0.00278 -0.10348 -0.00509 -0.10626 -0.00556 C -0.11928 -0.0081 -0.13265 -0.00371 -0.14584 -0.00278 C -0.15157 0.00879 -0.15973 0.01481 -0.16459 0.02778 " pathEditMode="relative" ptsTypes="fffffffffffA">
                                      <p:cBhvr>
                                        <p:cTn id="6" dur="2000" fill="hold"/>
                                        <p:tgtEl>
                                          <p:spTgt spid="1024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6.94444E-6 -5.55556E-6 C -0.00416 -0.00371 -0.00902 -0.00649 -0.01249 -0.01112 C -0.02222 -0.02408 -0.00555 -0.01668 -0.02083 -0.02223 C -0.02638 -0.02431 -0.03211 -0.02547 -0.03749 -0.02779 C -0.04166 -0.02964 -0.04999 -0.03334 -0.04999 -0.03334 C -0.05763 -0.03242 -0.06544 -0.03265 -0.07291 -0.03056 C -0.08315 -0.02756 -0.07586 -0.02339 -0.08333 -0.01668 C -0.08576 -0.01459 -0.08888 -0.01482 -0.09166 -0.0139 C -0.09444 -0.01945 -0.09531 -0.02848 -0.09999 -0.03056 C -0.10416 -0.03242 -0.11249 -0.03612 -0.11249 -0.03612 C -0.12152 -0.03473 -0.13246 -0.03381 -0.14166 -0.03056 C -0.14583 -0.02894 -0.15416 -0.02501 -0.15416 -0.02501 C -0.16822 -0.04376 -0.15989 -0.03681 -0.19583 -0.03056 C -0.20017 -0.02987 -0.20416 -0.02686 -0.20833 -0.02501 C -0.21041 -0.02408 -0.21458 -0.02223 -0.21458 -0.02223 C -0.2184 -0.00163 -0.22847 0.01596 -0.24166 0.02777 C -0.24687 0.0486 -0.23975 0.02291 -0.24791 0.04444 C -0.24895 0.04698 -0.24999 0.05277 -0.24999 0.05277 " pathEditMode="relative" ptsTypes="fffffffffffffffffA">
                                      <p:cBhvr>
                                        <p:cTn id="8" dur="2000" fill="hold"/>
                                        <p:tgtEl>
                                          <p:spTgt spid="10244"/>
                                        </p:tgtEl>
                                        <p:attrNameLst>
                                          <p:attrName>ppt_x</p:attrName>
                                          <p:attrName>ppt_y</p:attrName>
                                        </p:attrNameLst>
                                      </p:cBhvr>
                                    </p:animMotion>
                                  </p:childTnLst>
                                </p:cTn>
                              </p:par>
                            </p:childTnLst>
                          </p:cTn>
                        </p:par>
                        <p:par>
                          <p:cTn id="9" fill="hold" nodeType="afterGroup">
                            <p:stCondLst>
                              <p:cond delay="2000"/>
                            </p:stCondLst>
                            <p:childTnLst>
                              <p:par>
                                <p:cTn id="10" presetID="0" presetClass="path" presetSubtype="0" accel="50000" decel="50000" fill="hold" nodeType="afterEffect">
                                  <p:stCondLst>
                                    <p:cond delay="0"/>
                                  </p:stCondLst>
                                  <p:childTnLst>
                                    <p:animMotion origin="layout" path="M -0.25225 -0.02014 C -0.25746 -0.04098 -0.25034 -0.01528 -0.2585 -0.03681 C -0.25954 -0.03936 -0.2592 -0.04283 -0.26059 -0.04514 C -0.26215 -0.04769 -0.26475 -0.04885 -0.26684 -0.0507 C -0.2717 -0.04977 -0.27691 -0.05047 -0.28142 -0.04792 C -0.28645 -0.04514 -0.28941 -0.03797 -0.29392 -0.03403 C -0.29461 -0.03681 -0.29548 -0.03959 -0.296 -0.04237 C -0.29687 -0.04792 -0.29514 -0.0551 -0.29809 -0.05903 C -0.30017 -0.06181 -0.30364 -0.05718 -0.30642 -0.05625 C -0.31267 -0.0507 -0.31892 -0.04792 -0.32517 -0.04237 C -0.32725 -0.04514 -0.32986 -0.04746 -0.33142 -0.0507 C -0.3368 -0.06158 -0.33229 -0.06505 -0.34392 -0.07014 C -0.35017 -0.06922 -0.35677 -0.07037 -0.36267 -0.06737 C -0.36475 -0.06621 -0.36371 -0.06158 -0.36475 -0.05903 C -0.36892 -0.04769 -0.37204 -0.03635 -0.37725 -0.0257 C -0.37829 -0.01528 -0.37916 -0.00047 -0.38142 0.01041 C -0.38264 0.01597 -0.38489 0.02129 -0.38559 0.02708 C -0.38628 0.03263 -0.38645 0.03842 -0.38767 0.04375 C -0.38854 0.04768 -0.39062 0.05115 -0.39184 0.05486 C -0.3967 0.06967 -0.40225 0.09652 -0.40225 0.11319 " pathEditMode="relative" rAng="0" ptsTypes="fffffffffffffffffffA">
                                      <p:cBhvr>
                                        <p:cTn id="11" dur="2000" fill="hold"/>
                                        <p:tgtEl>
                                          <p:spTgt spid="10244"/>
                                        </p:tgtEl>
                                        <p:attrNameLst>
                                          <p:attrName>ppt_x</p:attrName>
                                          <p:attrName>ppt_y</p:attrName>
                                        </p:attrNameLst>
                                      </p:cBhvr>
                                      <p:rCtr x="-7413" y="4144"/>
                                    </p:animMotion>
                                  </p:childTnLst>
                                </p:cTn>
                              </p:par>
                            </p:childTnLst>
                          </p:cTn>
                        </p:par>
                        <p:par>
                          <p:cTn id="12" fill="hold" nodeType="afterGroup">
                            <p:stCondLst>
                              <p:cond delay="4000"/>
                            </p:stCondLst>
                            <p:childTnLst>
                              <p:par>
                                <p:cTn id="13" presetID="0" presetClass="path" presetSubtype="0" accel="50000" decel="50000" fill="hold" nodeType="afterEffect">
                                  <p:stCondLst>
                                    <p:cond delay="0"/>
                                  </p:stCondLst>
                                  <p:childTnLst>
                                    <p:animMotion origin="layout" path="M -0.16459 0.02778 C -0.17153 0.01551 -0.17761 0.0007 -0.18126 -0.01389 C -0.19289 -0.01134 -0.20365 -0.00764 -0.21459 -0.00278 C -0.22258 0.0132 -0.22206 0.02153 -0.22501 0.00556 C -0.22605 0.00093 -0.22535 -0.00416 -0.22709 -0.00833 C -0.22848 -0.01134 -0.23126 -0.01203 -0.23334 -0.01389 C -0.24949 -0.00787 -0.2632 -0.00185 -0.27518 0.01389 C -0.28317 -0.01852 -0.31841 0.00185 -0.33751 0.00278 C -0.34462 0.00602 -0.34219 0.00347 -0.34584 0.00834 " pathEditMode="relative" ptsTypes="ffffffffA">
                                      <p:cBhvr>
                                        <p:cTn id="14" dur="2000" fill="hold"/>
                                        <p:tgtEl>
                                          <p:spTgt spid="10245"/>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0.42934 0.02708 C -0.43073 0.0243 -0.43159 0.02083 -0.4335 0.01875 C -0.43732 0.01435 -0.446 0.00763 -0.446 0.00763 C -0.46111 0.00972 -0.47048 0.00532 -0.47517 0.0243 C -0.48038 0.01481 -0.48489 0.00763 -0.48767 -0.00348 C -0.49392 -0.00139 -0.50034 -0.00093 -0.50642 0.00208 C -0.50885 0.00324 -0.51041 0.00625 -0.51267 0.00763 C -0.51527 0.00902 -0.51823 0.00949 -0.521 0.01041 C -0.52378 -0.0007 -0.52725 -0.00625 -0.5335 -0.01459 C -0.56823 -0.01112 -0.55191 -0.01297 -0.57309 -0.00348 C -0.57378 -0.0007 -0.57482 0.00208 -0.57517 0.00486 C -0.57621 0.01319 -0.57534 0.02175 -0.57725 0.02986 C -0.57829 0.03425 -0.58142 0.03726 -0.5835 0.04097 C -0.58489 0.04652 -0.58628 0.05208 -0.58767 0.05763 C -0.58836 0.06041 -0.58975 0.06597 -0.58975 0.06597 C -0.59201 0.11134 -0.59184 0.09375 -0.59184 0.11875 " pathEditMode="relative" ptsTypes="fffffffffffffffA">
                                      <p:cBhvr>
                                        <p:cTn id="16" dur="2000" fill="hold"/>
                                        <p:tgtEl>
                                          <p:spTgt spid="102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6AF7EF1-3EF5-476E-A4D2-41E14E31FAD0}"/>
              </a:ext>
            </a:extLst>
          </p:cNvPr>
          <p:cNvSpPr>
            <a:spLocks noGrp="1" noChangeArrowheads="1"/>
          </p:cNvSpPr>
          <p:nvPr>
            <p:ph type="title"/>
          </p:nvPr>
        </p:nvSpPr>
        <p:spPr>
          <a:xfrm>
            <a:off x="457200" y="609600"/>
            <a:ext cx="8229600" cy="1143000"/>
          </a:xfrm>
        </p:spPr>
        <p:txBody>
          <a:bodyPr/>
          <a:lstStyle/>
          <a:p>
            <a:r>
              <a:rPr lang="en-US" altLang="en-US" sz="4000"/>
              <a:t>Then with a quick jolt of energy the donkey blasted away!!! Passing the others who had arrived earlier than her.</a:t>
            </a:r>
          </a:p>
        </p:txBody>
      </p:sp>
      <p:pic>
        <p:nvPicPr>
          <p:cNvPr id="12291" name="Picture 3">
            <a:extLst>
              <a:ext uri="{FF2B5EF4-FFF2-40B4-BE49-F238E27FC236}">
                <a16:creationId xmlns:a16="http://schemas.microsoft.com/office/drawing/2014/main" id="{471C5940-4245-4B87-B530-34C113347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625" y="2209800"/>
            <a:ext cx="3730625" cy="234156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8464E8B7-A25D-4E8C-B143-3ADD2E9D4D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5791200"/>
            <a:ext cx="24765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a:extLst>
              <a:ext uri="{FF2B5EF4-FFF2-40B4-BE49-F238E27FC236}">
                <a16:creationId xmlns:a16="http://schemas.microsoft.com/office/drawing/2014/main" id="{049F5C2C-8CC7-4C9B-A34C-7687090734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5257800"/>
            <a:ext cx="24765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a:extLst>
              <a:ext uri="{FF2B5EF4-FFF2-40B4-BE49-F238E27FC236}">
                <a16:creationId xmlns:a16="http://schemas.microsoft.com/office/drawing/2014/main" id="{9855DCAE-AD7C-49E7-A264-F925ECA1F8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572000"/>
            <a:ext cx="24765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a:extLst>
              <a:ext uri="{FF2B5EF4-FFF2-40B4-BE49-F238E27FC236}">
                <a16:creationId xmlns:a16="http://schemas.microsoft.com/office/drawing/2014/main" id="{8021185E-DAAA-4F8D-8981-C5093E56DF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6096000"/>
            <a:ext cx="24765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a:extLst>
              <a:ext uri="{FF2B5EF4-FFF2-40B4-BE49-F238E27FC236}">
                <a16:creationId xmlns:a16="http://schemas.microsoft.com/office/drawing/2014/main" id="{B6886071-71FF-4C77-A9A1-6113B2A79F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3133725"/>
            <a:ext cx="2895600" cy="3724275"/>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a:extLst>
              <a:ext uri="{FF2B5EF4-FFF2-40B4-BE49-F238E27FC236}">
                <a16:creationId xmlns:a16="http://schemas.microsoft.com/office/drawing/2014/main" id="{E0069340-5729-417A-80CC-94B8B90E4C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343400"/>
            <a:ext cx="2819400" cy="2384425"/>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a:extLst>
              <a:ext uri="{FF2B5EF4-FFF2-40B4-BE49-F238E27FC236}">
                <a16:creationId xmlns:a16="http://schemas.microsoft.com/office/drawing/2014/main" id="{5C9444A3-5FE1-4954-9963-DAFFA715BB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63200" y="3048000"/>
            <a:ext cx="3038475" cy="3009900"/>
          </a:xfrm>
          <a:prstGeom prst="rect">
            <a:avLst/>
          </a:prstGeom>
          <a:noFill/>
          <a:extLst>
            <a:ext uri="{909E8E84-426E-40DD-AFC4-6F175D3DCCD1}">
              <a14:hiddenFill xmlns:a14="http://schemas.microsoft.com/office/drawing/2010/main">
                <a:solidFill>
                  <a:srgbClr val="FFFFFF"/>
                </a:solidFill>
              </a14:hiddenFill>
            </a:ext>
          </a:extLst>
        </p:spPr>
      </p:pic>
      <p:pic>
        <p:nvPicPr>
          <p:cNvPr id="12299" name="Picture 11">
            <a:extLst>
              <a:ext uri="{FF2B5EF4-FFF2-40B4-BE49-F238E27FC236}">
                <a16:creationId xmlns:a16="http://schemas.microsoft.com/office/drawing/2014/main" id="{68D7DCFA-BEE3-4FA9-A74A-B8F9CE6E6E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73400" y="1981200"/>
            <a:ext cx="5286375" cy="3400425"/>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a:extLst>
              <a:ext uri="{FF2B5EF4-FFF2-40B4-BE49-F238E27FC236}">
                <a16:creationId xmlns:a16="http://schemas.microsoft.com/office/drawing/2014/main" id="{D991EE47-69BB-4E9B-9BD9-ECE4D2E080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8444274">
            <a:off x="6705600" y="2362200"/>
            <a:ext cx="1209675" cy="1876425"/>
          </a:xfrm>
          <a:prstGeom prst="rect">
            <a:avLst/>
          </a:prstGeom>
          <a:noFill/>
          <a:extLst>
            <a:ext uri="{909E8E84-426E-40DD-AFC4-6F175D3DCCD1}">
              <a14:hiddenFill xmlns:a14="http://schemas.microsoft.com/office/drawing/2010/main">
                <a:solidFill>
                  <a:srgbClr val="FFFFFF"/>
                </a:solidFill>
              </a14:hiddenFill>
            </a:ext>
          </a:extLst>
        </p:spPr>
      </p:pic>
      <p:sp>
        <p:nvSpPr>
          <p:cNvPr id="12301" name="Rectangle 13">
            <a:extLst>
              <a:ext uri="{FF2B5EF4-FFF2-40B4-BE49-F238E27FC236}">
                <a16:creationId xmlns:a16="http://schemas.microsoft.com/office/drawing/2014/main" id="{966E1008-3F06-4CCD-9BF4-9F70DD92C11E}"/>
              </a:ext>
            </a:extLst>
          </p:cNvPr>
          <p:cNvSpPr>
            <a:spLocks noChangeArrowheads="1"/>
          </p:cNvSpPr>
          <p:nvPr/>
        </p:nvSpPr>
        <p:spPr bwMode="auto">
          <a:xfrm>
            <a:off x="5334000" y="2514600"/>
            <a:ext cx="3810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4000" b="1"/>
              <a:t>WAIT FOR US!!!</a:t>
            </a:r>
          </a:p>
        </p:txBody>
      </p:sp>
    </p:spTree>
    <p:extLst>
      <p:ext uri="{BB962C8B-B14F-4D97-AF65-F5344CB8AC3E}">
        <p14:creationId xmlns:p14="http://schemas.microsoft.com/office/powerpoint/2010/main" val="1314430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afterEffect">
                                  <p:stCondLst>
                                    <p:cond delay="0"/>
                                  </p:stCondLst>
                                  <p:childTnLst>
                                    <p:animMotion origin="layout" path="M 4.44444E-6 -4.81481E-6 L -0.00833 -0.10926 L -0.00695 0.00741 L -0.00695 -0.09815 L -0.00417 0.01667 " pathEditMode="relative" ptsTypes="AAAAA">
                                      <p:cBhvr>
                                        <p:cTn id="6" dur="2000" fill="hold"/>
                                        <p:tgtEl>
                                          <p:spTgt spid="12297"/>
                                        </p:tgtEl>
                                        <p:attrNameLst>
                                          <p:attrName>ppt_x</p:attrName>
                                          <p:attrName>ppt_y</p:attrName>
                                        </p:attrNameLst>
                                      </p:cBhvr>
                                    </p:animMotion>
                                  </p:childTnLst>
                                </p:cTn>
                              </p:par>
                              <p:par>
                                <p:cTn id="7" presetID="2" presetClass="exit" presetSubtype="2" fill="hold" nodeType="withEffect">
                                  <p:stCondLst>
                                    <p:cond delay="0"/>
                                  </p:stCondLst>
                                  <p:childTnLst>
                                    <p:anim calcmode="lin" valueType="num">
                                      <p:cBhvr additive="base">
                                        <p:cTn id="8" dur="500"/>
                                        <p:tgtEl>
                                          <p:spTgt spid="12295"/>
                                        </p:tgtEl>
                                        <p:attrNameLst>
                                          <p:attrName>ppt_x</p:attrName>
                                        </p:attrNameLst>
                                      </p:cBhvr>
                                      <p:tavLst>
                                        <p:tav tm="0">
                                          <p:val>
                                            <p:strVal val="ppt_x"/>
                                          </p:val>
                                        </p:tav>
                                        <p:tav tm="100000">
                                          <p:val>
                                            <p:strVal val="1+ppt_w/2"/>
                                          </p:val>
                                        </p:tav>
                                      </p:tavLst>
                                    </p:anim>
                                    <p:anim calcmode="lin" valueType="num">
                                      <p:cBhvr additive="base">
                                        <p:cTn id="9" dur="500"/>
                                        <p:tgtEl>
                                          <p:spTgt spid="12295"/>
                                        </p:tgtEl>
                                        <p:attrNameLst>
                                          <p:attrName>ppt_y</p:attrName>
                                        </p:attrNameLst>
                                      </p:cBhvr>
                                      <p:tavLst>
                                        <p:tav tm="0">
                                          <p:val>
                                            <p:strVal val="ppt_y"/>
                                          </p:val>
                                        </p:tav>
                                        <p:tav tm="100000">
                                          <p:val>
                                            <p:strVal val="ppt_y"/>
                                          </p:val>
                                        </p:tav>
                                      </p:tavLst>
                                    </p:anim>
                                    <p:set>
                                      <p:cBhvr>
                                        <p:cTn id="10" dur="1" fill="hold">
                                          <p:stCondLst>
                                            <p:cond delay="499"/>
                                          </p:stCondLst>
                                        </p:cTn>
                                        <p:tgtEl>
                                          <p:spTgt spid="12295"/>
                                        </p:tgtEl>
                                        <p:attrNameLst>
                                          <p:attrName>style.visibility</p:attrName>
                                        </p:attrNameLst>
                                      </p:cBhvr>
                                      <p:to>
                                        <p:strVal val="hidden"/>
                                      </p:to>
                                    </p:set>
                                  </p:childTnLst>
                                </p:cTn>
                              </p:par>
                              <p:par>
                                <p:cTn id="11" presetID="2" presetClass="exit" presetSubtype="2" fill="hold" nodeType="withEffect">
                                  <p:stCondLst>
                                    <p:cond delay="0"/>
                                  </p:stCondLst>
                                  <p:childTnLst>
                                    <p:anim calcmode="lin" valueType="num">
                                      <p:cBhvr additive="base">
                                        <p:cTn id="12" dur="500"/>
                                        <p:tgtEl>
                                          <p:spTgt spid="12292"/>
                                        </p:tgtEl>
                                        <p:attrNameLst>
                                          <p:attrName>ppt_x</p:attrName>
                                        </p:attrNameLst>
                                      </p:cBhvr>
                                      <p:tavLst>
                                        <p:tav tm="0">
                                          <p:val>
                                            <p:strVal val="ppt_x"/>
                                          </p:val>
                                        </p:tav>
                                        <p:tav tm="100000">
                                          <p:val>
                                            <p:strVal val="1+ppt_w/2"/>
                                          </p:val>
                                        </p:tav>
                                      </p:tavLst>
                                    </p:anim>
                                    <p:anim calcmode="lin" valueType="num">
                                      <p:cBhvr additive="base">
                                        <p:cTn id="13" dur="500"/>
                                        <p:tgtEl>
                                          <p:spTgt spid="12292"/>
                                        </p:tgtEl>
                                        <p:attrNameLst>
                                          <p:attrName>ppt_y</p:attrName>
                                        </p:attrNameLst>
                                      </p:cBhvr>
                                      <p:tavLst>
                                        <p:tav tm="0">
                                          <p:val>
                                            <p:strVal val="ppt_y"/>
                                          </p:val>
                                        </p:tav>
                                        <p:tav tm="100000">
                                          <p:val>
                                            <p:strVal val="ppt_y"/>
                                          </p:val>
                                        </p:tav>
                                      </p:tavLst>
                                    </p:anim>
                                    <p:set>
                                      <p:cBhvr>
                                        <p:cTn id="14" dur="1" fill="hold">
                                          <p:stCondLst>
                                            <p:cond delay="499"/>
                                          </p:stCondLst>
                                        </p:cTn>
                                        <p:tgtEl>
                                          <p:spTgt spid="12292"/>
                                        </p:tgtEl>
                                        <p:attrNameLst>
                                          <p:attrName>style.visibility</p:attrName>
                                        </p:attrNameLst>
                                      </p:cBhvr>
                                      <p:to>
                                        <p:strVal val="hidden"/>
                                      </p:to>
                                    </p:set>
                                  </p:childTnLst>
                                </p:cTn>
                              </p:par>
                              <p:par>
                                <p:cTn id="15" presetID="2" presetClass="exit" presetSubtype="2" fill="hold" nodeType="withEffect">
                                  <p:stCondLst>
                                    <p:cond delay="0"/>
                                  </p:stCondLst>
                                  <p:childTnLst>
                                    <p:anim calcmode="lin" valueType="num">
                                      <p:cBhvr additive="base">
                                        <p:cTn id="16" dur="500"/>
                                        <p:tgtEl>
                                          <p:spTgt spid="12293"/>
                                        </p:tgtEl>
                                        <p:attrNameLst>
                                          <p:attrName>ppt_x</p:attrName>
                                        </p:attrNameLst>
                                      </p:cBhvr>
                                      <p:tavLst>
                                        <p:tav tm="0">
                                          <p:val>
                                            <p:strVal val="ppt_x"/>
                                          </p:val>
                                        </p:tav>
                                        <p:tav tm="100000">
                                          <p:val>
                                            <p:strVal val="1+ppt_w/2"/>
                                          </p:val>
                                        </p:tav>
                                      </p:tavLst>
                                    </p:anim>
                                    <p:anim calcmode="lin" valueType="num">
                                      <p:cBhvr additive="base">
                                        <p:cTn id="17" dur="500"/>
                                        <p:tgtEl>
                                          <p:spTgt spid="12293"/>
                                        </p:tgtEl>
                                        <p:attrNameLst>
                                          <p:attrName>ppt_y</p:attrName>
                                        </p:attrNameLst>
                                      </p:cBhvr>
                                      <p:tavLst>
                                        <p:tav tm="0">
                                          <p:val>
                                            <p:strVal val="ppt_y"/>
                                          </p:val>
                                        </p:tav>
                                        <p:tav tm="100000">
                                          <p:val>
                                            <p:strVal val="ppt_y"/>
                                          </p:val>
                                        </p:tav>
                                      </p:tavLst>
                                    </p:anim>
                                    <p:set>
                                      <p:cBhvr>
                                        <p:cTn id="18" dur="1" fill="hold">
                                          <p:stCondLst>
                                            <p:cond delay="499"/>
                                          </p:stCondLst>
                                        </p:cTn>
                                        <p:tgtEl>
                                          <p:spTgt spid="12293"/>
                                        </p:tgtEl>
                                        <p:attrNameLst>
                                          <p:attrName>style.visibility</p:attrName>
                                        </p:attrNameLst>
                                      </p:cBhvr>
                                      <p:to>
                                        <p:strVal val="hidden"/>
                                      </p:to>
                                    </p:set>
                                  </p:childTnLst>
                                </p:cTn>
                              </p:par>
                              <p:par>
                                <p:cTn id="19" presetID="2" presetClass="exit" presetSubtype="2" fill="hold" nodeType="withEffect">
                                  <p:stCondLst>
                                    <p:cond delay="0"/>
                                  </p:stCondLst>
                                  <p:childTnLst>
                                    <p:anim calcmode="lin" valueType="num">
                                      <p:cBhvr additive="base">
                                        <p:cTn id="20" dur="500"/>
                                        <p:tgtEl>
                                          <p:spTgt spid="12294"/>
                                        </p:tgtEl>
                                        <p:attrNameLst>
                                          <p:attrName>ppt_x</p:attrName>
                                        </p:attrNameLst>
                                      </p:cBhvr>
                                      <p:tavLst>
                                        <p:tav tm="0">
                                          <p:val>
                                            <p:strVal val="ppt_x"/>
                                          </p:val>
                                        </p:tav>
                                        <p:tav tm="100000">
                                          <p:val>
                                            <p:strVal val="1+ppt_w/2"/>
                                          </p:val>
                                        </p:tav>
                                      </p:tavLst>
                                    </p:anim>
                                    <p:anim calcmode="lin" valueType="num">
                                      <p:cBhvr additive="base">
                                        <p:cTn id="21" dur="500"/>
                                        <p:tgtEl>
                                          <p:spTgt spid="12294"/>
                                        </p:tgtEl>
                                        <p:attrNameLst>
                                          <p:attrName>ppt_y</p:attrName>
                                        </p:attrNameLst>
                                      </p:cBhvr>
                                      <p:tavLst>
                                        <p:tav tm="0">
                                          <p:val>
                                            <p:strVal val="ppt_y"/>
                                          </p:val>
                                        </p:tav>
                                        <p:tav tm="100000">
                                          <p:val>
                                            <p:strVal val="ppt_y"/>
                                          </p:val>
                                        </p:tav>
                                      </p:tavLst>
                                    </p:anim>
                                    <p:set>
                                      <p:cBhvr>
                                        <p:cTn id="22" dur="1" fill="hold">
                                          <p:stCondLst>
                                            <p:cond delay="499"/>
                                          </p:stCondLst>
                                        </p:cTn>
                                        <p:tgtEl>
                                          <p:spTgt spid="12294"/>
                                        </p:tgtEl>
                                        <p:attrNameLst>
                                          <p:attrName>style.visibility</p:attrName>
                                        </p:attrNameLst>
                                      </p:cBhvr>
                                      <p:to>
                                        <p:strVal val="hidden"/>
                                      </p:to>
                                    </p:set>
                                  </p:childTnLst>
                                </p:cTn>
                              </p:par>
                            </p:childTnLst>
                          </p:cTn>
                        </p:par>
                        <p:par>
                          <p:cTn id="23" fill="hold" nodeType="afterGroup">
                            <p:stCondLst>
                              <p:cond delay="2000"/>
                            </p:stCondLst>
                            <p:childTnLst>
                              <p:par>
                                <p:cTn id="24" presetID="2" presetClass="exit" presetSubtype="2" fill="hold" nodeType="afterEffect">
                                  <p:stCondLst>
                                    <p:cond delay="0"/>
                                  </p:stCondLst>
                                  <p:childTnLst>
                                    <p:anim calcmode="lin" valueType="num">
                                      <p:cBhvr additive="base">
                                        <p:cTn id="25" dur="1000"/>
                                        <p:tgtEl>
                                          <p:spTgt spid="12291"/>
                                        </p:tgtEl>
                                        <p:attrNameLst>
                                          <p:attrName>ppt_x</p:attrName>
                                        </p:attrNameLst>
                                      </p:cBhvr>
                                      <p:tavLst>
                                        <p:tav tm="0">
                                          <p:val>
                                            <p:strVal val="ppt_x"/>
                                          </p:val>
                                        </p:tav>
                                        <p:tav tm="100000">
                                          <p:val>
                                            <p:strVal val="1+ppt_w/2"/>
                                          </p:val>
                                        </p:tav>
                                      </p:tavLst>
                                    </p:anim>
                                    <p:anim calcmode="lin" valueType="num">
                                      <p:cBhvr additive="base">
                                        <p:cTn id="26" dur="1000"/>
                                        <p:tgtEl>
                                          <p:spTgt spid="12291"/>
                                        </p:tgtEl>
                                        <p:attrNameLst>
                                          <p:attrName>ppt_y</p:attrName>
                                        </p:attrNameLst>
                                      </p:cBhvr>
                                      <p:tavLst>
                                        <p:tav tm="0">
                                          <p:val>
                                            <p:strVal val="ppt_y"/>
                                          </p:val>
                                        </p:tav>
                                        <p:tav tm="100000">
                                          <p:val>
                                            <p:strVal val="ppt_y"/>
                                          </p:val>
                                        </p:tav>
                                      </p:tavLst>
                                    </p:anim>
                                    <p:set>
                                      <p:cBhvr>
                                        <p:cTn id="27" dur="1" fill="hold">
                                          <p:stCondLst>
                                            <p:cond delay="999"/>
                                          </p:stCondLst>
                                        </p:cTn>
                                        <p:tgtEl>
                                          <p:spTgt spid="12291"/>
                                        </p:tgtEl>
                                        <p:attrNameLst>
                                          <p:attrName>style.visibility</p:attrName>
                                        </p:attrNameLst>
                                      </p:cBhvr>
                                      <p:to>
                                        <p:strVal val="hidden"/>
                                      </p:to>
                                    </p:set>
                                  </p:childTnLst>
                                </p:cTn>
                              </p:par>
                            </p:childTnLst>
                          </p:cTn>
                        </p:par>
                        <p:par>
                          <p:cTn id="28" fill="hold" nodeType="afterGroup">
                            <p:stCondLst>
                              <p:cond delay="3000"/>
                            </p:stCondLst>
                            <p:childTnLst>
                              <p:par>
                                <p:cTn id="29" presetID="2" presetClass="exit" presetSubtype="2" fill="hold" nodeType="afterEffect">
                                  <p:stCondLst>
                                    <p:cond delay="500"/>
                                  </p:stCondLst>
                                  <p:childTnLst>
                                    <p:anim calcmode="lin" valueType="num">
                                      <p:cBhvr additive="base">
                                        <p:cTn id="30" dur="500"/>
                                        <p:tgtEl>
                                          <p:spTgt spid="12296"/>
                                        </p:tgtEl>
                                        <p:attrNameLst>
                                          <p:attrName>ppt_x</p:attrName>
                                        </p:attrNameLst>
                                      </p:cBhvr>
                                      <p:tavLst>
                                        <p:tav tm="0">
                                          <p:val>
                                            <p:strVal val="ppt_x"/>
                                          </p:val>
                                        </p:tav>
                                        <p:tav tm="100000">
                                          <p:val>
                                            <p:strVal val="1+ppt_w/2"/>
                                          </p:val>
                                        </p:tav>
                                      </p:tavLst>
                                    </p:anim>
                                    <p:anim calcmode="lin" valueType="num">
                                      <p:cBhvr additive="base">
                                        <p:cTn id="31" dur="500"/>
                                        <p:tgtEl>
                                          <p:spTgt spid="12296"/>
                                        </p:tgtEl>
                                        <p:attrNameLst>
                                          <p:attrName>ppt_y</p:attrName>
                                        </p:attrNameLst>
                                      </p:cBhvr>
                                      <p:tavLst>
                                        <p:tav tm="0">
                                          <p:val>
                                            <p:strVal val="ppt_y"/>
                                          </p:val>
                                        </p:tav>
                                        <p:tav tm="100000">
                                          <p:val>
                                            <p:strVal val="ppt_y"/>
                                          </p:val>
                                        </p:tav>
                                      </p:tavLst>
                                    </p:anim>
                                    <p:set>
                                      <p:cBhvr>
                                        <p:cTn id="32" dur="1" fill="hold">
                                          <p:stCondLst>
                                            <p:cond delay="499"/>
                                          </p:stCondLst>
                                        </p:cTn>
                                        <p:tgtEl>
                                          <p:spTgt spid="12296"/>
                                        </p:tgtEl>
                                        <p:attrNameLst>
                                          <p:attrName>style.visibility</p:attrName>
                                        </p:attrNameLst>
                                      </p:cBhvr>
                                      <p:to>
                                        <p:strVal val="hidden"/>
                                      </p:to>
                                    </p:set>
                                  </p:childTnLst>
                                </p:cTn>
                              </p:par>
                            </p:childTnLst>
                          </p:cTn>
                        </p:par>
                        <p:par>
                          <p:cTn id="33" fill="hold" nodeType="afterGroup">
                            <p:stCondLst>
                              <p:cond delay="4000"/>
                            </p:stCondLst>
                            <p:childTnLst>
                              <p:par>
                                <p:cTn id="34" presetID="2" presetClass="exit" presetSubtype="2" fill="hold" nodeType="afterEffect">
                                  <p:stCondLst>
                                    <p:cond delay="0"/>
                                  </p:stCondLst>
                                  <p:childTnLst>
                                    <p:anim calcmode="lin" valueType="num">
                                      <p:cBhvr additive="base">
                                        <p:cTn id="35" dur="500"/>
                                        <p:tgtEl>
                                          <p:spTgt spid="12298"/>
                                        </p:tgtEl>
                                        <p:attrNameLst>
                                          <p:attrName>ppt_x</p:attrName>
                                        </p:attrNameLst>
                                      </p:cBhvr>
                                      <p:tavLst>
                                        <p:tav tm="0">
                                          <p:val>
                                            <p:strVal val="ppt_x"/>
                                          </p:val>
                                        </p:tav>
                                        <p:tav tm="100000">
                                          <p:val>
                                            <p:strVal val="1+ppt_w/2"/>
                                          </p:val>
                                        </p:tav>
                                      </p:tavLst>
                                    </p:anim>
                                    <p:anim calcmode="lin" valueType="num">
                                      <p:cBhvr additive="base">
                                        <p:cTn id="36" dur="500"/>
                                        <p:tgtEl>
                                          <p:spTgt spid="12298"/>
                                        </p:tgtEl>
                                        <p:attrNameLst>
                                          <p:attrName>ppt_y</p:attrName>
                                        </p:attrNameLst>
                                      </p:cBhvr>
                                      <p:tavLst>
                                        <p:tav tm="0">
                                          <p:val>
                                            <p:strVal val="ppt_y"/>
                                          </p:val>
                                        </p:tav>
                                        <p:tav tm="100000">
                                          <p:val>
                                            <p:strVal val="ppt_y"/>
                                          </p:val>
                                        </p:tav>
                                      </p:tavLst>
                                    </p:anim>
                                    <p:set>
                                      <p:cBhvr>
                                        <p:cTn id="37" dur="1" fill="hold">
                                          <p:stCondLst>
                                            <p:cond delay="499"/>
                                          </p:stCondLst>
                                        </p:cTn>
                                        <p:tgtEl>
                                          <p:spTgt spid="12298"/>
                                        </p:tgtEl>
                                        <p:attrNameLst>
                                          <p:attrName>style.visibility</p:attrName>
                                        </p:attrNameLst>
                                      </p:cBhvr>
                                      <p:to>
                                        <p:strVal val="hidden"/>
                                      </p:to>
                                    </p:set>
                                  </p:childTnLst>
                                </p:cTn>
                              </p:par>
                            </p:childTnLst>
                          </p:cTn>
                        </p:par>
                        <p:par>
                          <p:cTn id="38" fill="hold" nodeType="afterGroup">
                            <p:stCondLst>
                              <p:cond delay="4500"/>
                            </p:stCondLst>
                            <p:childTnLst>
                              <p:par>
                                <p:cTn id="39" presetID="2" presetClass="exit" presetSubtype="2" fill="hold" nodeType="afterEffect">
                                  <p:stCondLst>
                                    <p:cond delay="500"/>
                                  </p:stCondLst>
                                  <p:childTnLst>
                                    <p:anim calcmode="lin" valueType="num">
                                      <p:cBhvr additive="base">
                                        <p:cTn id="40" dur="2000"/>
                                        <p:tgtEl>
                                          <p:spTgt spid="12299"/>
                                        </p:tgtEl>
                                        <p:attrNameLst>
                                          <p:attrName>ppt_x</p:attrName>
                                        </p:attrNameLst>
                                      </p:cBhvr>
                                      <p:tavLst>
                                        <p:tav tm="0">
                                          <p:val>
                                            <p:strVal val="ppt_x"/>
                                          </p:val>
                                        </p:tav>
                                        <p:tav tm="100000">
                                          <p:val>
                                            <p:strVal val="1+ppt_w/2"/>
                                          </p:val>
                                        </p:tav>
                                      </p:tavLst>
                                    </p:anim>
                                    <p:anim calcmode="lin" valueType="num">
                                      <p:cBhvr additive="base">
                                        <p:cTn id="41" dur="2000"/>
                                        <p:tgtEl>
                                          <p:spTgt spid="12299"/>
                                        </p:tgtEl>
                                        <p:attrNameLst>
                                          <p:attrName>ppt_y</p:attrName>
                                        </p:attrNameLst>
                                      </p:cBhvr>
                                      <p:tavLst>
                                        <p:tav tm="0">
                                          <p:val>
                                            <p:strVal val="ppt_y"/>
                                          </p:val>
                                        </p:tav>
                                        <p:tav tm="100000">
                                          <p:val>
                                            <p:strVal val="ppt_y"/>
                                          </p:val>
                                        </p:tav>
                                      </p:tavLst>
                                    </p:anim>
                                    <p:set>
                                      <p:cBhvr>
                                        <p:cTn id="42" dur="1" fill="hold">
                                          <p:stCondLst>
                                            <p:cond delay="1999"/>
                                          </p:stCondLst>
                                        </p:cTn>
                                        <p:tgtEl>
                                          <p:spTgt spid="12299"/>
                                        </p:tgtEl>
                                        <p:attrNameLst>
                                          <p:attrName>style.visibility</p:attrName>
                                        </p:attrNameLst>
                                      </p:cBhvr>
                                      <p:to>
                                        <p:strVal val="hidden"/>
                                      </p:to>
                                    </p:set>
                                  </p:childTnLst>
                                </p:cTn>
                              </p:par>
                            </p:childTnLst>
                          </p:cTn>
                        </p:par>
                        <p:par>
                          <p:cTn id="43" fill="hold" nodeType="afterGroup">
                            <p:stCondLst>
                              <p:cond delay="7000"/>
                            </p:stCondLst>
                            <p:childTnLst>
                              <p:par>
                                <p:cTn id="44" presetID="2" presetClass="exit" presetSubtype="8" fill="hold" nodeType="afterEffect">
                                  <p:stCondLst>
                                    <p:cond delay="0"/>
                                  </p:stCondLst>
                                  <p:childTnLst>
                                    <p:anim calcmode="lin" valueType="num">
                                      <p:cBhvr additive="base">
                                        <p:cTn id="45" dur="500"/>
                                        <p:tgtEl>
                                          <p:spTgt spid="12297"/>
                                        </p:tgtEl>
                                        <p:attrNameLst>
                                          <p:attrName>ppt_x</p:attrName>
                                        </p:attrNameLst>
                                      </p:cBhvr>
                                      <p:tavLst>
                                        <p:tav tm="0">
                                          <p:val>
                                            <p:strVal val="ppt_x"/>
                                          </p:val>
                                        </p:tav>
                                        <p:tav tm="100000">
                                          <p:val>
                                            <p:strVal val="0-ppt_w/2"/>
                                          </p:val>
                                        </p:tav>
                                      </p:tavLst>
                                    </p:anim>
                                    <p:anim calcmode="lin" valueType="num">
                                      <p:cBhvr additive="base">
                                        <p:cTn id="46" dur="500"/>
                                        <p:tgtEl>
                                          <p:spTgt spid="12297"/>
                                        </p:tgtEl>
                                        <p:attrNameLst>
                                          <p:attrName>ppt_y</p:attrName>
                                        </p:attrNameLst>
                                      </p:cBhvr>
                                      <p:tavLst>
                                        <p:tav tm="0">
                                          <p:val>
                                            <p:strVal val="ppt_y"/>
                                          </p:val>
                                        </p:tav>
                                        <p:tav tm="100000">
                                          <p:val>
                                            <p:strVal val="ppt_y"/>
                                          </p:val>
                                        </p:tav>
                                      </p:tavLst>
                                    </p:anim>
                                    <p:set>
                                      <p:cBhvr>
                                        <p:cTn id="47" dur="1" fill="hold">
                                          <p:stCondLst>
                                            <p:cond delay="499"/>
                                          </p:stCondLst>
                                        </p:cTn>
                                        <p:tgtEl>
                                          <p:spTgt spid="12297"/>
                                        </p:tgtEl>
                                        <p:attrNameLst>
                                          <p:attrName>style.visibility</p:attrName>
                                        </p:attrNameLst>
                                      </p:cBhvr>
                                      <p:to>
                                        <p:strVal val="hidden"/>
                                      </p:to>
                                    </p:set>
                                  </p:childTnLst>
                                </p:cTn>
                              </p:par>
                            </p:childTnLst>
                          </p:cTn>
                        </p:par>
                        <p:par>
                          <p:cTn id="48" fill="hold" nodeType="afterGroup">
                            <p:stCondLst>
                              <p:cond delay="7500"/>
                            </p:stCondLst>
                            <p:childTnLst>
                              <p:par>
                                <p:cTn id="49" presetID="10" presetClass="entr" presetSubtype="0" fill="hold" grpId="0" nodeType="afterEffect">
                                  <p:stCondLst>
                                    <p:cond delay="0"/>
                                  </p:stCondLst>
                                  <p:childTnLst>
                                    <p:set>
                                      <p:cBhvr>
                                        <p:cTn id="50" dur="1" fill="hold">
                                          <p:stCondLst>
                                            <p:cond delay="0"/>
                                          </p:stCondLst>
                                        </p:cTn>
                                        <p:tgtEl>
                                          <p:spTgt spid="12301"/>
                                        </p:tgtEl>
                                        <p:attrNameLst>
                                          <p:attrName>style.visibility</p:attrName>
                                        </p:attrNameLst>
                                      </p:cBhvr>
                                      <p:to>
                                        <p:strVal val="visible"/>
                                      </p:to>
                                    </p:set>
                                    <p:animEffect transition="in" filter="fade">
                                      <p:cBhvr>
                                        <p:cTn id="51" dur="2000"/>
                                        <p:tgtEl>
                                          <p:spTgt spid="12301"/>
                                        </p:tgtEl>
                                      </p:cBhvr>
                                    </p:animEffect>
                                  </p:childTnLst>
                                </p:cTn>
                              </p:par>
                              <p:par>
                                <p:cTn id="52" presetID="10" presetClass="entr" presetSubtype="0" fill="hold" nodeType="withEffect">
                                  <p:stCondLst>
                                    <p:cond delay="0"/>
                                  </p:stCondLst>
                                  <p:childTnLst>
                                    <p:set>
                                      <p:cBhvr>
                                        <p:cTn id="53" dur="1" fill="hold">
                                          <p:stCondLst>
                                            <p:cond delay="0"/>
                                          </p:stCondLst>
                                        </p:cTn>
                                        <p:tgtEl>
                                          <p:spTgt spid="12300"/>
                                        </p:tgtEl>
                                        <p:attrNameLst>
                                          <p:attrName>style.visibility</p:attrName>
                                        </p:attrNameLst>
                                      </p:cBhvr>
                                      <p:to>
                                        <p:strVal val="visible"/>
                                      </p:to>
                                    </p:set>
                                    <p:animEffect transition="in" filter="fade">
                                      <p:cBhvr>
                                        <p:cTn id="54" dur="20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1"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3810ED04-B72F-4090-AF5C-C07C565499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43400" cy="7543800"/>
          </a:xfrm>
          <a:prstGeom prst="rect">
            <a:avLst/>
          </a:prstGeom>
          <a:noFill/>
          <a:extLst>
            <a:ext uri="{909E8E84-426E-40DD-AFC4-6F175D3DCCD1}">
              <a14:hiddenFill xmlns:a14="http://schemas.microsoft.com/office/drawing/2010/main">
                <a:solidFill>
                  <a:srgbClr val="FFFFFF"/>
                </a:solidFill>
              </a14:hiddenFill>
            </a:ext>
          </a:extLst>
        </p:spPr>
      </p:pic>
      <p:sp>
        <p:nvSpPr>
          <p:cNvPr id="11267" name="Rectangle 3">
            <a:extLst>
              <a:ext uri="{FF2B5EF4-FFF2-40B4-BE49-F238E27FC236}">
                <a16:creationId xmlns:a16="http://schemas.microsoft.com/office/drawing/2014/main" id="{7022C49F-A4F2-4C98-B11E-F8D4A5119072}"/>
              </a:ext>
            </a:extLst>
          </p:cNvPr>
          <p:cNvSpPr>
            <a:spLocks noGrp="1" noChangeArrowheads="1"/>
          </p:cNvSpPr>
          <p:nvPr>
            <p:ph type="title"/>
          </p:nvPr>
        </p:nvSpPr>
        <p:spPr/>
        <p:txBody>
          <a:bodyPr/>
          <a:lstStyle/>
          <a:p>
            <a:r>
              <a:rPr lang="en-US" altLang="en-US"/>
              <a:t>    </a:t>
            </a:r>
          </a:p>
        </p:txBody>
      </p:sp>
      <p:sp>
        <p:nvSpPr>
          <p:cNvPr id="11268" name="Rectangle 4">
            <a:extLst>
              <a:ext uri="{FF2B5EF4-FFF2-40B4-BE49-F238E27FC236}">
                <a16:creationId xmlns:a16="http://schemas.microsoft.com/office/drawing/2014/main" id="{BB1BB38E-4612-4DC5-A4C1-D435CC3EC944}"/>
              </a:ext>
            </a:extLst>
          </p:cNvPr>
          <p:cNvSpPr>
            <a:spLocks noGrp="1" noChangeArrowheads="1"/>
          </p:cNvSpPr>
          <p:nvPr>
            <p:ph type="body" idx="1"/>
          </p:nvPr>
        </p:nvSpPr>
        <p:spPr>
          <a:xfrm>
            <a:off x="3733800" y="1600200"/>
            <a:ext cx="4953000" cy="4525963"/>
          </a:xfrm>
        </p:spPr>
        <p:txBody>
          <a:bodyPr/>
          <a:lstStyle/>
          <a:p>
            <a:r>
              <a:rPr lang="en-US" altLang="en-US"/>
              <a:t>Then the Prophet arrived to Madinah! The people of Madinah sang a very popular song!</a:t>
            </a:r>
          </a:p>
        </p:txBody>
      </p:sp>
      <p:sp>
        <p:nvSpPr>
          <p:cNvPr id="11269" name="Oval 5">
            <a:extLst>
              <a:ext uri="{FF2B5EF4-FFF2-40B4-BE49-F238E27FC236}">
                <a16:creationId xmlns:a16="http://schemas.microsoft.com/office/drawing/2014/main" id="{CF7990C1-A8DE-46B2-8F84-FA5836449C8C}"/>
              </a:ext>
            </a:extLst>
          </p:cNvPr>
          <p:cNvSpPr>
            <a:spLocks noChangeArrowheads="1"/>
          </p:cNvSpPr>
          <p:nvPr/>
        </p:nvSpPr>
        <p:spPr bwMode="auto">
          <a:xfrm>
            <a:off x="1219200" y="1143000"/>
            <a:ext cx="2667000" cy="2667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sz="3000"/>
              <a:t>Muhammad has</a:t>
            </a:r>
          </a:p>
          <a:p>
            <a:pPr algn="ctr" rtl="1"/>
            <a:r>
              <a:rPr lang="en-US" altLang="en-US" sz="3000"/>
              <a:t>Arrived!!! LOOK!!!</a:t>
            </a:r>
          </a:p>
        </p:txBody>
      </p:sp>
      <p:pic>
        <p:nvPicPr>
          <p:cNvPr id="11270" name="Tala'a Al-Badru Alayna.wav">
            <a:hlinkClick r:id="" action="ppaction://media"/>
            <a:extLst>
              <a:ext uri="{FF2B5EF4-FFF2-40B4-BE49-F238E27FC236}">
                <a16:creationId xmlns:a16="http://schemas.microsoft.com/office/drawing/2014/main" id="{9DAE4E99-091A-4493-9467-2B6F630AD63F}"/>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6248400" y="44958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a:extLst>
              <a:ext uri="{FF2B5EF4-FFF2-40B4-BE49-F238E27FC236}">
                <a16:creationId xmlns:a16="http://schemas.microsoft.com/office/drawing/2014/main" id="{DB1BCF37-393B-4A72-BAB8-92E31F6BAF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72" name="Rectangle 8">
            <a:extLst>
              <a:ext uri="{FF2B5EF4-FFF2-40B4-BE49-F238E27FC236}">
                <a16:creationId xmlns:a16="http://schemas.microsoft.com/office/drawing/2014/main" id="{2A5F4631-4641-43AA-8B92-660A1DB84905}"/>
              </a:ext>
            </a:extLst>
          </p:cNvPr>
          <p:cNvSpPr>
            <a:spLocks noChangeArrowheads="1"/>
          </p:cNvSpPr>
          <p:nvPr/>
        </p:nvSpPr>
        <p:spPr bwMode="auto">
          <a:xfrm>
            <a:off x="304800" y="381000"/>
            <a:ext cx="8610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pPr>
            <a:r>
              <a:rPr lang="en-US" altLang="en-US"/>
              <a:t>Credits</a:t>
            </a:r>
          </a:p>
          <a:p>
            <a:pPr>
              <a:buFontTx/>
              <a:buNone/>
            </a:pPr>
            <a:r>
              <a:rPr lang="en-US" altLang="en-US"/>
              <a:t>Ahmed Elzeiny- Animations and PowerPoint</a:t>
            </a:r>
          </a:p>
          <a:p>
            <a:pPr>
              <a:buFontTx/>
              <a:buNone/>
            </a:pPr>
            <a:endParaRPr lang="en-US" altLang="en-US"/>
          </a:p>
          <a:p>
            <a:pPr>
              <a:buFontTx/>
              <a:buNone/>
            </a:pPr>
            <a:r>
              <a:rPr lang="en-US" altLang="en-US"/>
              <a:t>Mohamed Elzeiny- Gathering information</a:t>
            </a:r>
          </a:p>
          <a:p>
            <a:pPr>
              <a:buFontTx/>
              <a:buNone/>
            </a:pPr>
            <a:endParaRPr lang="en-US" altLang="en-US"/>
          </a:p>
          <a:p>
            <a:pPr>
              <a:buFontTx/>
              <a:buNone/>
            </a:pPr>
            <a:r>
              <a:rPr lang="en-US" altLang="en-US"/>
              <a:t>Ali Elzeiny- My father and a good resource.</a:t>
            </a:r>
          </a:p>
          <a:p>
            <a:pPr algn="ctr"/>
            <a:endParaRPr lang="en-US" altLang="en-US"/>
          </a:p>
          <a:p>
            <a:pPr algn="ctr"/>
            <a:r>
              <a:rPr lang="en-US" altLang="en-US"/>
              <a:t>My favorite book that I used was:</a:t>
            </a:r>
          </a:p>
          <a:p>
            <a:pPr algn="ctr"/>
            <a:r>
              <a:rPr lang="en-US" altLang="en-US"/>
              <a:t> </a:t>
            </a:r>
            <a:r>
              <a:rPr lang="en-US" altLang="en-US" u="sng"/>
              <a:t>The Messenger of Allah: Makkah Period!</a:t>
            </a:r>
            <a:r>
              <a:rPr lang="en-US" altLang="en-US"/>
              <a:t> </a:t>
            </a:r>
          </a:p>
          <a:p>
            <a:pPr algn="ctr">
              <a:buFontTx/>
              <a:buNone/>
            </a:pPr>
            <a:r>
              <a:rPr lang="en-US" altLang="en-US"/>
              <a:t>BY: Abullah Al-Ansari Ghazi and Tasneema Khatoon Ghazi </a:t>
            </a:r>
          </a:p>
        </p:txBody>
      </p:sp>
    </p:spTree>
    <p:extLst>
      <p:ext uri="{BB962C8B-B14F-4D97-AF65-F5344CB8AC3E}">
        <p14:creationId xmlns:p14="http://schemas.microsoft.com/office/powerpoint/2010/main" val="473459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18256" fill="hold"/>
                                        <p:tgtEl>
                                          <p:spTgt spid="11270"/>
                                        </p:tgtEl>
                                      </p:cBhvr>
                                    </p:cmd>
                                  </p:childTnLst>
                                </p:cTn>
                              </p:par>
                              <p:par>
                                <p:cTn id="7" presetID="10" presetClass="entr" presetSubtype="0" fill="hold" nodeType="withEffect">
                                  <p:stCondLst>
                                    <p:cond delay="10000"/>
                                  </p:stCondLst>
                                  <p:childTnLst>
                                    <p:set>
                                      <p:cBhvr>
                                        <p:cTn id="8" dur="1" fill="hold">
                                          <p:stCondLst>
                                            <p:cond delay="0"/>
                                          </p:stCondLst>
                                        </p:cTn>
                                        <p:tgtEl>
                                          <p:spTgt spid="11271"/>
                                        </p:tgtEl>
                                        <p:attrNameLst>
                                          <p:attrName>style.visibility</p:attrName>
                                        </p:attrNameLst>
                                      </p:cBhvr>
                                      <p:to>
                                        <p:strVal val="visible"/>
                                      </p:to>
                                    </p:set>
                                    <p:animEffect transition="in" filter="fade">
                                      <p:cBhvr>
                                        <p:cTn id="9" dur="2000"/>
                                        <p:tgtEl>
                                          <p:spTgt spid="11271"/>
                                        </p:tgtEl>
                                      </p:cBhvr>
                                    </p:animEffect>
                                  </p:childTnLst>
                                </p:cTn>
                              </p:par>
                              <p:par>
                                <p:cTn id="10" presetID="28" presetClass="entr" presetSubtype="0" fill="hold" grpId="0" nodeType="withEffect">
                                  <p:stCondLst>
                                    <p:cond delay="10000"/>
                                  </p:stCondLst>
                                  <p:childTnLst>
                                    <p:set>
                                      <p:cBhvr>
                                        <p:cTn id="11" dur="1" fill="hold">
                                          <p:stCondLst>
                                            <p:cond delay="0"/>
                                          </p:stCondLst>
                                        </p:cTn>
                                        <p:tgtEl>
                                          <p:spTgt spid="11272"/>
                                        </p:tgtEl>
                                        <p:attrNameLst>
                                          <p:attrName>style.visibility</p:attrName>
                                        </p:attrNameLst>
                                      </p:cBhvr>
                                      <p:to>
                                        <p:strVal val="visible"/>
                                      </p:to>
                                    </p:set>
                                    <p:anim calcmode="lin" valueType="num">
                                      <p:cBhvr>
                                        <p:cTn id="12" dur="30000" fill="hold"/>
                                        <p:tgtEl>
                                          <p:spTgt spid="11272"/>
                                        </p:tgtEl>
                                        <p:attrNameLst>
                                          <p:attrName>ppt_x</p:attrName>
                                        </p:attrNameLst>
                                      </p:cBhvr>
                                      <p:tavLst>
                                        <p:tav tm="0">
                                          <p:val>
                                            <p:strVal val="#ppt_x"/>
                                          </p:val>
                                        </p:tav>
                                        <p:tav tm="100000">
                                          <p:val>
                                            <p:strVal val="#ppt_x"/>
                                          </p:val>
                                        </p:tav>
                                      </p:tavLst>
                                    </p:anim>
                                    <p:anim calcmode="lin" valueType="num">
                                      <p:cBhvr>
                                        <p:cTn id="13" dur="30000" fill="hold"/>
                                        <p:tgtEl>
                                          <p:spTgt spid="1127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11270"/>
                </p:tgtEl>
              </p:cMediaNode>
            </p:audio>
          </p:childTnLst>
        </p:cTn>
      </p:par>
    </p:tnLst>
    <p:bldLst>
      <p:bldP spid="1127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WordArt 3">
            <a:extLst>
              <a:ext uri="{FF2B5EF4-FFF2-40B4-BE49-F238E27FC236}">
                <a16:creationId xmlns:a16="http://schemas.microsoft.com/office/drawing/2014/main" id="{B92DC40C-F2CA-480B-B393-A414E6852C5D}"/>
              </a:ext>
            </a:extLst>
          </p:cNvPr>
          <p:cNvSpPr>
            <a:spLocks noChangeArrowheads="1" noChangeShapeType="1" noTextEdit="1"/>
          </p:cNvSpPr>
          <p:nvPr/>
        </p:nvSpPr>
        <p:spPr bwMode="auto">
          <a:xfrm>
            <a:off x="1524000" y="1752600"/>
            <a:ext cx="6486525" cy="3005138"/>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panose="020B0806030902050204" pitchFamily="34" charset="0"/>
              </a:rPr>
              <a:t>TO BE CONTINUED!</a:t>
            </a:r>
          </a:p>
        </p:txBody>
      </p:sp>
    </p:spTree>
    <p:extLst>
      <p:ext uri="{BB962C8B-B14F-4D97-AF65-F5344CB8AC3E}">
        <p14:creationId xmlns:p14="http://schemas.microsoft.com/office/powerpoint/2010/main" val="3366455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4EA291D-273A-4075-BB37-D48356550E7B}"/>
              </a:ext>
            </a:extLst>
          </p:cNvPr>
          <p:cNvSpPr>
            <a:spLocks noGrp="1" noChangeArrowheads="1"/>
          </p:cNvSpPr>
          <p:nvPr>
            <p:ph type="body" idx="1"/>
          </p:nvPr>
        </p:nvSpPr>
        <p:spPr/>
        <p:txBody>
          <a:bodyPr/>
          <a:lstStyle/>
          <a:p>
            <a:endParaRPr lang="en-US" altLang="en-US"/>
          </a:p>
        </p:txBody>
      </p:sp>
      <p:pic>
        <p:nvPicPr>
          <p:cNvPr id="14339" name="Picture 3">
            <a:extLst>
              <a:ext uri="{FF2B5EF4-FFF2-40B4-BE49-F238E27FC236}">
                <a16:creationId xmlns:a16="http://schemas.microsoft.com/office/drawing/2014/main" id="{48AA4D88-93E0-4736-A3A1-571085F56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428875"/>
            <a:ext cx="5286375" cy="4429125"/>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4">
            <a:extLst>
              <a:ext uri="{FF2B5EF4-FFF2-40B4-BE49-F238E27FC236}">
                <a16:creationId xmlns:a16="http://schemas.microsoft.com/office/drawing/2014/main" id="{EA2EC8D3-EBD8-4B9E-8C54-7E39221FA413}"/>
              </a:ext>
            </a:extLst>
          </p:cNvPr>
          <p:cNvSpPr>
            <a:spLocks noGrp="1" noChangeArrowheads="1"/>
          </p:cNvSpPr>
          <p:nvPr>
            <p:ph type="title"/>
          </p:nvPr>
        </p:nvSpPr>
        <p:spPr>
          <a:xfrm>
            <a:off x="381000" y="914400"/>
            <a:ext cx="8229600" cy="1143000"/>
          </a:xfrm>
          <a:noFill/>
          <a:ln/>
        </p:spPr>
        <p:txBody>
          <a:bodyPr/>
          <a:lstStyle/>
          <a:p>
            <a:r>
              <a:rPr lang="en-US" altLang="en-US" sz="4000"/>
              <a:t>When they arrived at the camp blessings happened… the rain finally fell, the camel produced milk by the gallons!!! </a:t>
            </a:r>
            <a:r>
              <a:rPr lang="en-US" altLang="en-US" sz="4000" i="1"/>
              <a:t>EVERYONE</a:t>
            </a:r>
            <a:r>
              <a:rPr lang="en-US" altLang="en-US" sz="4000"/>
              <a:t> loved the new baby!</a:t>
            </a:r>
          </a:p>
        </p:txBody>
      </p:sp>
    </p:spTree>
    <p:extLst>
      <p:ext uri="{BB962C8B-B14F-4D97-AF65-F5344CB8AC3E}">
        <p14:creationId xmlns:p14="http://schemas.microsoft.com/office/powerpoint/2010/main" val="3448730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2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407D46A-CBDC-4172-87BA-94109F1E4A68}"/>
              </a:ext>
            </a:extLst>
          </p:cNvPr>
          <p:cNvSpPr>
            <a:spLocks noGrp="1" noChangeArrowheads="1"/>
          </p:cNvSpPr>
          <p:nvPr>
            <p:ph type="body" idx="1"/>
          </p:nvPr>
        </p:nvSpPr>
        <p:spPr>
          <a:xfrm>
            <a:off x="0" y="381000"/>
            <a:ext cx="3810000" cy="6477000"/>
          </a:xfrm>
        </p:spPr>
        <p:txBody>
          <a:bodyPr/>
          <a:lstStyle/>
          <a:p>
            <a:pPr>
              <a:buFontTx/>
              <a:buNone/>
            </a:pPr>
            <a:r>
              <a:rPr lang="en-US" altLang="en-US"/>
              <a:t>	2 years passed and Mohamed is finally 4 years old! Halima would like to keep Mohamed but sadly she must return him to his family. Luckily she convinced them to keep him for a little more time. </a:t>
            </a:r>
          </a:p>
        </p:txBody>
      </p:sp>
      <p:pic>
        <p:nvPicPr>
          <p:cNvPr id="16387" name="Picture 3">
            <a:extLst>
              <a:ext uri="{FF2B5EF4-FFF2-40B4-BE49-F238E27FC236}">
                <a16:creationId xmlns:a16="http://schemas.microsoft.com/office/drawing/2014/main" id="{3BC35D62-F679-4D4D-B0DC-FF377DEEF5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295400"/>
            <a:ext cx="5638800" cy="475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019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0A11E257-46A0-4D39-82D1-6D434E366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76200"/>
            <a:ext cx="2551113" cy="5105400"/>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a:extLst>
              <a:ext uri="{FF2B5EF4-FFF2-40B4-BE49-F238E27FC236}">
                <a16:creationId xmlns:a16="http://schemas.microsoft.com/office/drawing/2014/main" id="{D87DF3D0-D212-4DF6-8E36-08399164A2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28600"/>
            <a:ext cx="2551113" cy="502920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a:extLst>
              <a:ext uri="{FF2B5EF4-FFF2-40B4-BE49-F238E27FC236}">
                <a16:creationId xmlns:a16="http://schemas.microsoft.com/office/drawing/2014/main" id="{901A6989-DB8F-4D1F-8D9A-2201F30449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191000"/>
            <a:ext cx="1592263"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a:extLst>
              <a:ext uri="{FF2B5EF4-FFF2-40B4-BE49-F238E27FC236}">
                <a16:creationId xmlns:a16="http://schemas.microsoft.com/office/drawing/2014/main" id="{7930F17B-7F2D-4D53-9378-CC1C3E6628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267200"/>
            <a:ext cx="1295400" cy="2590800"/>
          </a:xfrm>
          <a:prstGeom prst="rect">
            <a:avLst/>
          </a:prstGeom>
          <a:noFill/>
          <a:extLst>
            <a:ext uri="{909E8E84-426E-40DD-AFC4-6F175D3DCCD1}">
              <a14:hiddenFill xmlns:a14="http://schemas.microsoft.com/office/drawing/2010/main">
                <a:solidFill>
                  <a:srgbClr val="FFFFFF"/>
                </a:solidFill>
              </a14:hiddenFill>
            </a:ext>
          </a:extLst>
        </p:spPr>
      </p:pic>
      <p:sp>
        <p:nvSpPr>
          <p:cNvPr id="18438" name="Rectangle 6">
            <a:extLst>
              <a:ext uri="{FF2B5EF4-FFF2-40B4-BE49-F238E27FC236}">
                <a16:creationId xmlns:a16="http://schemas.microsoft.com/office/drawing/2014/main" id="{1511AF16-A6DD-4B32-A5A1-8E49B86BDA20}"/>
              </a:ext>
            </a:extLst>
          </p:cNvPr>
          <p:cNvSpPr>
            <a:spLocks noGrp="1" noChangeArrowheads="1"/>
          </p:cNvSpPr>
          <p:nvPr>
            <p:ph type="body" idx="1"/>
          </p:nvPr>
        </p:nvSpPr>
        <p:spPr>
          <a:xfrm>
            <a:off x="381000" y="122238"/>
            <a:ext cx="2362200" cy="4525962"/>
          </a:xfrm>
          <a:noFill/>
          <a:ln/>
        </p:spPr>
        <p:txBody>
          <a:bodyPr/>
          <a:lstStyle/>
          <a:p>
            <a:pPr>
              <a:lnSpc>
                <a:spcPct val="80000"/>
              </a:lnSpc>
              <a:buFontTx/>
              <a:buNone/>
            </a:pPr>
            <a:r>
              <a:rPr lang="en-US" altLang="en-US" sz="2400"/>
              <a:t>	Then an extraordinary event happened! 2 Angels disquised as men in white clothes came to the prophet, opened his chest, then cleaned his heart with </a:t>
            </a:r>
            <a:r>
              <a:rPr lang="en-US" altLang="en-US" sz="2400" i="1"/>
              <a:t>nour </a:t>
            </a:r>
            <a:r>
              <a:rPr lang="en-US" altLang="en-US" sz="2400"/>
              <a:t>(light).</a:t>
            </a:r>
          </a:p>
        </p:txBody>
      </p:sp>
      <p:pic>
        <p:nvPicPr>
          <p:cNvPr id="18439" name="Picture 7">
            <a:extLst>
              <a:ext uri="{FF2B5EF4-FFF2-40B4-BE49-F238E27FC236}">
                <a16:creationId xmlns:a16="http://schemas.microsoft.com/office/drawing/2014/main" id="{2AABEF43-C00F-441F-AF94-5C3BC3DEEC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29908">
            <a:off x="2590800" y="2362200"/>
            <a:ext cx="1000125"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a:extLst>
              <a:ext uri="{FF2B5EF4-FFF2-40B4-BE49-F238E27FC236}">
                <a16:creationId xmlns:a16="http://schemas.microsoft.com/office/drawing/2014/main" id="{5BEEBA7F-2DD2-49E1-A282-A9A2454903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5105400"/>
            <a:ext cx="1258888"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841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3.33333E-6 -3.33333E-6 C -0.02969 -0.01319 -0.01771 -0.00463 -0.0375 -0.02222 C -0.04306 -0.03333 -0.04861 -0.04444 -0.05417 -0.05555 C -0.0566 -0.06041 -0.06267 -0.05856 -0.06667 -0.06111 C -0.09896 -0.08263 -0.06024 -0.06388 -0.09167 -0.07777 C -0.13056 -0.07592 -0.16962 -0.07731 -0.20833 -0.07222 C -0.21337 -0.07152 -0.21632 -0.06388 -0.22083 -0.06111 C -0.22882 -0.05625 -0.2375 -0.0537 -0.24583 -0.05 C -0.25052 -0.04791 -0.25347 -0.0405 -0.25833 -0.03888 C -0.2651 -0.03657 -0.27222 -0.03888 -0.27917 -0.03888 " pathEditMode="relative" ptsTypes="fffffffffA">
                                      <p:cBhvr>
                                        <p:cTn id="6" dur="2000" fill="hold"/>
                                        <p:tgtEl>
                                          <p:spTgt spid="18437"/>
                                        </p:tgtEl>
                                        <p:attrNameLst>
                                          <p:attrName>ppt_x</p:attrName>
                                          <p:attrName>ppt_y</p:attrName>
                                        </p:attrNameLst>
                                      </p:cBhvr>
                                    </p:animMotion>
                                  </p:childTnLst>
                                </p:cTn>
                              </p:par>
                              <p:par>
                                <p:cTn id="7" presetID="2" presetClass="exit" presetSubtype="2" fill="hold" nodeType="withEffect">
                                  <p:stCondLst>
                                    <p:cond delay="0"/>
                                  </p:stCondLst>
                                  <p:childTnLst>
                                    <p:anim calcmode="lin" valueType="num">
                                      <p:cBhvr additive="base">
                                        <p:cTn id="8" dur="500"/>
                                        <p:tgtEl>
                                          <p:spTgt spid="18440"/>
                                        </p:tgtEl>
                                        <p:attrNameLst>
                                          <p:attrName>ppt_x</p:attrName>
                                        </p:attrNameLst>
                                      </p:cBhvr>
                                      <p:tavLst>
                                        <p:tav tm="0">
                                          <p:val>
                                            <p:strVal val="ppt_x"/>
                                          </p:val>
                                        </p:tav>
                                        <p:tav tm="100000">
                                          <p:val>
                                            <p:strVal val="1+ppt_w/2"/>
                                          </p:val>
                                        </p:tav>
                                      </p:tavLst>
                                    </p:anim>
                                    <p:anim calcmode="lin" valueType="num">
                                      <p:cBhvr additive="base">
                                        <p:cTn id="9" dur="500"/>
                                        <p:tgtEl>
                                          <p:spTgt spid="18440"/>
                                        </p:tgtEl>
                                        <p:attrNameLst>
                                          <p:attrName>ppt_y</p:attrName>
                                        </p:attrNameLst>
                                      </p:cBhvr>
                                      <p:tavLst>
                                        <p:tav tm="0">
                                          <p:val>
                                            <p:strVal val="ppt_y"/>
                                          </p:val>
                                        </p:tav>
                                        <p:tav tm="100000">
                                          <p:val>
                                            <p:strVal val="ppt_y"/>
                                          </p:val>
                                        </p:tav>
                                      </p:tavLst>
                                    </p:anim>
                                    <p:set>
                                      <p:cBhvr>
                                        <p:cTn id="10" dur="1" fill="hold">
                                          <p:stCondLst>
                                            <p:cond delay="499"/>
                                          </p:stCondLst>
                                        </p:cTn>
                                        <p:tgtEl>
                                          <p:spTgt spid="184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A132ABD0-F8E1-442F-9DA3-1698248E63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048000"/>
            <a:ext cx="2228850" cy="3590925"/>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a:extLst>
              <a:ext uri="{FF2B5EF4-FFF2-40B4-BE49-F238E27FC236}">
                <a16:creationId xmlns:a16="http://schemas.microsoft.com/office/drawing/2014/main" id="{00E22E73-78CD-4DC6-A1D3-35E27A571E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28600"/>
            <a:ext cx="2228850" cy="3590925"/>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a:extLst>
              <a:ext uri="{FF2B5EF4-FFF2-40B4-BE49-F238E27FC236}">
                <a16:creationId xmlns:a16="http://schemas.microsoft.com/office/drawing/2014/main" id="{FA1EE823-4F75-4653-8A1F-4B0F52010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075" y="0"/>
            <a:ext cx="1939925"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a:extLst>
              <a:ext uri="{FF2B5EF4-FFF2-40B4-BE49-F238E27FC236}">
                <a16:creationId xmlns:a16="http://schemas.microsoft.com/office/drawing/2014/main" id="{7671B449-324D-4FAA-ACE2-427C7A7C5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0" y="3962400"/>
            <a:ext cx="179705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a:extLst>
              <a:ext uri="{FF2B5EF4-FFF2-40B4-BE49-F238E27FC236}">
                <a16:creationId xmlns:a16="http://schemas.microsoft.com/office/drawing/2014/main" id="{0D410D6C-A256-4E56-9E2B-B1D66D211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2400"/>
            <a:ext cx="1046163" cy="1685925"/>
          </a:xfrm>
          <a:prstGeom prst="rect">
            <a:avLst/>
          </a:prstGeom>
          <a:noFill/>
          <a:extLst>
            <a:ext uri="{909E8E84-426E-40DD-AFC4-6F175D3DCCD1}">
              <a14:hiddenFill xmlns:a14="http://schemas.microsoft.com/office/drawing/2010/main">
                <a:solidFill>
                  <a:srgbClr val="FFFFFF"/>
                </a:solidFill>
              </a14:hiddenFill>
            </a:ext>
          </a:extLst>
        </p:spPr>
      </p:pic>
      <p:pic>
        <p:nvPicPr>
          <p:cNvPr id="20487" name="Picture 7">
            <a:extLst>
              <a:ext uri="{FF2B5EF4-FFF2-40B4-BE49-F238E27FC236}">
                <a16:creationId xmlns:a16="http://schemas.microsoft.com/office/drawing/2014/main" id="{9F530C1D-BC0D-4212-8C2C-FE939D73DB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600200"/>
            <a:ext cx="1770063" cy="2624138"/>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a:extLst>
              <a:ext uri="{FF2B5EF4-FFF2-40B4-BE49-F238E27FC236}">
                <a16:creationId xmlns:a16="http://schemas.microsoft.com/office/drawing/2014/main" id="{1003BE6C-F430-41E0-84F6-4855E94CAD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0"/>
            <a:ext cx="1000125" cy="1724025"/>
          </a:xfrm>
          <a:prstGeom prst="rect">
            <a:avLst/>
          </a:prstGeom>
          <a:noFill/>
          <a:extLst>
            <a:ext uri="{909E8E84-426E-40DD-AFC4-6F175D3DCCD1}">
              <a14:hiddenFill xmlns:a14="http://schemas.microsoft.com/office/drawing/2010/main">
                <a:solidFill>
                  <a:srgbClr val="FFFFFF"/>
                </a:solidFill>
              </a14:hiddenFill>
            </a:ext>
          </a:extLst>
        </p:spPr>
      </p:pic>
      <p:pic>
        <p:nvPicPr>
          <p:cNvPr id="20489" name="Picture 9">
            <a:extLst>
              <a:ext uri="{FF2B5EF4-FFF2-40B4-BE49-F238E27FC236}">
                <a16:creationId xmlns:a16="http://schemas.microsoft.com/office/drawing/2014/main" id="{05D5973A-FF28-44E3-8B97-9D179D1DB3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457825"/>
            <a:ext cx="2733675" cy="2800350"/>
          </a:xfrm>
          <a:prstGeom prst="rect">
            <a:avLst/>
          </a:prstGeom>
          <a:noFill/>
          <a:extLst>
            <a:ext uri="{909E8E84-426E-40DD-AFC4-6F175D3DCCD1}">
              <a14:hiddenFill xmlns:a14="http://schemas.microsoft.com/office/drawing/2010/main">
                <a:solidFill>
                  <a:srgbClr val="FFFFFF"/>
                </a:solidFill>
              </a14:hiddenFill>
            </a:ext>
          </a:extLst>
        </p:spPr>
      </p:pic>
      <p:pic>
        <p:nvPicPr>
          <p:cNvPr id="20490" name="Picture 10">
            <a:extLst>
              <a:ext uri="{FF2B5EF4-FFF2-40B4-BE49-F238E27FC236}">
                <a16:creationId xmlns:a16="http://schemas.microsoft.com/office/drawing/2014/main" id="{281AA50E-C16A-4573-9DEA-1454D79AC0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5776913"/>
            <a:ext cx="2543175" cy="2162175"/>
          </a:xfrm>
          <a:prstGeom prst="rect">
            <a:avLst/>
          </a:prstGeom>
          <a:noFill/>
          <a:extLst>
            <a:ext uri="{909E8E84-426E-40DD-AFC4-6F175D3DCCD1}">
              <a14:hiddenFill xmlns:a14="http://schemas.microsoft.com/office/drawing/2010/main">
                <a:solidFill>
                  <a:srgbClr val="FFFFFF"/>
                </a:solidFill>
              </a14:hiddenFill>
            </a:ext>
          </a:extLst>
        </p:spPr>
      </p:pic>
      <p:sp>
        <p:nvSpPr>
          <p:cNvPr id="20491" name="Rectangle 11">
            <a:extLst>
              <a:ext uri="{FF2B5EF4-FFF2-40B4-BE49-F238E27FC236}">
                <a16:creationId xmlns:a16="http://schemas.microsoft.com/office/drawing/2014/main" id="{2A60932F-6CFF-44C8-814A-F276CCDA363F}"/>
              </a:ext>
            </a:extLst>
          </p:cNvPr>
          <p:cNvSpPr>
            <a:spLocks noChangeArrowheads="1"/>
          </p:cNvSpPr>
          <p:nvPr/>
        </p:nvSpPr>
        <p:spPr bwMode="auto">
          <a:xfrm rot="-2060962">
            <a:off x="4724400" y="4495800"/>
            <a:ext cx="4038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US" altLang="en-US"/>
              <a:t>Mohamed are you okay?!?</a:t>
            </a:r>
          </a:p>
        </p:txBody>
      </p:sp>
      <p:sp>
        <p:nvSpPr>
          <p:cNvPr id="20492" name="Rectangle 12">
            <a:extLst>
              <a:ext uri="{FF2B5EF4-FFF2-40B4-BE49-F238E27FC236}">
                <a16:creationId xmlns:a16="http://schemas.microsoft.com/office/drawing/2014/main" id="{49D5A737-E9B2-4308-98C8-A5AF21124600}"/>
              </a:ext>
            </a:extLst>
          </p:cNvPr>
          <p:cNvSpPr>
            <a:spLocks noChangeArrowheads="1"/>
          </p:cNvSpPr>
          <p:nvPr/>
        </p:nvSpPr>
        <p:spPr bwMode="auto">
          <a:xfrm rot="1870129">
            <a:off x="6096000" y="990600"/>
            <a:ext cx="3429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US" altLang="en-US" sz="2400" b="1"/>
              <a:t>You had us all so worried!</a:t>
            </a:r>
          </a:p>
        </p:txBody>
      </p:sp>
      <p:sp>
        <p:nvSpPr>
          <p:cNvPr id="20493" name="Rectangle 13">
            <a:extLst>
              <a:ext uri="{FF2B5EF4-FFF2-40B4-BE49-F238E27FC236}">
                <a16:creationId xmlns:a16="http://schemas.microsoft.com/office/drawing/2014/main" id="{B6798A69-E4A6-4A34-BBC3-4E7AE687FD58}"/>
              </a:ext>
            </a:extLst>
          </p:cNvPr>
          <p:cNvSpPr>
            <a:spLocks noGrp="1" noChangeArrowheads="1"/>
          </p:cNvSpPr>
          <p:nvPr>
            <p:ph type="body" idx="1"/>
          </p:nvPr>
        </p:nvSpPr>
        <p:spPr>
          <a:xfrm>
            <a:off x="457200" y="228600"/>
            <a:ext cx="3048000" cy="6629400"/>
          </a:xfrm>
        </p:spPr>
        <p:txBody>
          <a:bodyPr/>
          <a:lstStyle/>
          <a:p>
            <a:pPr>
              <a:lnSpc>
                <a:spcPct val="80000"/>
              </a:lnSpc>
            </a:pPr>
            <a:r>
              <a:rPr lang="en-US" altLang="en-US" sz="2800"/>
              <a:t>Many of the little kids were shocked and ran home as fast as they can to there moms to tell about the event…the news spread at great speed. Everyone rushed to the prophet to find him sitting on the desert sand…scared.</a:t>
            </a:r>
            <a:r>
              <a:rPr lang="en-US" altLang="en-US" sz="1800"/>
              <a:t>  </a:t>
            </a:r>
          </a:p>
        </p:txBody>
      </p:sp>
    </p:spTree>
    <p:extLst>
      <p:ext uri="{BB962C8B-B14F-4D97-AF65-F5344CB8AC3E}">
        <p14:creationId xmlns:p14="http://schemas.microsoft.com/office/powerpoint/2010/main" val="1431482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7.22222E-6 7.51445E-7 C -0.00485 -0.01943 -0.00017 -0.00694 -0.00954 -0.02128 C -0.01614 -0.03122 -0.02152 -0.04116 -0.0302 -0.04856 C -0.04409 -0.06035 -0.06579 -0.06081 -0.0809 -0.06336 C -0.10208 -0.06266 -0.12343 -0.06405 -0.14444 -0.06128 C -0.1519 -0.06035 -0.16718 -0.04278 -0.17169 -0.03815 C -0.21544 0.00693 -0.17204 -0.04047 -0.20155 -0.01272 C -0.21544 7.51445E-7 -0.22794 0.01433 -0.23975 0.02959 C -0.25121 0.01433 -0.26475 -0.00185 -0.27465 -0.01896 C -0.27725 -0.02336 -0.27846 -0.02937 -0.2809 -0.03376 C -0.2901 -0.04972 -0.30364 -0.05989 -0.31423 -0.07399 C -0.32985 -0.09457 -0.34791 -0.11839 -0.36978 -0.12486 C -0.38194 -0.12347 -0.39444 -0.12347 -0.40642 -0.12047 C -0.4111 -0.11931 -0.41458 -0.11422 -0.41909 -0.11214 C -0.42534 -0.10937 -0.43211 -0.10867 -0.43819 -0.10567 C -0.46249 -0.09388 -0.48419 -0.07654 -0.50971 -0.06983 C -0.51319 -0.06775 -0.51683 -0.06521 -0.52065 -0.06336 C -0.52447 -0.06174 -0.52812 -0.06104 -0.53176 -0.05919 C -0.53628 -0.05688 -0.54444 -0.05087 -0.54444 -0.05087 C -0.55277 -0.03931 -0.56961 -0.04555 -0.57933 -0.04648 C -0.58558 -0.05873 -0.59253 -0.08417 -0.60173 -0.09295 C -0.61857 -0.10937 -0.64218 -0.11515 -0.66197 -0.12047 C -0.68107 -0.11977 -0.69999 -0.11954 -0.71909 -0.11839 C -0.72916 -0.11769 -0.73923 -0.11191 -0.7493 -0.11006 C -0.76197 -0.10498 -0.76353 -0.10567 -0.76353 -0.08879 " pathEditMode="relative" ptsTypes="ffffffffffffffffffffffffA">
                                      <p:cBhvr>
                                        <p:cTn id="6" dur="2000" fill="hold"/>
                                        <p:tgtEl>
                                          <p:spTgt spid="20486"/>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66667E-6 1.11111E-6 C -0.00625 -0.03125 -0.01181 -0.06158 -0.03768 -0.08449 C -0.05833 -0.12245 -0.11702 -0.12963 -0.15886 -0.13102 C -0.24566 -0.13403 -0.33143 -0.13935 -0.41806 -0.14352 C -0.50833 -0.15417 -0.60677 -0.15995 -0.69566 -0.13727 C -0.70955 -0.12986 -0.72396 -0.12384 -0.73768 -0.1162 C -0.7408 -0.11458 -0.7441 -0.11343 -0.74688 -0.11181 C -0.75243 -0.10857 -0.7632 -0.10139 -0.7632 -0.10116 C -0.76788 -0.08843 -0.78316 -0.08148 -0.79132 -0.06968 C -0.80226 -0.07153 -0.81459 -0.07083 -0.82379 -0.07616 C -0.82813 -0.07847 -0.83195 -0.08148 -0.83542 -0.08449 C -0.83837 -0.08658 -0.83976 -0.08935 -0.84236 -0.09097 C -0.84462 -0.09213 -0.84722 -0.0919 -0.84948 -0.09306 C -0.87205 -0.10394 -0.88247 -0.1125 -0.90799 -0.1162 C -0.91024 -0.1169 -0.9125 -0.11829 -0.91493 -0.11829 C -0.94688 -0.11829 -0.93611 -0.11783 -0.93611 -0.08681 " pathEditMode="relative" rAng="0" ptsTypes="fffffffffffffffA">
                                      <p:cBhvr>
                                        <p:cTn id="8" dur="2000" fill="hold"/>
                                        <p:tgtEl>
                                          <p:spTgt spid="20483"/>
                                        </p:tgtEl>
                                        <p:attrNameLst>
                                          <p:attrName>ppt_x</p:attrName>
                                          <p:attrName>ppt_y</p:attrName>
                                        </p:attrNameLst>
                                      </p:cBhvr>
                                      <p:rCtr x="-47344" y="-8009"/>
                                    </p:animMotion>
                                  </p:childTnLst>
                                </p:cTn>
                              </p:par>
                              <p:par>
                                <p:cTn id="9" presetID="0" presetClass="path" presetSubtype="0" accel="50000" decel="50000" fill="hold" nodeType="withEffect">
                                  <p:stCondLst>
                                    <p:cond delay="0"/>
                                  </p:stCondLst>
                                  <p:childTnLst>
                                    <p:animMotion origin="layout" path="M -3.61111E-6 2.22222E-6 C -0.00729 -0.00556 -0.01406 -0.01204 -0.02152 -0.01667 C -0.03385 -0.02408 -0.04774 -0.02778 -0.05972 -0.03611 C -0.06371 -0.03889 -0.06718 -0.04236 -0.0717 -0.04445 C -0.07708 -0.04699 -0.08298 -0.04746 -0.08836 -0.05 C -0.09774 -0.0544 -0.1052 -0.0625 -0.11458 -0.06667 C -0.11857 -0.06829 -0.12274 -0.06783 -0.12673 -0.06945 C -0.15364 -0.08056 -0.17621 -0.09306 -0.2052 -0.09722 C -0.23645 -0.09537 -0.26961 -0.09375 -0.30052 -0.08611 C -0.32378 -0.08033 -0.34652 -0.07269 -0.36979 -0.06667 C -0.38784 -0.06204 -0.40468 -0.05672 -0.42222 -0.05 C -0.43368 -0.0456 -0.45798 -0.04167 -0.45798 -0.04144 C -0.46996 -0.03472 -0.48142 -0.03079 -0.49375 -0.025 C -0.49861 -0.02292 -0.50833 -0.01945 -0.50833 -0.01922 C -0.51579 -0.02616 -0.525 -0.03079 -0.53194 -0.03889 C -0.53871 -0.04676 -0.54045 -0.04931 -0.54861 -0.05556 C -0.58281 -0.08102 -0.54791 -0.05347 -0.58211 -0.075 C -0.58698 -0.07824 -0.59097 -0.0838 -0.59635 -0.08611 C -0.61389 -0.09375 -0.63802 -0.09468 -0.65625 -0.09722 C -0.80625 -0.08634 -0.94496 -0.08218 -1.09948 -0.08056 C -1.1276 -0.07639 -1.15764 -0.07408 -1.18524 -0.06667 C -1.21007 -0.05996 -1.19357 -0.06343 -1.21389 -0.05556 C -1.23732 -0.04653 -1.26336 -0.04236 -1.28784 -0.03889 C -1.29809 -0.03496 -1.30902 -0.03357 -1.31892 -0.02778 " pathEditMode="relative" rAng="0" ptsTypes="fffffffffffffffffffffffA">
                                      <p:cBhvr>
                                        <p:cTn id="10" dur="2000" fill="hold"/>
                                        <p:tgtEl>
                                          <p:spTgt spid="20484"/>
                                        </p:tgtEl>
                                        <p:attrNameLst>
                                          <p:attrName>ppt_x</p:attrName>
                                          <p:attrName>ppt_y</p:attrName>
                                        </p:attrNameLst>
                                      </p:cBhvr>
                                      <p:rCtr x="-65955" y="-4861"/>
                                    </p:animMotion>
                                  </p:childTnLst>
                                </p:cTn>
                              </p:par>
                              <p:par>
                                <p:cTn id="11" presetID="0" presetClass="path" presetSubtype="0" accel="50000" decel="50000" fill="hold" nodeType="withEffect">
                                  <p:stCondLst>
                                    <p:cond delay="0"/>
                                  </p:stCondLst>
                                  <p:childTnLst>
                                    <p:animMotion origin="layout" path="M 1.66667E-6 -3.33333E-6 C -0.01441 -0.03819 -0.03889 -0.04629 -0.06667 -0.06111 C -0.07917 -0.06018 -0.09184 -0.06134 -0.10434 -0.05833 C -0.11337 -0.05602 -0.11667 -0.03889 -0.125 -0.03333 C -0.13316 -0.02777 -0.13837 -0.0206 -0.14583 -0.01389 C -0.14618 -0.01666 -0.14774 -0.03402 -0.15 -0.03889 C -0.16493 -0.07083 -0.21302 -0.08171 -0.23976 -0.08611 C -0.24514 -0.08518 -0.25104 -0.08588 -0.25625 -0.08333 C -0.26094 -0.08102 -0.26424 -0.07523 -0.26892 -0.07222 C -0.27899 -0.06527 -0.27413 -0.06805 -0.28333 -0.06389 C -0.28733 -0.05856 -0.29062 -0.05301 -0.29583 -0.05 C -0.29983 -0.04768 -0.30833 -0.04444 -0.30833 -0.04444 C -0.3099 -0.06111 -0.3092 -0.08796 -0.31667 -0.10277 C -0.31858 -0.10648 -0.32517 -0.12014 -0.32708 -0.12222 C -0.32882 -0.12407 -0.33142 -0.12361 -0.33333 -0.125 C -0.3408 -0.13009 -0.34653 -0.14004 -0.35417 -0.14444 C -0.3651 -0.15046 -0.37639 -0.15347 -0.3875 -0.15833 C -0.40434 -0.1574 -0.42083 -0.15787 -0.43767 -0.15555 C -0.4408 -0.15509 -0.44306 -0.15162 -0.44601 -0.15 C -0.45521 -0.14467 -0.46528 -0.13773 -0.47517 -0.13333 C -0.50052 -0.12199 -0.49757 -0.12685 -0.51458 -0.11666 C -0.51753 -0.11504 -0.52014 -0.11273 -0.52292 -0.11111 C -0.52691 -0.10902 -0.53542 -0.10555 -0.53542 -0.10555 C -0.54514 -0.11435 -0.54184 -0.11759 -0.54601 -0.13055 C -0.55 -0.14328 -0.56024 -0.17083 -0.57083 -0.175 C -0.57569 -0.17685 -0.58056 -0.17685 -0.58542 -0.17777 C -0.59896 -0.18379 -0.61302 -0.18611 -0.62726 -0.18889 C -0.68125 -0.1868 -0.73437 -0.1868 -0.7875 -0.175 C -0.79601 -0.17037 -0.80347 -0.16759 -0.81042 -0.15833 C -0.81615 -0.15069 -0.81615 -0.14953 -0.82292 -0.14444 C -0.84323 -0.12893 -0.8625 -0.11319 -0.88542 -0.10555 C -0.89132 -0.09768 -0.89583 -0.08819 -0.90208 -0.08055 C -0.91233 -0.06805 -0.92483 -0.05555 -0.9375 -0.04722 C -0.94444 -0.03333 -0.93958 -0.04074 -0.95417 -0.02777 C -0.95955 -0.02314 -0.96163 -0.01365 -0.96667 -0.00833 C -0.97257 -0.00208 -0.97917 0.00278 -0.98542 0.00834 C -0.9875 0.01019 -0.99167 0.01389 -0.99167 0.01389 C -0.99844 0.02755 -0.99236 0.01829 -1.00417 0.02778 C -1.0224 0.04236 -1.01024 0.0382 -1.03125 0.04167 C -1.0375 0.0426 -1.05 0.04445 -1.05 0.04445 " pathEditMode="relative" ptsTypes="fffffffffffffffffffffffffffffffffffffffA">
                                      <p:cBhvr>
                                        <p:cTn id="12" dur="2000" fill="hold"/>
                                        <p:tgtEl>
                                          <p:spTgt spid="20482"/>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7.22222E-6 -1.11111E-6 C -0.0099 -0.01319 -0.0191 -0.02546 -0.02917 -0.03889 C -0.03456 -0.04606 -0.04202 -0.04931 -0.04792 -0.05556 C -0.07761 -0.08727 -0.03907 -0.05 -0.09376 -0.1 C -0.0981 -0.10394 -0.10365 -0.10486 -0.10834 -0.10833 C -0.11893 -0.1162 -0.12778 -0.1294 -0.13959 -0.13333 C -0.16424 -0.14144 -0.19167 -0.14583 -0.21667 -0.15 C -0.23282 -0.14931 -0.27067 -0.15069 -0.29376 -0.14444 C -0.33629 -0.1331 -0.3757 -0.10995 -0.41876 -0.10278 C -0.44011 -0.09421 -0.46181 -0.09051 -0.48334 -0.08333 C -0.4882 -0.08426 -0.49341 -0.08356 -0.49792 -0.08611 C -0.50365 -0.08958 -0.50452 -0.10764 -0.50626 -0.11389 C -0.51146 -0.13218 -0.52501 -0.17662 -0.53751 -0.18889 C -0.54532 -0.19653 -0.55417 -0.20185 -0.56251 -0.20833 C -0.56633 -0.21134 -0.56893 -0.21667 -0.57292 -0.21944 C -0.58299 -0.22639 -0.61077 -0.24236 -0.62501 -0.24722 C -0.63803 -0.25162 -0.66459 -0.25833 -0.66459 -0.25833 C -0.69237 -0.25718 -0.72153 -0.26458 -0.74792 -0.25278 C -0.75226 -0.25093 -0.75608 -0.2463 -0.76042 -0.24444 C -0.77119 -0.23958 -0.78265 -0.23912 -0.79376 -0.23611 C -0.79931 -0.23472 -0.80504 -0.23333 -0.81042 -0.23056 C -0.8139 -0.2287 -0.81719 -0.22616 -0.82084 -0.225 C -0.85834 -0.21343 -0.81563 -0.23264 -0.85626 -0.21667 C -0.87553 -0.20903 -0.89011 -0.20278 -0.91042 -0.2 C -0.93004 -0.18866 -0.92501 -0.19861 -0.92501 -0.16944 " pathEditMode="relative" ptsTypes="ffffffffffffffffffffffffA">
                                      <p:cBhvr>
                                        <p:cTn id="14" dur="2000" fill="hold"/>
                                        <p:tgtEl>
                                          <p:spTgt spid="20485"/>
                                        </p:tgtEl>
                                        <p:attrNameLst>
                                          <p:attrName>ppt_x</p:attrName>
                                          <p:attrName>ppt_y</p:attrName>
                                        </p:attrNameLst>
                                      </p:cBhvr>
                                    </p:animMotion>
                                  </p:childTnLst>
                                </p:cTn>
                              </p:par>
                            </p:childTnLst>
                          </p:cTn>
                        </p:par>
                        <p:par>
                          <p:cTn id="15" fill="hold" nodeType="afterGroup">
                            <p:stCondLst>
                              <p:cond delay="2000"/>
                            </p:stCondLst>
                            <p:childTnLst>
                              <p:par>
                                <p:cTn id="16" presetID="10" presetClass="entr" presetSubtype="0" fill="hold" nodeType="afterEffect">
                                  <p:stCondLst>
                                    <p:cond delay="0"/>
                                  </p:stCondLst>
                                  <p:childTnLst>
                                    <p:set>
                                      <p:cBhvr>
                                        <p:cTn id="17" dur="1" fill="hold">
                                          <p:stCondLst>
                                            <p:cond delay="0"/>
                                          </p:stCondLst>
                                        </p:cTn>
                                        <p:tgtEl>
                                          <p:spTgt spid="20487"/>
                                        </p:tgtEl>
                                        <p:attrNameLst>
                                          <p:attrName>style.visibility</p:attrName>
                                        </p:attrNameLst>
                                      </p:cBhvr>
                                      <p:to>
                                        <p:strVal val="visible"/>
                                      </p:to>
                                    </p:set>
                                    <p:animEffect transition="in" filter="fade">
                                      <p:cBhvr>
                                        <p:cTn id="18" dur="2000"/>
                                        <p:tgtEl>
                                          <p:spTgt spid="20487"/>
                                        </p:tgtEl>
                                      </p:cBhvr>
                                    </p:animEffect>
                                  </p:childTnLst>
                                </p:cTn>
                              </p:par>
                              <p:par>
                                <p:cTn id="19" presetID="10" presetClass="entr" presetSubtype="0" fill="hold" nodeType="withEffect">
                                  <p:stCondLst>
                                    <p:cond delay="0"/>
                                  </p:stCondLst>
                                  <p:childTnLst>
                                    <p:set>
                                      <p:cBhvr>
                                        <p:cTn id="20" dur="1" fill="hold">
                                          <p:stCondLst>
                                            <p:cond delay="0"/>
                                          </p:stCondLst>
                                        </p:cTn>
                                        <p:tgtEl>
                                          <p:spTgt spid="20488"/>
                                        </p:tgtEl>
                                        <p:attrNameLst>
                                          <p:attrName>style.visibility</p:attrName>
                                        </p:attrNameLst>
                                      </p:cBhvr>
                                      <p:to>
                                        <p:strVal val="visible"/>
                                      </p:to>
                                    </p:set>
                                    <p:animEffect transition="in" filter="fade">
                                      <p:cBhvr>
                                        <p:cTn id="21" dur="2000"/>
                                        <p:tgtEl>
                                          <p:spTgt spid="20488"/>
                                        </p:tgtEl>
                                      </p:cBhvr>
                                    </p:animEffect>
                                  </p:childTnLst>
                                </p:cTn>
                              </p:par>
                              <p:par>
                                <p:cTn id="22" presetID="10" presetClass="entr" presetSubtype="0" fill="hold" nodeType="withEffect">
                                  <p:stCondLst>
                                    <p:cond delay="0"/>
                                  </p:stCondLst>
                                  <p:childTnLst>
                                    <p:set>
                                      <p:cBhvr>
                                        <p:cTn id="23" dur="1" fill="hold">
                                          <p:stCondLst>
                                            <p:cond delay="0"/>
                                          </p:stCondLst>
                                        </p:cTn>
                                        <p:tgtEl>
                                          <p:spTgt spid="20490"/>
                                        </p:tgtEl>
                                        <p:attrNameLst>
                                          <p:attrName>style.visibility</p:attrName>
                                        </p:attrNameLst>
                                      </p:cBhvr>
                                      <p:to>
                                        <p:strVal val="visible"/>
                                      </p:to>
                                    </p:set>
                                    <p:animEffect transition="in" filter="fade">
                                      <p:cBhvr>
                                        <p:cTn id="24" dur="2000"/>
                                        <p:tgtEl>
                                          <p:spTgt spid="20490"/>
                                        </p:tgtEl>
                                      </p:cBhvr>
                                    </p:animEffect>
                                  </p:childTnLst>
                                </p:cTn>
                              </p:par>
                              <p:par>
                                <p:cTn id="25" presetID="10" presetClass="entr" presetSubtype="0" fill="hold" nodeType="withEffect">
                                  <p:stCondLst>
                                    <p:cond delay="0"/>
                                  </p:stCondLst>
                                  <p:childTnLst>
                                    <p:set>
                                      <p:cBhvr>
                                        <p:cTn id="26" dur="1" fill="hold">
                                          <p:stCondLst>
                                            <p:cond delay="0"/>
                                          </p:stCondLst>
                                        </p:cTn>
                                        <p:tgtEl>
                                          <p:spTgt spid="20489"/>
                                        </p:tgtEl>
                                        <p:attrNameLst>
                                          <p:attrName>style.visibility</p:attrName>
                                        </p:attrNameLst>
                                      </p:cBhvr>
                                      <p:to>
                                        <p:strVal val="visible"/>
                                      </p:to>
                                    </p:set>
                                    <p:animEffect transition="in" filter="fade">
                                      <p:cBhvr>
                                        <p:cTn id="27" dur="2000"/>
                                        <p:tgtEl>
                                          <p:spTgt spid="2048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491"/>
                                        </p:tgtEl>
                                        <p:attrNameLst>
                                          <p:attrName>style.visibility</p:attrName>
                                        </p:attrNameLst>
                                      </p:cBhvr>
                                      <p:to>
                                        <p:strVal val="visible"/>
                                      </p:to>
                                    </p:set>
                                    <p:animEffect transition="in" filter="fade">
                                      <p:cBhvr>
                                        <p:cTn id="30" dur="2000"/>
                                        <p:tgtEl>
                                          <p:spTgt spid="2049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492"/>
                                        </p:tgtEl>
                                        <p:attrNameLst>
                                          <p:attrName>style.visibility</p:attrName>
                                        </p:attrNameLst>
                                      </p:cBhvr>
                                      <p:to>
                                        <p:strVal val="visible"/>
                                      </p:to>
                                    </p:set>
                                    <p:animEffect transition="in" filter="fade">
                                      <p:cBhvr>
                                        <p:cTn id="33" dur="2000"/>
                                        <p:tgtEl>
                                          <p:spTgt spid="20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p:bldP spid="2049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7688D7BF-7149-4E0F-87D2-0260A728A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76200"/>
            <a:ext cx="20193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2531" name="Rectangle 3">
            <a:extLst>
              <a:ext uri="{FF2B5EF4-FFF2-40B4-BE49-F238E27FC236}">
                <a16:creationId xmlns:a16="http://schemas.microsoft.com/office/drawing/2014/main" id="{6B8E8294-F822-47E0-8E91-1A4985F426EE}"/>
              </a:ext>
            </a:extLst>
          </p:cNvPr>
          <p:cNvSpPr>
            <a:spLocks noGrp="1" noChangeArrowheads="1"/>
          </p:cNvSpPr>
          <p:nvPr>
            <p:ph type="title"/>
          </p:nvPr>
        </p:nvSpPr>
        <p:spPr/>
        <p:txBody>
          <a:bodyPr/>
          <a:lstStyle/>
          <a:p>
            <a:endParaRPr lang="en-US" altLang="en-US"/>
          </a:p>
        </p:txBody>
      </p:sp>
      <p:sp>
        <p:nvSpPr>
          <p:cNvPr id="22532" name="Rectangle 4">
            <a:extLst>
              <a:ext uri="{FF2B5EF4-FFF2-40B4-BE49-F238E27FC236}">
                <a16:creationId xmlns:a16="http://schemas.microsoft.com/office/drawing/2014/main" id="{06CACFB5-EFA8-4025-A1C0-B9DAF611B9CE}"/>
              </a:ext>
            </a:extLst>
          </p:cNvPr>
          <p:cNvSpPr>
            <a:spLocks noGrp="1" noChangeArrowheads="1"/>
          </p:cNvSpPr>
          <p:nvPr>
            <p:ph type="body" idx="1"/>
          </p:nvPr>
        </p:nvSpPr>
        <p:spPr>
          <a:xfrm>
            <a:off x="457200" y="304800"/>
            <a:ext cx="3276600" cy="6019800"/>
          </a:xfrm>
        </p:spPr>
        <p:txBody>
          <a:bodyPr/>
          <a:lstStyle/>
          <a:p>
            <a:r>
              <a:rPr lang="en-US" altLang="en-US"/>
              <a:t>At the age of four (due to this event) the prophet returned to this mother. The family was delighted to have their baby back…</a:t>
            </a:r>
          </a:p>
        </p:txBody>
      </p:sp>
      <p:pic>
        <p:nvPicPr>
          <p:cNvPr id="22533" name="Picture 5">
            <a:extLst>
              <a:ext uri="{FF2B5EF4-FFF2-40B4-BE49-F238E27FC236}">
                <a16:creationId xmlns:a16="http://schemas.microsoft.com/office/drawing/2014/main" id="{813ECA73-68D5-4C62-810B-B22227A665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685800"/>
            <a:ext cx="2792413" cy="3563938"/>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a:extLst>
              <a:ext uri="{FF2B5EF4-FFF2-40B4-BE49-F238E27FC236}">
                <a16:creationId xmlns:a16="http://schemas.microsoft.com/office/drawing/2014/main" id="{41F59CD4-DBE0-4DC5-8016-DAFBA90DBB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845217">
            <a:off x="6172200" y="2819401"/>
            <a:ext cx="1895475"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155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BCDE4F5-1D60-49DC-BB2B-1DAC59785363}"/>
              </a:ext>
            </a:extLst>
          </p:cNvPr>
          <p:cNvSpPr>
            <a:spLocks noGrp="1" noChangeArrowheads="1"/>
          </p:cNvSpPr>
          <p:nvPr>
            <p:ph type="body" idx="1"/>
          </p:nvPr>
        </p:nvSpPr>
        <p:spPr>
          <a:xfrm>
            <a:off x="228600" y="304800"/>
            <a:ext cx="3657600" cy="6553200"/>
          </a:xfrm>
        </p:spPr>
        <p:txBody>
          <a:bodyPr/>
          <a:lstStyle/>
          <a:p>
            <a:pPr>
              <a:lnSpc>
                <a:spcPct val="80000"/>
              </a:lnSpc>
              <a:buFontTx/>
              <a:buNone/>
            </a:pPr>
            <a:r>
              <a:rPr lang="en-US" altLang="en-US" sz="2800"/>
              <a:t>	At the age of 6 Aminah and Mohamed went to visit the grave of his long lost father not to far from Makkah, then Aminah got very sick… she died a few days after reaching Makkah. Then she was put in her grave as the family members helplessly watched. His own mother died as a </a:t>
            </a:r>
            <a:r>
              <a:rPr lang="en-US" altLang="en-US" sz="2800">
                <a:hlinkClick r:id="rId3" action="ppaction://hlinksldjump"/>
              </a:rPr>
              <a:t>kafir</a:t>
            </a:r>
            <a:r>
              <a:rPr lang="en-US" altLang="en-US" sz="2800"/>
              <a:t>. </a:t>
            </a:r>
          </a:p>
        </p:txBody>
      </p:sp>
      <p:pic>
        <p:nvPicPr>
          <p:cNvPr id="24579" name="Picture 3">
            <a:extLst>
              <a:ext uri="{FF2B5EF4-FFF2-40B4-BE49-F238E27FC236}">
                <a16:creationId xmlns:a16="http://schemas.microsoft.com/office/drawing/2014/main" id="{4E854B1B-9D5E-48E8-8551-84251F286D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676400"/>
            <a:ext cx="4476750"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572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8F0EDF8-03B9-4A3C-97A0-9602968751F1}"/>
              </a:ext>
            </a:extLst>
          </p:cNvPr>
          <p:cNvSpPr>
            <a:spLocks noGrp="1" noChangeArrowheads="1"/>
          </p:cNvSpPr>
          <p:nvPr>
            <p:ph type="ctrTitle"/>
          </p:nvPr>
        </p:nvSpPr>
        <p:spPr>
          <a:xfrm>
            <a:off x="685800" y="2130425"/>
            <a:ext cx="7772400" cy="1470025"/>
          </a:xfrm>
        </p:spPr>
        <p:txBody>
          <a:bodyPr anchor="ctr"/>
          <a:lstStyle/>
          <a:p>
            <a:endParaRPr lang="en-US" altLang="en-US" sz="4400"/>
          </a:p>
        </p:txBody>
      </p:sp>
      <p:sp>
        <p:nvSpPr>
          <p:cNvPr id="2053" name="WordArt 5">
            <a:extLst>
              <a:ext uri="{FF2B5EF4-FFF2-40B4-BE49-F238E27FC236}">
                <a16:creationId xmlns:a16="http://schemas.microsoft.com/office/drawing/2014/main" id="{D78A6D5D-2111-4A3B-B307-7B89A44D114C}"/>
              </a:ext>
            </a:extLst>
          </p:cNvPr>
          <p:cNvSpPr>
            <a:spLocks noChangeArrowheads="1" noChangeShapeType="1" noTextEdit="1"/>
          </p:cNvSpPr>
          <p:nvPr/>
        </p:nvSpPr>
        <p:spPr bwMode="auto">
          <a:xfrm>
            <a:off x="762000" y="2514600"/>
            <a:ext cx="7772400" cy="1371600"/>
          </a:xfrm>
          <a:prstGeom prst="rect">
            <a:avLst/>
          </a:prstGeom>
        </p:spPr>
        <p:txBody>
          <a:bodyPr wrap="none" fromWordArt="1">
            <a:prstTxWarp prst="textPlain">
              <a:avLst>
                <a:gd name="adj" fmla="val 4612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Sirat Of The PROPET (SAW)</a:t>
            </a:r>
          </a:p>
        </p:txBody>
      </p:sp>
      <p:sp>
        <p:nvSpPr>
          <p:cNvPr id="2054" name="WordArt 6">
            <a:extLst>
              <a:ext uri="{FF2B5EF4-FFF2-40B4-BE49-F238E27FC236}">
                <a16:creationId xmlns:a16="http://schemas.microsoft.com/office/drawing/2014/main" id="{A08E6959-9E8F-4677-8FD0-3309BB821B79}"/>
              </a:ext>
            </a:extLst>
          </p:cNvPr>
          <p:cNvSpPr>
            <a:spLocks noChangeArrowheads="1" noChangeShapeType="1" noTextEdit="1"/>
          </p:cNvSpPr>
          <p:nvPr/>
        </p:nvSpPr>
        <p:spPr bwMode="auto">
          <a:xfrm>
            <a:off x="2057400" y="5295900"/>
            <a:ext cx="4953000" cy="1181100"/>
          </a:xfrm>
          <a:prstGeom prst="rect">
            <a:avLst/>
          </a:prstGeom>
        </p:spPr>
        <p:txBody>
          <a:bodyPr wrap="none" fromWordArt="1">
            <a:prstTxWarp prst="textPlain">
              <a:avLst>
                <a:gd name="adj" fmla="val 45926"/>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LIFE IN MAKKAH</a:t>
            </a:r>
          </a:p>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PART 3</a:t>
            </a:r>
          </a:p>
        </p:txBody>
      </p:sp>
    </p:spTree>
    <p:extLst>
      <p:ext uri="{BB962C8B-B14F-4D97-AF65-F5344CB8AC3E}">
        <p14:creationId xmlns:p14="http://schemas.microsoft.com/office/powerpoint/2010/main" val="3275306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4683DF5-8054-43CB-B59F-E7CFB0991B6F}"/>
              </a:ext>
            </a:extLst>
          </p:cNvPr>
          <p:cNvSpPr>
            <a:spLocks noGrp="1" noChangeArrowheads="1"/>
          </p:cNvSpPr>
          <p:nvPr>
            <p:ph type="title"/>
          </p:nvPr>
        </p:nvSpPr>
        <p:spPr>
          <a:xfrm>
            <a:off x="609600" y="304800"/>
            <a:ext cx="8229600" cy="1143000"/>
          </a:xfrm>
        </p:spPr>
        <p:txBody>
          <a:bodyPr/>
          <a:lstStyle/>
          <a:p>
            <a:r>
              <a:rPr lang="en-US" altLang="en-US" sz="2800">
                <a:solidFill>
                  <a:schemeClr val="tx1"/>
                </a:solidFill>
              </a:rPr>
              <a:t>Every mother is happy to have a baby but Aminah had another reason to be happy!!! She had a dream….</a:t>
            </a:r>
          </a:p>
        </p:txBody>
      </p:sp>
      <p:pic>
        <p:nvPicPr>
          <p:cNvPr id="14339" name="Picture 3">
            <a:extLst>
              <a:ext uri="{FF2B5EF4-FFF2-40B4-BE49-F238E27FC236}">
                <a16:creationId xmlns:a16="http://schemas.microsoft.com/office/drawing/2014/main" id="{491907FE-0B7C-46F9-8BC0-957A96C5F4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648200"/>
            <a:ext cx="1370012"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a:extLst>
              <a:ext uri="{FF2B5EF4-FFF2-40B4-BE49-F238E27FC236}">
                <a16:creationId xmlns:a16="http://schemas.microsoft.com/office/drawing/2014/main" id="{63BDBC1D-819D-4C90-85B0-6F62DB89A0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60269">
            <a:off x="5715000" y="2209800"/>
            <a:ext cx="2895600" cy="1901825"/>
          </a:xfrm>
          <a:prstGeom prst="rect">
            <a:avLst/>
          </a:prstGeom>
          <a:noFill/>
          <a:extLst>
            <a:ext uri="{909E8E84-426E-40DD-AFC4-6F175D3DCCD1}">
              <a14:hiddenFill xmlns:a14="http://schemas.microsoft.com/office/drawing/2010/main">
                <a:solidFill>
                  <a:srgbClr val="FFFFFF"/>
                </a:solidFill>
              </a14:hiddenFill>
            </a:ext>
          </a:extLst>
        </p:spPr>
      </p:pic>
      <p:sp>
        <p:nvSpPr>
          <p:cNvPr id="14341" name="Rectangle 5">
            <a:extLst>
              <a:ext uri="{FF2B5EF4-FFF2-40B4-BE49-F238E27FC236}">
                <a16:creationId xmlns:a16="http://schemas.microsoft.com/office/drawing/2014/main" id="{93797E93-772A-4EB6-B908-55E71678114C}"/>
              </a:ext>
            </a:extLst>
          </p:cNvPr>
          <p:cNvSpPr>
            <a:spLocks noChangeArrowheads="1"/>
          </p:cNvSpPr>
          <p:nvPr/>
        </p:nvSpPr>
        <p:spPr bwMode="auto">
          <a:xfrm rot="-894048">
            <a:off x="5943600" y="2819400"/>
            <a:ext cx="1981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a:solidFill>
                  <a:schemeClr val="tx1"/>
                </a:solidFill>
              </a:rPr>
              <a:t>Aminah…</a:t>
            </a:r>
          </a:p>
        </p:txBody>
      </p:sp>
      <p:pic>
        <p:nvPicPr>
          <p:cNvPr id="14342" name="Picture 6">
            <a:extLst>
              <a:ext uri="{FF2B5EF4-FFF2-40B4-BE49-F238E27FC236}">
                <a16:creationId xmlns:a16="http://schemas.microsoft.com/office/drawing/2014/main" id="{C8D5AAE5-6A42-4F61-8C24-252E232CEF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371449">
            <a:off x="762001" y="2514600"/>
            <a:ext cx="2895600" cy="1901825"/>
          </a:xfrm>
          <a:prstGeom prst="rect">
            <a:avLst/>
          </a:prstGeom>
          <a:noFill/>
          <a:extLst>
            <a:ext uri="{909E8E84-426E-40DD-AFC4-6F175D3DCCD1}">
              <a14:hiddenFill xmlns:a14="http://schemas.microsoft.com/office/drawing/2010/main">
                <a:solidFill>
                  <a:srgbClr val="FFFFFF"/>
                </a:solidFill>
              </a14:hiddenFill>
            </a:ext>
          </a:extLst>
        </p:spPr>
      </p:pic>
      <p:sp>
        <p:nvSpPr>
          <p:cNvPr id="14343" name="Rectangle 7">
            <a:extLst>
              <a:ext uri="{FF2B5EF4-FFF2-40B4-BE49-F238E27FC236}">
                <a16:creationId xmlns:a16="http://schemas.microsoft.com/office/drawing/2014/main" id="{55CADCC6-2AF5-4C32-99B8-A7ECFE4F639A}"/>
              </a:ext>
            </a:extLst>
          </p:cNvPr>
          <p:cNvSpPr>
            <a:spLocks noChangeArrowheads="1"/>
          </p:cNvSpPr>
          <p:nvPr/>
        </p:nvSpPr>
        <p:spPr bwMode="auto">
          <a:xfrm rot="-894048">
            <a:off x="1295400" y="2819400"/>
            <a:ext cx="1981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a:solidFill>
                  <a:schemeClr val="tx1"/>
                </a:solidFill>
              </a:rPr>
              <a:t>What was that???</a:t>
            </a:r>
          </a:p>
        </p:txBody>
      </p:sp>
      <p:sp>
        <p:nvSpPr>
          <p:cNvPr id="14344" name="Rectangle 8">
            <a:extLst>
              <a:ext uri="{FF2B5EF4-FFF2-40B4-BE49-F238E27FC236}">
                <a16:creationId xmlns:a16="http://schemas.microsoft.com/office/drawing/2014/main" id="{5ED1E4D7-24B4-424B-B759-EECC70A0A476}"/>
              </a:ext>
            </a:extLst>
          </p:cNvPr>
          <p:cNvSpPr>
            <a:spLocks noChangeArrowheads="1"/>
          </p:cNvSpPr>
          <p:nvPr/>
        </p:nvSpPr>
        <p:spPr bwMode="auto">
          <a:xfrm rot="-894048">
            <a:off x="5875338" y="2732088"/>
            <a:ext cx="2057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a:solidFill>
                  <a:schemeClr val="tx1"/>
                </a:solidFill>
              </a:rPr>
              <a:t>WE warn you of an upcoming</a:t>
            </a:r>
            <a:br>
              <a:rPr lang="ar-EG" altLang="en-US" sz="2800">
                <a:solidFill>
                  <a:schemeClr val="tx1"/>
                </a:solidFill>
              </a:rPr>
            </a:br>
            <a:r>
              <a:rPr lang="en-US" altLang="en-US" sz="2800">
                <a:solidFill>
                  <a:schemeClr val="tx1"/>
                </a:solidFill>
              </a:rPr>
              <a:t>Son named MOHAMED</a:t>
            </a:r>
          </a:p>
        </p:txBody>
      </p:sp>
      <p:sp>
        <p:nvSpPr>
          <p:cNvPr id="14345" name="Rectangle 9">
            <a:extLst>
              <a:ext uri="{FF2B5EF4-FFF2-40B4-BE49-F238E27FC236}">
                <a16:creationId xmlns:a16="http://schemas.microsoft.com/office/drawing/2014/main" id="{EE632F19-65AC-4CBC-BB03-9694F1A98872}"/>
              </a:ext>
            </a:extLst>
          </p:cNvPr>
          <p:cNvSpPr>
            <a:spLocks noChangeArrowheads="1"/>
          </p:cNvSpPr>
          <p:nvPr/>
        </p:nvSpPr>
        <p:spPr bwMode="auto">
          <a:xfrm rot="-894048">
            <a:off x="5791200" y="2819400"/>
            <a:ext cx="2057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a:solidFill>
                  <a:schemeClr val="tx1"/>
                </a:solidFill>
              </a:rPr>
              <a:t>He will be the leader of mankind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3.33333E-6 5.55556E-6 C 0.01493 -0.01319 0.00764 -0.00949 0.02084 -0.01388 C 0.03403 -0.02708 0.02518 -0.02106 0.04584 -0.02499 C 0.06962 -0.02939 0.09358 -0.03124 0.11684 -0.03888 C 0.16684 -0.03587 0.14792 -0.04259 0.175 -0.03055 C 0.1823 -0.02731 0.18889 -0.01805 0.19584 -0.01388 C 0.19983 -0.01157 0.20834 -0.00833 0.20834 -0.00833 " pathEditMode="relative" ptsTypes="ffffffA">
                                      <p:cBhvr>
                                        <p:cTn id="6" dur="2000" fill="hold"/>
                                        <p:tgtEl>
                                          <p:spTgt spid="14339"/>
                                        </p:tgtEl>
                                        <p:attrNameLst>
                                          <p:attrName>ppt_x</p:attrName>
                                          <p:attrName>ppt_y</p:attrName>
                                        </p:attrNameLst>
                                      </p:cBhvr>
                                    </p:animMotion>
                                  </p:childTnLst>
                                </p:cTn>
                              </p:par>
                            </p:childTnLst>
                          </p:cTn>
                        </p:par>
                        <p:par>
                          <p:cTn id="7" fill="hold" nodeType="afterGroup">
                            <p:stCondLst>
                              <p:cond delay="2000"/>
                            </p:stCondLst>
                            <p:childTnLst>
                              <p:par>
                                <p:cTn id="8" presetID="10" presetClass="entr" presetSubtype="0" fill="hold" nodeType="afterEffect">
                                  <p:stCondLst>
                                    <p:cond delay="1000"/>
                                  </p:stCondLst>
                                  <p:childTnLst>
                                    <p:set>
                                      <p:cBhvr>
                                        <p:cTn id="9" dur="1" fill="hold">
                                          <p:stCondLst>
                                            <p:cond delay="0"/>
                                          </p:stCondLst>
                                        </p:cTn>
                                        <p:tgtEl>
                                          <p:spTgt spid="14340"/>
                                        </p:tgtEl>
                                        <p:attrNameLst>
                                          <p:attrName>style.visibility</p:attrName>
                                        </p:attrNameLst>
                                      </p:cBhvr>
                                      <p:to>
                                        <p:strVal val="visible"/>
                                      </p:to>
                                    </p:set>
                                    <p:animEffect transition="in" filter="fade">
                                      <p:cBhvr>
                                        <p:cTn id="10" dur="2000"/>
                                        <p:tgtEl>
                                          <p:spTgt spid="14340"/>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4341"/>
                                        </p:tgtEl>
                                        <p:attrNameLst>
                                          <p:attrName>style.visibility</p:attrName>
                                        </p:attrNameLst>
                                      </p:cBhvr>
                                      <p:to>
                                        <p:strVal val="visible"/>
                                      </p:to>
                                    </p:set>
                                    <p:animEffect transition="in" filter="fade">
                                      <p:cBhvr>
                                        <p:cTn id="13" dur="2000"/>
                                        <p:tgtEl>
                                          <p:spTgt spid="14341"/>
                                        </p:tgtEl>
                                      </p:cBhvr>
                                    </p:animEffect>
                                  </p:childTnLst>
                                </p:cTn>
                              </p:par>
                            </p:childTnLst>
                          </p:cTn>
                        </p:par>
                        <p:par>
                          <p:cTn id="14" fill="hold" nodeType="afterGroup">
                            <p:stCondLst>
                              <p:cond delay="5000"/>
                            </p:stCondLst>
                            <p:childTnLst>
                              <p:par>
                                <p:cTn id="15" presetID="10" presetClass="entr" presetSubtype="0" fill="hold" nodeType="afterEffect">
                                  <p:stCondLst>
                                    <p:cond delay="0"/>
                                  </p:stCondLst>
                                  <p:childTnLst>
                                    <p:set>
                                      <p:cBhvr>
                                        <p:cTn id="16" dur="1" fill="hold">
                                          <p:stCondLst>
                                            <p:cond delay="0"/>
                                          </p:stCondLst>
                                        </p:cTn>
                                        <p:tgtEl>
                                          <p:spTgt spid="14342"/>
                                        </p:tgtEl>
                                        <p:attrNameLst>
                                          <p:attrName>style.visibility</p:attrName>
                                        </p:attrNameLst>
                                      </p:cBhvr>
                                      <p:to>
                                        <p:strVal val="visible"/>
                                      </p:to>
                                    </p:set>
                                    <p:animEffect transition="in" filter="fade">
                                      <p:cBhvr>
                                        <p:cTn id="17" dur="2000"/>
                                        <p:tgtEl>
                                          <p:spTgt spid="1434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343"/>
                                        </p:tgtEl>
                                        <p:attrNameLst>
                                          <p:attrName>style.visibility</p:attrName>
                                        </p:attrNameLst>
                                      </p:cBhvr>
                                      <p:to>
                                        <p:strVal val="visible"/>
                                      </p:to>
                                    </p:set>
                                    <p:animEffect transition="in" filter="fade">
                                      <p:cBhvr>
                                        <p:cTn id="20" dur="2000"/>
                                        <p:tgtEl>
                                          <p:spTgt spid="14343"/>
                                        </p:tgtEl>
                                      </p:cBhvr>
                                    </p:animEffect>
                                  </p:childTnLst>
                                </p:cTn>
                              </p:par>
                              <p:par>
                                <p:cTn id="21" presetID="10" presetClass="exit" presetSubtype="0" fill="hold" grpId="1" nodeType="withEffect">
                                  <p:stCondLst>
                                    <p:cond delay="0"/>
                                  </p:stCondLst>
                                  <p:childTnLst>
                                    <p:animEffect transition="out" filter="fade">
                                      <p:cBhvr>
                                        <p:cTn id="22" dur="2000"/>
                                        <p:tgtEl>
                                          <p:spTgt spid="14343"/>
                                        </p:tgtEl>
                                      </p:cBhvr>
                                    </p:animEffect>
                                    <p:set>
                                      <p:cBhvr>
                                        <p:cTn id="23" dur="1" fill="hold">
                                          <p:stCondLst>
                                            <p:cond delay="1999"/>
                                          </p:stCondLst>
                                        </p:cTn>
                                        <p:tgtEl>
                                          <p:spTgt spid="14343"/>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2000"/>
                                        <p:tgtEl>
                                          <p:spTgt spid="14342"/>
                                        </p:tgtEl>
                                      </p:cBhvr>
                                    </p:animEffect>
                                    <p:set>
                                      <p:cBhvr>
                                        <p:cTn id="26" dur="1" fill="hold">
                                          <p:stCondLst>
                                            <p:cond delay="1999"/>
                                          </p:stCondLst>
                                        </p:cTn>
                                        <p:tgtEl>
                                          <p:spTgt spid="14342"/>
                                        </p:tgtEl>
                                        <p:attrNameLst>
                                          <p:attrName>style.visibility</p:attrName>
                                        </p:attrNameLst>
                                      </p:cBhvr>
                                      <p:to>
                                        <p:strVal val="hidden"/>
                                      </p:to>
                                    </p:set>
                                  </p:childTnLst>
                                </p:cTn>
                              </p:par>
                            </p:childTnLst>
                          </p:cTn>
                        </p:par>
                        <p:par>
                          <p:cTn id="27" fill="hold" nodeType="afterGroup">
                            <p:stCondLst>
                              <p:cond delay="7000"/>
                            </p:stCondLst>
                            <p:childTnLst>
                              <p:par>
                                <p:cTn id="28" presetID="10" presetClass="exit" presetSubtype="0" fill="hold" grpId="1" nodeType="afterEffect">
                                  <p:stCondLst>
                                    <p:cond delay="0"/>
                                  </p:stCondLst>
                                  <p:childTnLst>
                                    <p:animEffect transition="out" filter="fade">
                                      <p:cBhvr>
                                        <p:cTn id="29" dur="2000"/>
                                        <p:tgtEl>
                                          <p:spTgt spid="14341"/>
                                        </p:tgtEl>
                                      </p:cBhvr>
                                    </p:animEffect>
                                    <p:set>
                                      <p:cBhvr>
                                        <p:cTn id="30" dur="1" fill="hold">
                                          <p:stCondLst>
                                            <p:cond delay="1999"/>
                                          </p:stCondLst>
                                        </p:cTn>
                                        <p:tgtEl>
                                          <p:spTgt spid="14341"/>
                                        </p:tgtEl>
                                        <p:attrNameLst>
                                          <p:attrName>style.visibility</p:attrName>
                                        </p:attrNameLst>
                                      </p:cBhvr>
                                      <p:to>
                                        <p:strVal val="hidden"/>
                                      </p:to>
                                    </p:set>
                                  </p:childTnLst>
                                </p:cTn>
                              </p:par>
                              <p:par>
                                <p:cTn id="31" presetID="10" presetClass="entr" presetSubtype="0" fill="hold" grpId="0" nodeType="withEffect">
                                  <p:stCondLst>
                                    <p:cond delay="2000"/>
                                  </p:stCondLst>
                                  <p:childTnLst>
                                    <p:set>
                                      <p:cBhvr>
                                        <p:cTn id="32" dur="1" fill="hold">
                                          <p:stCondLst>
                                            <p:cond delay="0"/>
                                          </p:stCondLst>
                                        </p:cTn>
                                        <p:tgtEl>
                                          <p:spTgt spid="14344"/>
                                        </p:tgtEl>
                                        <p:attrNameLst>
                                          <p:attrName>style.visibility</p:attrName>
                                        </p:attrNameLst>
                                      </p:cBhvr>
                                      <p:to>
                                        <p:strVal val="visible"/>
                                      </p:to>
                                    </p:set>
                                    <p:animEffect transition="in" filter="fade">
                                      <p:cBhvr>
                                        <p:cTn id="33" dur="2000"/>
                                        <p:tgtEl>
                                          <p:spTgt spid="1434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xit" presetSubtype="0" fill="hold" grpId="1" nodeType="clickEffect">
                                  <p:stCondLst>
                                    <p:cond delay="0"/>
                                  </p:stCondLst>
                                  <p:childTnLst>
                                    <p:animEffect transition="out" filter="fade">
                                      <p:cBhvr>
                                        <p:cTn id="37" dur="2000"/>
                                        <p:tgtEl>
                                          <p:spTgt spid="14344"/>
                                        </p:tgtEl>
                                      </p:cBhvr>
                                    </p:animEffect>
                                    <p:set>
                                      <p:cBhvr>
                                        <p:cTn id="38" dur="1" fill="hold">
                                          <p:stCondLst>
                                            <p:cond delay="1999"/>
                                          </p:stCondLst>
                                        </p:cTn>
                                        <p:tgtEl>
                                          <p:spTgt spid="14344"/>
                                        </p:tgtEl>
                                        <p:attrNameLst>
                                          <p:attrName>style.visibility</p:attrName>
                                        </p:attrNameLst>
                                      </p:cBhvr>
                                      <p:to>
                                        <p:strVal val="hidden"/>
                                      </p:to>
                                    </p:set>
                                  </p:childTnLst>
                                </p:cTn>
                              </p:par>
                              <p:par>
                                <p:cTn id="39" presetID="10" presetClass="entr" presetSubtype="0" fill="hold" grpId="0" nodeType="withEffect">
                                  <p:stCondLst>
                                    <p:cond delay="2000"/>
                                  </p:stCondLst>
                                  <p:childTnLst>
                                    <p:set>
                                      <p:cBhvr>
                                        <p:cTn id="40" dur="1" fill="hold">
                                          <p:stCondLst>
                                            <p:cond delay="0"/>
                                          </p:stCondLst>
                                        </p:cTn>
                                        <p:tgtEl>
                                          <p:spTgt spid="14345"/>
                                        </p:tgtEl>
                                        <p:attrNameLst>
                                          <p:attrName>style.visibility</p:attrName>
                                        </p:attrNameLst>
                                      </p:cBhvr>
                                      <p:to>
                                        <p:strVal val="visible"/>
                                      </p:to>
                                    </p:set>
                                    <p:animEffect transition="in" filter="fade">
                                      <p:cBhvr>
                                        <p:cTn id="41" dur="20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1" grpId="1"/>
      <p:bldP spid="14343" grpId="0"/>
      <p:bldP spid="14343" grpId="1"/>
      <p:bldP spid="14344" grpId="0"/>
      <p:bldP spid="14344" grpId="1"/>
      <p:bldP spid="143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71" name="Picture 15">
            <a:extLst>
              <a:ext uri="{FF2B5EF4-FFF2-40B4-BE49-F238E27FC236}">
                <a16:creationId xmlns:a16="http://schemas.microsoft.com/office/drawing/2014/main" id="{490E297C-8134-44AD-BCA3-F9B6A800D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962400"/>
            <a:ext cx="2209800" cy="2895600"/>
          </a:xfrm>
          <a:prstGeom prst="rect">
            <a:avLst/>
          </a:prstGeom>
          <a:noFill/>
          <a:extLst>
            <a:ext uri="{909E8E84-426E-40DD-AFC4-6F175D3DCCD1}">
              <a14:hiddenFill xmlns:a14="http://schemas.microsoft.com/office/drawing/2010/main">
                <a:solidFill>
                  <a:srgbClr val="FFFFFF"/>
                </a:solidFill>
              </a14:hiddenFill>
            </a:ext>
          </a:extLst>
        </p:spPr>
      </p:pic>
      <p:sp>
        <p:nvSpPr>
          <p:cNvPr id="19472" name="Rectangle 16">
            <a:extLst>
              <a:ext uri="{FF2B5EF4-FFF2-40B4-BE49-F238E27FC236}">
                <a16:creationId xmlns:a16="http://schemas.microsoft.com/office/drawing/2014/main" id="{7DF9146A-6057-4E8C-ABC0-6E05E4B98730}"/>
              </a:ext>
            </a:extLst>
          </p:cNvPr>
          <p:cNvSpPr>
            <a:spLocks noChangeArrowheads="1"/>
          </p:cNvSpPr>
          <p:nvPr/>
        </p:nvSpPr>
        <p:spPr bwMode="auto">
          <a:xfrm>
            <a:off x="5334000" y="5562600"/>
            <a:ext cx="2438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buFontTx/>
              <a:buNone/>
            </a:pPr>
            <a:r>
              <a:rPr lang="en-US" altLang="en-US"/>
              <a:t>Khadijah(R)</a:t>
            </a:r>
          </a:p>
        </p:txBody>
      </p:sp>
      <p:sp>
        <p:nvSpPr>
          <p:cNvPr id="19460" name="Rectangle 4">
            <a:extLst>
              <a:ext uri="{FF2B5EF4-FFF2-40B4-BE49-F238E27FC236}">
                <a16:creationId xmlns:a16="http://schemas.microsoft.com/office/drawing/2014/main" id="{C6F26CA7-52BC-4197-9606-D3C459F233BF}"/>
              </a:ext>
            </a:extLst>
          </p:cNvPr>
          <p:cNvSpPr>
            <a:spLocks noChangeArrowheads="1"/>
          </p:cNvSpPr>
          <p:nvPr/>
        </p:nvSpPr>
        <p:spPr bwMode="auto">
          <a:xfrm>
            <a:off x="-1371600" y="2743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a:t>Abu-Mutalib</a:t>
            </a:r>
          </a:p>
        </p:txBody>
      </p:sp>
      <p:pic>
        <p:nvPicPr>
          <p:cNvPr id="19461" name="Picture 5">
            <a:extLst>
              <a:ext uri="{FF2B5EF4-FFF2-40B4-BE49-F238E27FC236}">
                <a16:creationId xmlns:a16="http://schemas.microsoft.com/office/drawing/2014/main" id="{37ACBD77-1A28-4CF1-AC9D-05135864C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04800"/>
            <a:ext cx="2481263" cy="2762250"/>
          </a:xfrm>
          <a:prstGeom prst="rect">
            <a:avLst/>
          </a:prstGeom>
          <a:noFill/>
          <a:extLst>
            <a:ext uri="{909E8E84-426E-40DD-AFC4-6F175D3DCCD1}">
              <a14:hiddenFill xmlns:a14="http://schemas.microsoft.com/office/drawing/2010/main">
                <a:solidFill>
                  <a:srgbClr val="FFFFFF"/>
                </a:solidFill>
              </a14:hiddenFill>
            </a:ext>
          </a:extLst>
        </p:spPr>
      </p:pic>
      <p:sp>
        <p:nvSpPr>
          <p:cNvPr id="19462" name="Rectangle 6">
            <a:extLst>
              <a:ext uri="{FF2B5EF4-FFF2-40B4-BE49-F238E27FC236}">
                <a16:creationId xmlns:a16="http://schemas.microsoft.com/office/drawing/2014/main" id="{605C4843-400E-4533-A28D-D453924F0E11}"/>
              </a:ext>
            </a:extLst>
          </p:cNvPr>
          <p:cNvSpPr>
            <a:spLocks noChangeArrowheads="1"/>
          </p:cNvSpPr>
          <p:nvPr/>
        </p:nvSpPr>
        <p:spPr bwMode="auto">
          <a:xfrm>
            <a:off x="5029200" y="762000"/>
            <a:ext cx="26844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en-US" altLang="en-US" sz="4400"/>
              <a:t>Halima</a:t>
            </a:r>
          </a:p>
        </p:txBody>
      </p:sp>
      <p:pic>
        <p:nvPicPr>
          <p:cNvPr id="19463" name="Picture 7">
            <a:extLst>
              <a:ext uri="{FF2B5EF4-FFF2-40B4-BE49-F238E27FC236}">
                <a16:creationId xmlns:a16="http://schemas.microsoft.com/office/drawing/2014/main" id="{39716C97-E6B9-4934-B089-3D6E3AECE9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419600"/>
            <a:ext cx="2005013" cy="2590800"/>
          </a:xfrm>
          <a:prstGeom prst="rect">
            <a:avLst/>
          </a:prstGeom>
          <a:noFill/>
          <a:extLst>
            <a:ext uri="{909E8E84-426E-40DD-AFC4-6F175D3DCCD1}">
              <a14:hiddenFill xmlns:a14="http://schemas.microsoft.com/office/drawing/2010/main">
                <a:solidFill>
                  <a:srgbClr val="FFFFFF"/>
                </a:solidFill>
              </a14:hiddenFill>
            </a:ext>
          </a:extLst>
        </p:spPr>
      </p:pic>
      <p:sp>
        <p:nvSpPr>
          <p:cNvPr id="19464" name="Rectangle 8">
            <a:extLst>
              <a:ext uri="{FF2B5EF4-FFF2-40B4-BE49-F238E27FC236}">
                <a16:creationId xmlns:a16="http://schemas.microsoft.com/office/drawing/2014/main" id="{CD4C3D02-FA4D-4B79-AAEB-1A9D1468E180}"/>
              </a:ext>
            </a:extLst>
          </p:cNvPr>
          <p:cNvSpPr>
            <a:spLocks noChangeArrowheads="1"/>
          </p:cNvSpPr>
          <p:nvPr/>
        </p:nvSpPr>
        <p:spPr bwMode="auto">
          <a:xfrm>
            <a:off x="1066800" y="5486400"/>
            <a:ext cx="3657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en-US" altLang="en-US" sz="4400"/>
              <a:t>Mohamed (S)</a:t>
            </a:r>
          </a:p>
        </p:txBody>
      </p:sp>
      <p:pic>
        <p:nvPicPr>
          <p:cNvPr id="19465" name="Picture 9">
            <a:extLst>
              <a:ext uri="{FF2B5EF4-FFF2-40B4-BE49-F238E27FC236}">
                <a16:creationId xmlns:a16="http://schemas.microsoft.com/office/drawing/2014/main" id="{7033651E-E9A7-471E-830F-D505E2692C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14600"/>
            <a:ext cx="1179513"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a:extLst>
              <a:ext uri="{FF2B5EF4-FFF2-40B4-BE49-F238E27FC236}">
                <a16:creationId xmlns:a16="http://schemas.microsoft.com/office/drawing/2014/main" id="{E08AA2FA-CC2F-4CB7-901F-3F07321D23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8875" y="2209800"/>
            <a:ext cx="1635125" cy="2133600"/>
          </a:xfrm>
          <a:prstGeom prst="rect">
            <a:avLst/>
          </a:prstGeom>
          <a:noFill/>
          <a:extLst>
            <a:ext uri="{909E8E84-426E-40DD-AFC4-6F175D3DCCD1}">
              <a14:hiddenFill xmlns:a14="http://schemas.microsoft.com/office/drawing/2010/main">
                <a:solidFill>
                  <a:srgbClr val="FFFFFF"/>
                </a:solidFill>
              </a14:hiddenFill>
            </a:ext>
          </a:extLst>
        </p:spPr>
      </p:pic>
      <p:sp>
        <p:nvSpPr>
          <p:cNvPr id="19467" name="Rectangle 11">
            <a:extLst>
              <a:ext uri="{FF2B5EF4-FFF2-40B4-BE49-F238E27FC236}">
                <a16:creationId xmlns:a16="http://schemas.microsoft.com/office/drawing/2014/main" id="{650BBAAF-DBB1-429E-8E8C-92236CB4F3B7}"/>
              </a:ext>
            </a:extLst>
          </p:cNvPr>
          <p:cNvSpPr>
            <a:spLocks noChangeArrowheads="1"/>
          </p:cNvSpPr>
          <p:nvPr/>
        </p:nvSpPr>
        <p:spPr bwMode="auto">
          <a:xfrm>
            <a:off x="4953000" y="2819400"/>
            <a:ext cx="26844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en-US" altLang="en-US" sz="4400"/>
              <a:t>Abu-talib</a:t>
            </a:r>
          </a:p>
        </p:txBody>
      </p:sp>
      <p:sp>
        <p:nvSpPr>
          <p:cNvPr id="19468" name="Rectangle 12">
            <a:extLst>
              <a:ext uri="{FF2B5EF4-FFF2-40B4-BE49-F238E27FC236}">
                <a16:creationId xmlns:a16="http://schemas.microsoft.com/office/drawing/2014/main" id="{658690FC-F01D-4044-871A-D8B2453CEC1F}"/>
              </a:ext>
            </a:extLst>
          </p:cNvPr>
          <p:cNvSpPr>
            <a:spLocks noChangeArrowheads="1"/>
          </p:cNvSpPr>
          <p:nvPr/>
        </p:nvSpPr>
        <p:spPr bwMode="auto">
          <a:xfrm>
            <a:off x="68580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a:t>KEY</a:t>
            </a:r>
          </a:p>
        </p:txBody>
      </p:sp>
      <p:pic>
        <p:nvPicPr>
          <p:cNvPr id="19469" name="Picture 13">
            <a:extLst>
              <a:ext uri="{FF2B5EF4-FFF2-40B4-BE49-F238E27FC236}">
                <a16:creationId xmlns:a16="http://schemas.microsoft.com/office/drawing/2014/main" id="{26F166A4-1674-4654-8BA8-BBF574DEA6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762000"/>
            <a:ext cx="1371600" cy="1743075"/>
          </a:xfrm>
          <a:prstGeom prst="rect">
            <a:avLst/>
          </a:prstGeom>
          <a:noFill/>
          <a:extLst>
            <a:ext uri="{909E8E84-426E-40DD-AFC4-6F175D3DCCD1}">
              <a14:hiddenFill xmlns:a14="http://schemas.microsoft.com/office/drawing/2010/main">
                <a:solidFill>
                  <a:srgbClr val="FFFFFF"/>
                </a:solidFill>
              </a14:hiddenFill>
            </a:ext>
          </a:extLst>
        </p:spPr>
      </p:pic>
      <p:sp>
        <p:nvSpPr>
          <p:cNvPr id="19470" name="Rectangle 14">
            <a:extLst>
              <a:ext uri="{FF2B5EF4-FFF2-40B4-BE49-F238E27FC236}">
                <a16:creationId xmlns:a16="http://schemas.microsoft.com/office/drawing/2014/main" id="{1795348F-8B75-462C-9C61-D21B5AB5B245}"/>
              </a:ext>
            </a:extLst>
          </p:cNvPr>
          <p:cNvSpPr>
            <a:spLocks noChangeArrowheads="1"/>
          </p:cNvSpPr>
          <p:nvPr/>
        </p:nvSpPr>
        <p:spPr bwMode="auto">
          <a:xfrm>
            <a:off x="1295400" y="1066800"/>
            <a:ext cx="2438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buFontTx/>
              <a:buNone/>
            </a:pPr>
            <a:r>
              <a:rPr lang="en-US" altLang="en-US"/>
              <a:t>Buhaira</a:t>
            </a:r>
          </a:p>
        </p:txBody>
      </p:sp>
    </p:spTree>
    <p:extLst>
      <p:ext uri="{BB962C8B-B14F-4D97-AF65-F5344CB8AC3E}">
        <p14:creationId xmlns:p14="http://schemas.microsoft.com/office/powerpoint/2010/main" val="2033157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0BE6593-AEA9-42FE-BD81-F1C50B1804D5}"/>
              </a:ext>
            </a:extLst>
          </p:cNvPr>
          <p:cNvSpPr>
            <a:spLocks noGrp="1" noChangeArrowheads="1"/>
          </p:cNvSpPr>
          <p:nvPr>
            <p:ph type="body" idx="1"/>
          </p:nvPr>
        </p:nvSpPr>
        <p:spPr>
          <a:xfrm>
            <a:off x="228600" y="304800"/>
            <a:ext cx="3657600" cy="6553200"/>
          </a:xfrm>
        </p:spPr>
        <p:txBody>
          <a:bodyPr/>
          <a:lstStyle/>
          <a:p>
            <a:pPr>
              <a:lnSpc>
                <a:spcPct val="80000"/>
              </a:lnSpc>
              <a:buFontTx/>
              <a:buNone/>
            </a:pPr>
            <a:r>
              <a:rPr lang="en-US" altLang="en-US" sz="2800"/>
              <a:t>	At the age of 6 Aminah and Mohamed went to visit the grave of his long lost father not to far from Makkah, then Aminah got very sick… she died a few days after reaching Makkah. Then she was put in her grave as the family members helplessly watched. His own mother died as a </a:t>
            </a:r>
            <a:r>
              <a:rPr lang="en-US" altLang="en-US" sz="2800">
                <a:hlinkClick r:id="rId3" action="ppaction://hlinksldjump"/>
              </a:rPr>
              <a:t>kafir</a:t>
            </a:r>
            <a:r>
              <a:rPr lang="en-US" altLang="en-US" sz="2800"/>
              <a:t>. </a:t>
            </a:r>
          </a:p>
        </p:txBody>
      </p:sp>
      <p:pic>
        <p:nvPicPr>
          <p:cNvPr id="3075" name="Picture 3">
            <a:extLst>
              <a:ext uri="{FF2B5EF4-FFF2-40B4-BE49-F238E27FC236}">
                <a16:creationId xmlns:a16="http://schemas.microsoft.com/office/drawing/2014/main" id="{BF615E52-627F-4F81-A742-04D450DA80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676400"/>
            <a:ext cx="4476750"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004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9DFE122-368A-450D-9665-3B1A9F045D6E}"/>
              </a:ext>
            </a:extLst>
          </p:cNvPr>
          <p:cNvSpPr>
            <a:spLocks noGrp="1" noChangeArrowheads="1"/>
          </p:cNvSpPr>
          <p:nvPr>
            <p:ph type="title"/>
          </p:nvPr>
        </p:nvSpPr>
        <p:spPr/>
        <p:txBody>
          <a:bodyPr/>
          <a:lstStyle/>
          <a:p>
            <a:endParaRPr lang="en-US" altLang="en-US"/>
          </a:p>
        </p:txBody>
      </p:sp>
      <p:sp>
        <p:nvSpPr>
          <p:cNvPr id="6147" name="Rectangle 3">
            <a:extLst>
              <a:ext uri="{FF2B5EF4-FFF2-40B4-BE49-F238E27FC236}">
                <a16:creationId xmlns:a16="http://schemas.microsoft.com/office/drawing/2014/main" id="{368F84C2-0E3C-4795-9575-715FA938FEB8}"/>
              </a:ext>
            </a:extLst>
          </p:cNvPr>
          <p:cNvSpPr>
            <a:spLocks noGrp="1" noChangeArrowheads="1"/>
          </p:cNvSpPr>
          <p:nvPr>
            <p:ph type="body" idx="1"/>
          </p:nvPr>
        </p:nvSpPr>
        <p:spPr>
          <a:xfrm>
            <a:off x="457200" y="1600200"/>
            <a:ext cx="3200400" cy="5715000"/>
          </a:xfrm>
        </p:spPr>
        <p:txBody>
          <a:bodyPr/>
          <a:lstStyle/>
          <a:p>
            <a:pPr>
              <a:lnSpc>
                <a:spcPct val="80000"/>
              </a:lnSpc>
              <a:buFontTx/>
              <a:buNone/>
            </a:pPr>
            <a:r>
              <a:rPr lang="en-US" altLang="en-US" sz="2200"/>
              <a:t>	The prophet is now a complete orphan. He had none of his parents left. NOW who will take care of him. The first one to take him into his own hands was the one who named his the unique name Mohamed…his grandfather, Abu-mutalib! </a:t>
            </a:r>
          </a:p>
          <a:p>
            <a:pPr>
              <a:lnSpc>
                <a:spcPct val="80000"/>
              </a:lnSpc>
              <a:buFontTx/>
              <a:buNone/>
            </a:pPr>
            <a:r>
              <a:rPr lang="en-US" altLang="en-US" sz="2200"/>
              <a:t>	</a:t>
            </a:r>
          </a:p>
          <a:p>
            <a:pPr>
              <a:lnSpc>
                <a:spcPct val="80000"/>
              </a:lnSpc>
              <a:buFontTx/>
              <a:buNone/>
            </a:pPr>
            <a:r>
              <a:rPr lang="en-US" altLang="en-US" sz="2200"/>
              <a:t>	After 2 years his grand father died. His uncle took care of him.</a:t>
            </a:r>
            <a:r>
              <a:rPr lang="en-US" altLang="en-US" sz="1600"/>
              <a:t> </a:t>
            </a:r>
          </a:p>
        </p:txBody>
      </p:sp>
      <p:pic>
        <p:nvPicPr>
          <p:cNvPr id="6148" name="Picture 4">
            <a:extLst>
              <a:ext uri="{FF2B5EF4-FFF2-40B4-BE49-F238E27FC236}">
                <a16:creationId xmlns:a16="http://schemas.microsoft.com/office/drawing/2014/main" id="{D1B45381-4DC9-4D14-84F3-60876F6B0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828800"/>
            <a:ext cx="20193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a:extLst>
              <a:ext uri="{FF2B5EF4-FFF2-40B4-BE49-F238E27FC236}">
                <a16:creationId xmlns:a16="http://schemas.microsoft.com/office/drawing/2014/main" id="{E446C399-E97F-4596-AAB9-12F58E4BF2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048000"/>
            <a:ext cx="18288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2237E7B7-415B-416D-8D31-276A611C58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752600"/>
            <a:ext cx="25273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022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200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2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F176257-CA90-4DD7-B6E9-1C18FA4D2D2C}"/>
              </a:ext>
            </a:extLst>
          </p:cNvPr>
          <p:cNvSpPr>
            <a:spLocks noGrp="1" noChangeArrowheads="1"/>
          </p:cNvSpPr>
          <p:nvPr>
            <p:ph type="title"/>
          </p:nvPr>
        </p:nvSpPr>
        <p:spPr>
          <a:xfrm>
            <a:off x="457200" y="304800"/>
            <a:ext cx="8229600" cy="1143000"/>
          </a:xfrm>
        </p:spPr>
        <p:txBody>
          <a:bodyPr/>
          <a:lstStyle/>
          <a:p>
            <a:r>
              <a:rPr lang="en-US" altLang="en-US" sz="4000">
                <a:solidFill>
                  <a:srgbClr val="006600"/>
                </a:solidFill>
              </a:rPr>
              <a:t>Mohammad (S) the peace maker</a:t>
            </a:r>
          </a:p>
        </p:txBody>
      </p:sp>
      <p:pic>
        <p:nvPicPr>
          <p:cNvPr id="8195" name="Picture 3">
            <a:extLst>
              <a:ext uri="{FF2B5EF4-FFF2-40B4-BE49-F238E27FC236}">
                <a16:creationId xmlns:a16="http://schemas.microsoft.com/office/drawing/2014/main" id="{C5801B82-62B2-4AB8-87EE-7AA1CA6A0F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362200"/>
            <a:ext cx="1933575" cy="35909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355992E5-95D0-41CB-AF60-94C0BDBF26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133600"/>
            <a:ext cx="3505200" cy="367665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a:extLst>
              <a:ext uri="{FF2B5EF4-FFF2-40B4-BE49-F238E27FC236}">
                <a16:creationId xmlns:a16="http://schemas.microsoft.com/office/drawing/2014/main" id="{951A80C0-5509-4366-B3AC-B4D5C21674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895600"/>
            <a:ext cx="1276350" cy="1190625"/>
          </a:xfrm>
          <a:prstGeom prst="rect">
            <a:avLst/>
          </a:prstGeom>
          <a:noFill/>
          <a:extLst>
            <a:ext uri="{909E8E84-426E-40DD-AFC4-6F175D3DCCD1}">
              <a14:hiddenFill xmlns:a14="http://schemas.microsoft.com/office/drawing/2010/main">
                <a:solidFill>
                  <a:srgbClr val="FFFFFF"/>
                </a:solidFill>
              </a14:hiddenFill>
            </a:ext>
          </a:extLst>
        </p:spPr>
      </p:pic>
      <p:sp>
        <p:nvSpPr>
          <p:cNvPr id="8198" name="Rectangle 6">
            <a:extLst>
              <a:ext uri="{FF2B5EF4-FFF2-40B4-BE49-F238E27FC236}">
                <a16:creationId xmlns:a16="http://schemas.microsoft.com/office/drawing/2014/main" id="{2453D1E0-3FAF-4BDB-BA61-D8E8B9354FDD}"/>
              </a:ext>
            </a:extLst>
          </p:cNvPr>
          <p:cNvSpPr>
            <a:spLocks noGrp="1" noChangeArrowheads="1"/>
          </p:cNvSpPr>
          <p:nvPr>
            <p:ph type="body" idx="1"/>
          </p:nvPr>
        </p:nvSpPr>
        <p:spPr>
          <a:xfrm>
            <a:off x="457200" y="1295400"/>
            <a:ext cx="4038600" cy="5867400"/>
          </a:xfrm>
        </p:spPr>
        <p:txBody>
          <a:bodyPr/>
          <a:lstStyle/>
          <a:p>
            <a:pPr>
              <a:lnSpc>
                <a:spcPct val="80000"/>
              </a:lnSpc>
            </a:pPr>
            <a:r>
              <a:rPr lang="en-US" altLang="en-US" sz="2200" b="1">
                <a:solidFill>
                  <a:srgbClr val="006600"/>
                </a:solidFill>
              </a:rPr>
              <a:t>It wasn’t unusual that Arab tribes would fight with each other…even over small maters. They fought over every thing like barbaric savages! The prophet was a young man when the war of </a:t>
            </a:r>
            <a:r>
              <a:rPr lang="en-US" altLang="en-US" sz="2200" b="1" i="1">
                <a:solidFill>
                  <a:srgbClr val="006600"/>
                </a:solidFill>
              </a:rPr>
              <a:t>Fijar</a:t>
            </a:r>
            <a:r>
              <a:rPr lang="en-US" altLang="en-US" sz="2200" b="1">
                <a:solidFill>
                  <a:srgbClr val="006600"/>
                </a:solidFill>
              </a:rPr>
              <a:t> went on. During this was the tribe of Qurysh and the tribe of Qais were fighting. They then made a treaty which made the prophet happy…even years later and he still stated, “I still accept this treaty. It’s more dear to me than the most valuable things in the world!” </a:t>
            </a:r>
          </a:p>
        </p:txBody>
      </p:sp>
    </p:spTree>
    <p:extLst>
      <p:ext uri="{BB962C8B-B14F-4D97-AF65-F5344CB8AC3E}">
        <p14:creationId xmlns:p14="http://schemas.microsoft.com/office/powerpoint/2010/main" val="855149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2000"/>
                                  </p:stCondLst>
                                  <p:childTnLst>
                                    <p:animRot by="5400000">
                                      <p:cBhvr>
                                        <p:cTn id="6" dur="500" fill="hold"/>
                                        <p:tgtEl>
                                          <p:spTgt spid="8195"/>
                                        </p:tgtEl>
                                        <p:attrNameLst>
                                          <p:attrName>r</p:attrName>
                                        </p:attrNameLst>
                                      </p:cBhvr>
                                    </p:animRot>
                                  </p:childTnLst>
                                </p:cTn>
                              </p:par>
                              <p:par>
                                <p:cTn id="7" presetID="0" presetClass="path" presetSubtype="0" accel="50000" decel="50000" fill="hold" nodeType="withEffect">
                                  <p:stCondLst>
                                    <p:cond delay="2000"/>
                                  </p:stCondLst>
                                  <p:childTnLst>
                                    <p:animMotion origin="layout" path="M -0.05573 0.09236 C -0.03802 0.06875 -0.02309 0.06829 0.00121 0.06644 C 0.01475 0.06042 0.02534 0.07176 0.03732 0.07755 C 0.04583 0.08171 0.04791 0.08148 0.05677 0.0831 C 0.06805 0.08912 0.07882 0.09468 0.0901 0.09977 C 0.09132 0.10648 0.09149 0.11343 0.09288 0.12014 C 0.09427 0.12685 0.09809 0.13194 0.09982 0.13866 C 0.0993 0.14722 0.09843 0.17315 0.09843 0.16458 C 0.09843 0.11852 0.09635 0.13032 0.1026 0.10532 C 0.10329 0.10231 0.10277 0.09884 0.10399 0.09606 C 0.10486 0.09421 0.11302 0.08935 0.11371 0.08866 C 0.11649 0.08634 0.11875 0.08194 0.12204 0.08125 C 0.13454 0.07847 0.1276 0.07986 0.14288 0.07755 C 0.14479 0.07685 0.14652 0.07523 0.14843 0.07569 C 0.15017 0.07593 0.15104 0.07847 0.1526 0.0794 C 0.15399 0.08032 0.15555 0.08032 0.15677 0.08125 C 0.16059 0.08403 0.16423 0.0875 0.16788 0.09051 C 0.16996 0.09236 0.17257 0.09259 0.17482 0.09421 C 0.18941 0.10486 0.17743 0.09861 0.18871 0.10532 C 0.19861 0.11111 0.20937 0.11412 0.21927 0.12014 C 0.22204 0.12176 0.22812 0.1294 0.23177 0.1294 " pathEditMode="relative" rAng="0" ptsTypes="ffffffffffffffffffffA">
                                      <p:cBhvr>
                                        <p:cTn id="8" dur="500" fill="hold"/>
                                        <p:tgtEl>
                                          <p:spTgt spid="8195"/>
                                        </p:tgtEl>
                                        <p:attrNameLst>
                                          <p:attrName>ppt_x</p:attrName>
                                          <p:attrName>ppt_y</p:attrName>
                                        </p:attrNameLst>
                                      </p:cBhvr>
                                      <p:rCtr x="14375" y="2431"/>
                                    </p:animMotion>
                                  </p:childTnLst>
                                </p:cTn>
                              </p:par>
                              <p:par>
                                <p:cTn id="9" presetID="0" presetClass="path" presetSubtype="0" accel="50000" decel="50000" fill="hold" nodeType="withEffect">
                                  <p:stCondLst>
                                    <p:cond delay="2000"/>
                                  </p:stCondLst>
                                  <p:childTnLst>
                                    <p:animMotion origin="layout" path="M -5E-6 -1.11111E-6 C -0.00748 0.01319 -0.01025 0.03055 -0.0139 0.04629 C -0.01616 0.05648 -0.01963 0.06389 -0.02223 0.07407 C -0.02275 0.07615 -0.02483 0.09699 -0.02501 0.09814 C -0.02623 0.1074 -0.02813 0.11666 -0.02918 0.12592 C -0.03022 0.13634 -0.03056 0.14699 -0.03195 0.1574 C -0.03265 0.1625 -0.03195 0.16852 -0.03473 0.17222 C -0.03734 0.17569 -0.04011 0.1787 -0.04168 0.18333 C -0.04653 0.19768 -0.04653 0.21852 -0.05695 0.22777 C -0.05904 0.23588 -0.06181 0.23426 -0.06667 0.24074 C -0.06806 0.24814 -0.0691 0.25301 -0.07222 0.25926 C -0.07622 0.28055 -0.07066 0.25439 -0.07639 0.27222 C -0.08022 0.28426 -0.08751 0.31481 -0.08751 0.32777 " pathEditMode="relative" ptsTypes="ffffffffffffA">
                                      <p:cBhvr>
                                        <p:cTn id="10" dur="500" fill="hold"/>
                                        <p:tgtEl>
                                          <p:spTgt spid="8197"/>
                                        </p:tgtEl>
                                        <p:attrNameLst>
                                          <p:attrName>ppt_x</p:attrName>
                                          <p:attrName>ppt_y</p:attrName>
                                        </p:attrNameLst>
                                      </p:cBhvr>
                                    </p:animMotion>
                                  </p:childTnLst>
                                </p:cTn>
                              </p:par>
                              <p:par>
                                <p:cTn id="11" presetID="0" presetClass="path" presetSubtype="0" accel="50000" decel="50000" fill="hold" nodeType="withEffect">
                                  <p:stCondLst>
                                    <p:cond delay="2000"/>
                                  </p:stCondLst>
                                  <p:childTnLst>
                                    <p:animMotion origin="layout" path="M 3.33333E-6 -1.11111E-6 L 0.24166 -1.11111E-6 " pathEditMode="relative" ptsTypes="AA">
                                      <p:cBhvr>
                                        <p:cTn id="12" dur="500" fill="hold"/>
                                        <p:tgtEl>
                                          <p:spTgt spid="819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96F5E54-A3C4-4C09-891E-28C5961459B8}"/>
              </a:ext>
            </a:extLst>
          </p:cNvPr>
          <p:cNvSpPr>
            <a:spLocks noGrp="1" noChangeArrowheads="1"/>
          </p:cNvSpPr>
          <p:nvPr>
            <p:ph type="title"/>
          </p:nvPr>
        </p:nvSpPr>
        <p:spPr/>
        <p:txBody>
          <a:bodyPr/>
          <a:lstStyle/>
          <a:p>
            <a:r>
              <a:rPr lang="en-US" altLang="en-US"/>
              <a:t>A big argument settled</a:t>
            </a:r>
          </a:p>
        </p:txBody>
      </p:sp>
      <p:sp>
        <p:nvSpPr>
          <p:cNvPr id="10243" name="Rectangle 3">
            <a:extLst>
              <a:ext uri="{FF2B5EF4-FFF2-40B4-BE49-F238E27FC236}">
                <a16:creationId xmlns:a16="http://schemas.microsoft.com/office/drawing/2014/main" id="{09609099-D8EC-4291-A8B0-5A596A81D14D}"/>
              </a:ext>
            </a:extLst>
          </p:cNvPr>
          <p:cNvSpPr>
            <a:spLocks noGrp="1" noChangeArrowheads="1"/>
          </p:cNvSpPr>
          <p:nvPr>
            <p:ph type="body" idx="1"/>
          </p:nvPr>
        </p:nvSpPr>
        <p:spPr>
          <a:xfrm>
            <a:off x="457200" y="1600200"/>
            <a:ext cx="3962400" cy="4525963"/>
          </a:xfrm>
        </p:spPr>
        <p:txBody>
          <a:bodyPr/>
          <a:lstStyle/>
          <a:p>
            <a:pPr>
              <a:lnSpc>
                <a:spcPct val="80000"/>
              </a:lnSpc>
              <a:buFontTx/>
              <a:buNone/>
            </a:pPr>
            <a:r>
              <a:rPr lang="en-US" altLang="en-US" sz="2400"/>
              <a:t>	The Kabba was under construction…The final stone was about to put in place…the black stone. Everyone wanted to put it in. The prophet solved this problem by bringing a piece of cloth and put the stone in the middle. Then he asked everyone from a tribe to pick up a corner of the cloth. They carried it up together than put it in.</a:t>
            </a:r>
          </a:p>
        </p:txBody>
      </p:sp>
      <p:pic>
        <p:nvPicPr>
          <p:cNvPr id="10244" name="Picture 4">
            <a:extLst>
              <a:ext uri="{FF2B5EF4-FFF2-40B4-BE49-F238E27FC236}">
                <a16:creationId xmlns:a16="http://schemas.microsoft.com/office/drawing/2014/main" id="{FF8EBA72-1A4D-488D-8624-5967FBDF8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788" y="1828800"/>
            <a:ext cx="4367212" cy="439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505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D9C93FC-BA98-4505-B9B6-861D270C9C7B}"/>
              </a:ext>
            </a:extLst>
          </p:cNvPr>
          <p:cNvSpPr>
            <a:spLocks noGrp="1" noChangeArrowheads="1"/>
          </p:cNvSpPr>
          <p:nvPr>
            <p:ph type="title"/>
          </p:nvPr>
        </p:nvSpPr>
        <p:spPr/>
        <p:txBody>
          <a:bodyPr/>
          <a:lstStyle/>
          <a:p>
            <a:r>
              <a:rPr lang="en-US" altLang="en-US"/>
              <a:t> </a:t>
            </a:r>
          </a:p>
        </p:txBody>
      </p:sp>
      <p:sp>
        <p:nvSpPr>
          <p:cNvPr id="12291" name="Rectangle 3">
            <a:extLst>
              <a:ext uri="{FF2B5EF4-FFF2-40B4-BE49-F238E27FC236}">
                <a16:creationId xmlns:a16="http://schemas.microsoft.com/office/drawing/2014/main" id="{82795709-6679-4915-8AB5-40F3B5DC4A7C}"/>
              </a:ext>
            </a:extLst>
          </p:cNvPr>
          <p:cNvSpPr>
            <a:spLocks noGrp="1" noChangeArrowheads="1"/>
          </p:cNvSpPr>
          <p:nvPr>
            <p:ph type="body" idx="1"/>
          </p:nvPr>
        </p:nvSpPr>
        <p:spPr/>
        <p:txBody>
          <a:bodyPr/>
          <a:lstStyle/>
          <a:p>
            <a:endParaRPr lang="en-US" altLang="en-US"/>
          </a:p>
        </p:txBody>
      </p:sp>
      <p:pic>
        <p:nvPicPr>
          <p:cNvPr id="12292" name="Picture 4">
            <a:extLst>
              <a:ext uri="{FF2B5EF4-FFF2-40B4-BE49-F238E27FC236}">
                <a16:creationId xmlns:a16="http://schemas.microsoft.com/office/drawing/2014/main" id="{C612CDF7-A5E5-479F-87B4-0EB632C31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a:extLst>
              <a:ext uri="{FF2B5EF4-FFF2-40B4-BE49-F238E27FC236}">
                <a16:creationId xmlns:a16="http://schemas.microsoft.com/office/drawing/2014/main" id="{23A28C92-A728-49B7-83BC-4FFD99A644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0"/>
            <a:ext cx="381000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a:extLst>
              <a:ext uri="{FF2B5EF4-FFF2-40B4-BE49-F238E27FC236}">
                <a16:creationId xmlns:a16="http://schemas.microsoft.com/office/drawing/2014/main" id="{D8354EC7-336C-4F2E-A056-2DA8971F2C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429000"/>
            <a:ext cx="874713"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a:extLst>
              <a:ext uri="{FF2B5EF4-FFF2-40B4-BE49-F238E27FC236}">
                <a16:creationId xmlns:a16="http://schemas.microsoft.com/office/drawing/2014/main" id="{A88A7EC3-2A43-4D68-B98C-292CB88FED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981200"/>
            <a:ext cx="5105400" cy="3641725"/>
          </a:xfrm>
          <a:prstGeom prst="rect">
            <a:avLst/>
          </a:prstGeom>
          <a:noFill/>
          <a:extLst>
            <a:ext uri="{909E8E84-426E-40DD-AFC4-6F175D3DCCD1}">
              <a14:hiddenFill xmlns:a14="http://schemas.microsoft.com/office/drawing/2010/main">
                <a:solidFill>
                  <a:srgbClr val="FFFFFF"/>
                </a:solidFill>
              </a14:hiddenFill>
            </a:ext>
          </a:extLst>
        </p:spPr>
      </p:pic>
      <p:sp>
        <p:nvSpPr>
          <p:cNvPr id="12296" name="Rectangle 8">
            <a:extLst>
              <a:ext uri="{FF2B5EF4-FFF2-40B4-BE49-F238E27FC236}">
                <a16:creationId xmlns:a16="http://schemas.microsoft.com/office/drawing/2014/main" id="{D9FA45F4-AC6A-4C21-A779-7524E6291AC5}"/>
              </a:ext>
            </a:extLst>
          </p:cNvPr>
          <p:cNvSpPr>
            <a:spLocks noChangeArrowheads="1"/>
          </p:cNvSpPr>
          <p:nvPr/>
        </p:nvSpPr>
        <p:spPr bwMode="auto">
          <a:xfrm>
            <a:off x="381000" y="5715000"/>
            <a:ext cx="8534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One time Abu-talib took Muhammad on one of his merchanting trips. It was a hot day when a Christian monk named Buhaira saw one cloud in the sky…following a caravan. He suspiciously inspected the caravan and saw the prophet.</a:t>
            </a:r>
          </a:p>
        </p:txBody>
      </p:sp>
      <p:sp>
        <p:nvSpPr>
          <p:cNvPr id="12297" name="Rectangle 9">
            <a:extLst>
              <a:ext uri="{FF2B5EF4-FFF2-40B4-BE49-F238E27FC236}">
                <a16:creationId xmlns:a16="http://schemas.microsoft.com/office/drawing/2014/main" id="{5DFBD517-C633-4FF2-AEE2-0FE5BFE68873}"/>
              </a:ext>
            </a:extLst>
          </p:cNvPr>
          <p:cNvSpPr>
            <a:spLocks noChangeArrowheads="1"/>
          </p:cNvSpPr>
          <p:nvPr/>
        </p:nvSpPr>
        <p:spPr bwMode="auto">
          <a:xfrm>
            <a:off x="304800" y="5943600"/>
            <a:ext cx="861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Later he saw the prophet sleeping under a tree prophet </a:t>
            </a:r>
            <a:r>
              <a:rPr lang="en-US" altLang="en-US" i="1"/>
              <a:t>Noah</a:t>
            </a:r>
            <a:r>
              <a:rPr lang="en-US" altLang="en-US"/>
              <a:t> once sat under. The leafs snuggled around him as if it were a blanket.</a:t>
            </a:r>
          </a:p>
        </p:txBody>
      </p:sp>
      <p:pic>
        <p:nvPicPr>
          <p:cNvPr id="12298" name="Picture 10">
            <a:extLst>
              <a:ext uri="{FF2B5EF4-FFF2-40B4-BE49-F238E27FC236}">
                <a16:creationId xmlns:a16="http://schemas.microsoft.com/office/drawing/2014/main" id="{307F3F06-ECBF-441E-B31E-531851202D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5746750"/>
          </a:xfrm>
          <a:prstGeom prst="rect">
            <a:avLst/>
          </a:prstGeom>
          <a:noFill/>
          <a:extLst>
            <a:ext uri="{909E8E84-426E-40DD-AFC4-6F175D3DCCD1}">
              <a14:hiddenFill xmlns:a14="http://schemas.microsoft.com/office/drawing/2010/main">
                <a:solidFill>
                  <a:srgbClr val="FFFFFF"/>
                </a:solidFill>
              </a14:hiddenFill>
            </a:ext>
          </a:extLst>
        </p:spPr>
      </p:pic>
      <p:pic>
        <p:nvPicPr>
          <p:cNvPr id="12299" name="Picture 11">
            <a:extLst>
              <a:ext uri="{FF2B5EF4-FFF2-40B4-BE49-F238E27FC236}">
                <a16:creationId xmlns:a16="http://schemas.microsoft.com/office/drawing/2014/main" id="{9BB113AB-1AA8-446B-84A7-B25C9D40E9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381000"/>
            <a:ext cx="4476750" cy="5038725"/>
          </a:xfrm>
          <a:prstGeom prst="rect">
            <a:avLst/>
          </a:prstGeom>
          <a:noFill/>
          <a:extLst>
            <a:ext uri="{909E8E84-426E-40DD-AFC4-6F175D3DCCD1}">
              <a14:hiddenFill xmlns:a14="http://schemas.microsoft.com/office/drawing/2010/main">
                <a:solidFill>
                  <a:srgbClr val="FFFFFF"/>
                </a:solidFill>
              </a14:hiddenFill>
            </a:ext>
          </a:extLst>
        </p:spPr>
      </p:pic>
      <p:sp>
        <p:nvSpPr>
          <p:cNvPr id="12300" name="Rectangle 12">
            <a:extLst>
              <a:ext uri="{FF2B5EF4-FFF2-40B4-BE49-F238E27FC236}">
                <a16:creationId xmlns:a16="http://schemas.microsoft.com/office/drawing/2014/main" id="{EC956391-6780-46DE-AC78-7FDBC14CB451}"/>
              </a:ext>
            </a:extLst>
          </p:cNvPr>
          <p:cNvSpPr>
            <a:spLocks noChangeArrowheads="1"/>
          </p:cNvSpPr>
          <p:nvPr/>
        </p:nvSpPr>
        <p:spPr bwMode="auto">
          <a:xfrm rot="-21411808">
            <a:off x="4510088" y="32512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en-US" altLang="en-US"/>
              <a:t>Z</a:t>
            </a:r>
          </a:p>
        </p:txBody>
      </p:sp>
      <p:sp>
        <p:nvSpPr>
          <p:cNvPr id="12301" name="Rectangle 13">
            <a:extLst>
              <a:ext uri="{FF2B5EF4-FFF2-40B4-BE49-F238E27FC236}">
                <a16:creationId xmlns:a16="http://schemas.microsoft.com/office/drawing/2014/main" id="{36D14F8B-1B7C-404F-B04C-B8850C06CBEE}"/>
              </a:ext>
            </a:extLst>
          </p:cNvPr>
          <p:cNvSpPr>
            <a:spLocks noChangeArrowheads="1"/>
          </p:cNvSpPr>
          <p:nvPr/>
        </p:nvSpPr>
        <p:spPr bwMode="auto">
          <a:xfrm rot="-21411808">
            <a:off x="4800600" y="28956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en-US" altLang="en-US"/>
              <a:t>Z</a:t>
            </a:r>
          </a:p>
        </p:txBody>
      </p:sp>
      <p:sp>
        <p:nvSpPr>
          <p:cNvPr id="12302" name="Rectangle 14">
            <a:extLst>
              <a:ext uri="{FF2B5EF4-FFF2-40B4-BE49-F238E27FC236}">
                <a16:creationId xmlns:a16="http://schemas.microsoft.com/office/drawing/2014/main" id="{E911E2B9-C2CE-4B72-9AE0-474F544F4029}"/>
              </a:ext>
            </a:extLst>
          </p:cNvPr>
          <p:cNvSpPr>
            <a:spLocks noChangeArrowheads="1"/>
          </p:cNvSpPr>
          <p:nvPr/>
        </p:nvSpPr>
        <p:spPr bwMode="auto">
          <a:xfrm rot="-21411808">
            <a:off x="5029200" y="25146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en-US" altLang="en-US"/>
              <a:t>Z</a:t>
            </a:r>
          </a:p>
        </p:txBody>
      </p:sp>
      <p:pic>
        <p:nvPicPr>
          <p:cNvPr id="12303" name="Picture 15">
            <a:extLst>
              <a:ext uri="{FF2B5EF4-FFF2-40B4-BE49-F238E27FC236}">
                <a16:creationId xmlns:a16="http://schemas.microsoft.com/office/drawing/2014/main" id="{19A2E81D-B7CF-4C0A-BC0A-B4446A6E5F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0"/>
            <a:ext cx="9144000" cy="5899150"/>
          </a:xfrm>
          <a:prstGeom prst="rect">
            <a:avLst/>
          </a:prstGeom>
          <a:noFill/>
          <a:extLst>
            <a:ext uri="{909E8E84-426E-40DD-AFC4-6F175D3DCCD1}">
              <a14:hiddenFill xmlns:a14="http://schemas.microsoft.com/office/drawing/2010/main">
                <a:solidFill>
                  <a:srgbClr val="FFFFFF"/>
                </a:solidFill>
              </a14:hiddenFill>
            </a:ext>
          </a:extLst>
        </p:spPr>
      </p:pic>
      <p:sp>
        <p:nvSpPr>
          <p:cNvPr id="12304" name="Rectangle 16">
            <a:extLst>
              <a:ext uri="{FF2B5EF4-FFF2-40B4-BE49-F238E27FC236}">
                <a16:creationId xmlns:a16="http://schemas.microsoft.com/office/drawing/2014/main" id="{7266932E-D5A8-4F69-8D40-D4075664726D}"/>
              </a:ext>
            </a:extLst>
          </p:cNvPr>
          <p:cNvSpPr>
            <a:spLocks noChangeArrowheads="1"/>
          </p:cNvSpPr>
          <p:nvPr/>
        </p:nvSpPr>
        <p:spPr bwMode="auto">
          <a:xfrm>
            <a:off x="228600" y="5942013"/>
            <a:ext cx="9144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altLang="en-US"/>
              <a:t>Buhaira longed to see the prophet again. He invited the caravan to dinner. At first the prophet didn’t attend, this caused him to worry. Then the prophet came!!! He greeted the prophet and later he found a birthmark… the seal of the prophet. </a:t>
            </a:r>
          </a:p>
        </p:txBody>
      </p:sp>
      <p:pic>
        <p:nvPicPr>
          <p:cNvPr id="12305" name="Picture 17">
            <a:extLst>
              <a:ext uri="{FF2B5EF4-FFF2-40B4-BE49-F238E27FC236}">
                <a16:creationId xmlns:a16="http://schemas.microsoft.com/office/drawing/2014/main" id="{FBC5558E-3D20-482C-99BF-AD3ECE76DC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914400"/>
            <a:ext cx="3844925" cy="4224338"/>
          </a:xfrm>
          <a:prstGeom prst="rect">
            <a:avLst/>
          </a:prstGeom>
          <a:noFill/>
          <a:extLst>
            <a:ext uri="{909E8E84-426E-40DD-AFC4-6F175D3DCCD1}">
              <a14:hiddenFill xmlns:a14="http://schemas.microsoft.com/office/drawing/2010/main">
                <a:solidFill>
                  <a:srgbClr val="FFFFFF"/>
                </a:solidFill>
              </a14:hiddenFill>
            </a:ext>
          </a:extLst>
        </p:spPr>
      </p:pic>
      <p:pic>
        <p:nvPicPr>
          <p:cNvPr id="12306" name="Picture 18">
            <a:extLst>
              <a:ext uri="{FF2B5EF4-FFF2-40B4-BE49-F238E27FC236}">
                <a16:creationId xmlns:a16="http://schemas.microsoft.com/office/drawing/2014/main" id="{7588F8A3-16C5-4685-92C7-303C847B34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9144000" cy="5746750"/>
          </a:xfrm>
          <a:prstGeom prst="rect">
            <a:avLst/>
          </a:prstGeom>
          <a:noFill/>
          <a:extLst>
            <a:ext uri="{909E8E84-426E-40DD-AFC4-6F175D3DCCD1}">
              <a14:hiddenFill xmlns:a14="http://schemas.microsoft.com/office/drawing/2010/main">
                <a:solidFill>
                  <a:srgbClr val="FFFFFF"/>
                </a:solidFill>
              </a14:hiddenFill>
            </a:ext>
          </a:extLst>
        </p:spPr>
      </p:pic>
      <p:pic>
        <p:nvPicPr>
          <p:cNvPr id="12307" name="Picture 19">
            <a:extLst>
              <a:ext uri="{FF2B5EF4-FFF2-40B4-BE49-F238E27FC236}">
                <a16:creationId xmlns:a16="http://schemas.microsoft.com/office/drawing/2014/main" id="{2C1C1923-5CFF-46FE-8FFD-A3B9A90AAC6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8753">
            <a:off x="685800" y="1600200"/>
            <a:ext cx="2181225" cy="4438650"/>
          </a:xfrm>
          <a:prstGeom prst="rect">
            <a:avLst/>
          </a:prstGeom>
          <a:noFill/>
          <a:extLst>
            <a:ext uri="{909E8E84-426E-40DD-AFC4-6F175D3DCCD1}">
              <a14:hiddenFill xmlns:a14="http://schemas.microsoft.com/office/drawing/2010/main">
                <a:solidFill>
                  <a:srgbClr val="FFFFFF"/>
                </a:solidFill>
              </a14:hiddenFill>
            </a:ext>
          </a:extLst>
        </p:spPr>
      </p:pic>
      <p:pic>
        <p:nvPicPr>
          <p:cNvPr id="12308" name="Picture 20">
            <a:extLst>
              <a:ext uri="{FF2B5EF4-FFF2-40B4-BE49-F238E27FC236}">
                <a16:creationId xmlns:a16="http://schemas.microsoft.com/office/drawing/2014/main" id="{12963A29-2015-4121-98B5-92879A699D3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1371600"/>
            <a:ext cx="28194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12309" name="Picture 21">
            <a:extLst>
              <a:ext uri="{FF2B5EF4-FFF2-40B4-BE49-F238E27FC236}">
                <a16:creationId xmlns:a16="http://schemas.microsoft.com/office/drawing/2014/main" id="{3A49CE02-C7FC-447E-B944-7C273766BB2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8001565">
            <a:off x="2246313" y="496887"/>
            <a:ext cx="2895600" cy="1901825"/>
          </a:xfrm>
          <a:prstGeom prst="rect">
            <a:avLst/>
          </a:prstGeom>
          <a:noFill/>
          <a:extLst>
            <a:ext uri="{909E8E84-426E-40DD-AFC4-6F175D3DCCD1}">
              <a14:hiddenFill xmlns:a14="http://schemas.microsoft.com/office/drawing/2010/main">
                <a:solidFill>
                  <a:srgbClr val="FFFFFF"/>
                </a:solidFill>
              </a14:hiddenFill>
            </a:ext>
          </a:extLst>
        </p:spPr>
      </p:pic>
      <p:sp>
        <p:nvSpPr>
          <p:cNvPr id="12310" name="Rectangle 22">
            <a:extLst>
              <a:ext uri="{FF2B5EF4-FFF2-40B4-BE49-F238E27FC236}">
                <a16:creationId xmlns:a16="http://schemas.microsoft.com/office/drawing/2014/main" id="{DD57E892-3777-4016-B083-39472A4589D7}"/>
              </a:ext>
            </a:extLst>
          </p:cNvPr>
          <p:cNvSpPr>
            <a:spLocks noChangeArrowheads="1"/>
          </p:cNvSpPr>
          <p:nvPr/>
        </p:nvSpPr>
        <p:spPr bwMode="auto">
          <a:xfrm rot="-1179867">
            <a:off x="2895600" y="1143000"/>
            <a:ext cx="1981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a:solidFill>
                  <a:schemeClr val="tx1"/>
                </a:solidFill>
              </a:rPr>
              <a:t>Are you the father of this man?</a:t>
            </a:r>
          </a:p>
        </p:txBody>
      </p:sp>
      <p:pic>
        <p:nvPicPr>
          <p:cNvPr id="12311" name="Picture 23">
            <a:extLst>
              <a:ext uri="{FF2B5EF4-FFF2-40B4-BE49-F238E27FC236}">
                <a16:creationId xmlns:a16="http://schemas.microsoft.com/office/drawing/2014/main" id="{6E72584A-72CA-4BBE-8D07-8DA88B8BE01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3408950">
            <a:off x="3465513" y="3087687"/>
            <a:ext cx="2895600" cy="1901825"/>
          </a:xfrm>
          <a:prstGeom prst="rect">
            <a:avLst/>
          </a:prstGeom>
          <a:noFill/>
          <a:extLst>
            <a:ext uri="{909E8E84-426E-40DD-AFC4-6F175D3DCCD1}">
              <a14:hiddenFill xmlns:a14="http://schemas.microsoft.com/office/drawing/2010/main">
                <a:solidFill>
                  <a:srgbClr val="FFFFFF"/>
                </a:solidFill>
              </a14:hiddenFill>
            </a:ext>
          </a:extLst>
        </p:spPr>
      </p:pic>
      <p:sp>
        <p:nvSpPr>
          <p:cNvPr id="12312" name="Rectangle 24">
            <a:extLst>
              <a:ext uri="{FF2B5EF4-FFF2-40B4-BE49-F238E27FC236}">
                <a16:creationId xmlns:a16="http://schemas.microsoft.com/office/drawing/2014/main" id="{9EA365F4-C71F-49B7-896D-75BD2D831F0F}"/>
              </a:ext>
            </a:extLst>
          </p:cNvPr>
          <p:cNvSpPr>
            <a:spLocks noChangeArrowheads="1"/>
          </p:cNvSpPr>
          <p:nvPr/>
        </p:nvSpPr>
        <p:spPr bwMode="auto">
          <a:xfrm>
            <a:off x="3733800" y="4038600"/>
            <a:ext cx="1981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a:solidFill>
                  <a:schemeClr val="tx1"/>
                </a:solidFill>
              </a:rPr>
              <a:t>YES</a:t>
            </a:r>
          </a:p>
        </p:txBody>
      </p:sp>
      <p:sp>
        <p:nvSpPr>
          <p:cNvPr id="12313" name="Rectangle 25">
            <a:extLst>
              <a:ext uri="{FF2B5EF4-FFF2-40B4-BE49-F238E27FC236}">
                <a16:creationId xmlns:a16="http://schemas.microsoft.com/office/drawing/2014/main" id="{1E208DBC-B66E-4446-9AC7-D43E35450E51}"/>
              </a:ext>
            </a:extLst>
          </p:cNvPr>
          <p:cNvSpPr>
            <a:spLocks noChangeArrowheads="1"/>
          </p:cNvSpPr>
          <p:nvPr/>
        </p:nvSpPr>
        <p:spPr bwMode="auto">
          <a:xfrm>
            <a:off x="2743200" y="685800"/>
            <a:ext cx="1981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000">
                <a:solidFill>
                  <a:schemeClr val="tx1"/>
                </a:solidFill>
              </a:rPr>
              <a:t>Your nephew will be a great leader and a prophet, protect him from his enemies!”</a:t>
            </a:r>
          </a:p>
        </p:txBody>
      </p:sp>
      <p:sp>
        <p:nvSpPr>
          <p:cNvPr id="12314" name="Rectangle 26">
            <a:extLst>
              <a:ext uri="{FF2B5EF4-FFF2-40B4-BE49-F238E27FC236}">
                <a16:creationId xmlns:a16="http://schemas.microsoft.com/office/drawing/2014/main" id="{043219DB-C121-49A9-89D5-8CF789321316}"/>
              </a:ext>
            </a:extLst>
          </p:cNvPr>
          <p:cNvSpPr>
            <a:spLocks noChangeArrowheads="1"/>
          </p:cNvSpPr>
          <p:nvPr/>
        </p:nvSpPr>
        <p:spPr bwMode="auto">
          <a:xfrm>
            <a:off x="3733800" y="3657600"/>
            <a:ext cx="1981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a:solidFill>
                  <a:schemeClr val="tx1"/>
                </a:solidFill>
              </a:rPr>
              <a:t>How did u know?!?</a:t>
            </a:r>
          </a:p>
        </p:txBody>
      </p:sp>
      <p:sp>
        <p:nvSpPr>
          <p:cNvPr id="12315" name="Rectangle 27">
            <a:extLst>
              <a:ext uri="{FF2B5EF4-FFF2-40B4-BE49-F238E27FC236}">
                <a16:creationId xmlns:a16="http://schemas.microsoft.com/office/drawing/2014/main" id="{FE3EDC40-E193-4791-8F6B-A11273A99508}"/>
              </a:ext>
            </a:extLst>
          </p:cNvPr>
          <p:cNvSpPr>
            <a:spLocks noChangeArrowheads="1"/>
          </p:cNvSpPr>
          <p:nvPr/>
        </p:nvSpPr>
        <p:spPr bwMode="auto">
          <a:xfrm>
            <a:off x="2895600" y="685800"/>
            <a:ext cx="1981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a:solidFill>
                  <a:schemeClr val="tx1"/>
                </a:solidFill>
              </a:rPr>
              <a:t>No you are not. This young man is an orphan!</a:t>
            </a:r>
          </a:p>
        </p:txBody>
      </p:sp>
    </p:spTree>
    <p:extLst>
      <p:ext uri="{BB962C8B-B14F-4D97-AF65-F5344CB8AC3E}">
        <p14:creationId xmlns:p14="http://schemas.microsoft.com/office/powerpoint/2010/main" val="2448846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0 0 L 0.825 0 " pathEditMode="relative" rAng="0" ptsTypes="AA">
                                      <p:cBhvr>
                                        <p:cTn id="6" dur="5000" fill="hold"/>
                                        <p:tgtEl>
                                          <p:spTgt spid="12294"/>
                                        </p:tgtEl>
                                        <p:attrNameLst>
                                          <p:attrName>ppt_x</p:attrName>
                                          <p:attrName>ppt_y</p:attrName>
                                        </p:attrNameLst>
                                      </p:cBhvr>
                                      <p:rCtr x="0" y="0"/>
                                    </p:animMotion>
                                  </p:childTnLst>
                                </p:cTn>
                              </p:par>
                              <p:par>
                                <p:cTn id="7" presetID="0" presetClass="path" presetSubtype="0" accel="50000" decel="50000" fill="hold" nodeType="withEffect">
                                  <p:stCondLst>
                                    <p:cond delay="0"/>
                                  </p:stCondLst>
                                  <p:childTnLst>
                                    <p:animMotion origin="layout" path="M 0 0 L 0.825 0 " pathEditMode="relative" ptsTypes="AA">
                                      <p:cBhvr>
                                        <p:cTn id="8" dur="5000" fill="hold"/>
                                        <p:tgtEl>
                                          <p:spTgt spid="12293"/>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3.33333E-6 3.33333E-6 L 0.83333 3.33333E-6 " pathEditMode="relative" rAng="0" ptsTypes="AA">
                                      <p:cBhvr>
                                        <p:cTn id="10" dur="5000" fill="hold"/>
                                        <p:tgtEl>
                                          <p:spTgt spid="12295"/>
                                        </p:tgtEl>
                                        <p:attrNameLst>
                                          <p:attrName>ppt_x</p:attrName>
                                          <p:attrName>ppt_y</p:attrName>
                                        </p:attrNameLst>
                                      </p:cBhvr>
                                      <p:rCtr x="41667"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grpId="0" nodeType="clickEffect">
                                  <p:stCondLst>
                                    <p:cond delay="0"/>
                                  </p:stCondLst>
                                  <p:childTnLst>
                                    <p:anim calcmode="lin" valueType="num">
                                      <p:cBhvr additive="base">
                                        <p:cTn id="14" dur="500"/>
                                        <p:tgtEl>
                                          <p:spTgt spid="12296"/>
                                        </p:tgtEl>
                                        <p:attrNameLst>
                                          <p:attrName>ppt_x</p:attrName>
                                        </p:attrNameLst>
                                      </p:cBhvr>
                                      <p:tavLst>
                                        <p:tav tm="0">
                                          <p:val>
                                            <p:strVal val="ppt_x"/>
                                          </p:val>
                                        </p:tav>
                                        <p:tav tm="100000">
                                          <p:val>
                                            <p:strVal val="ppt_x"/>
                                          </p:val>
                                        </p:tav>
                                      </p:tavLst>
                                    </p:anim>
                                    <p:anim calcmode="lin" valueType="num">
                                      <p:cBhvr additive="base">
                                        <p:cTn id="15" dur="500"/>
                                        <p:tgtEl>
                                          <p:spTgt spid="12296"/>
                                        </p:tgtEl>
                                        <p:attrNameLst>
                                          <p:attrName>ppt_y</p:attrName>
                                        </p:attrNameLst>
                                      </p:cBhvr>
                                      <p:tavLst>
                                        <p:tav tm="0">
                                          <p:val>
                                            <p:strVal val="ppt_y"/>
                                          </p:val>
                                        </p:tav>
                                        <p:tav tm="100000">
                                          <p:val>
                                            <p:strVal val="1+ppt_h/2"/>
                                          </p:val>
                                        </p:tav>
                                      </p:tavLst>
                                    </p:anim>
                                    <p:set>
                                      <p:cBhvr>
                                        <p:cTn id="16" dur="1" fill="hold">
                                          <p:stCondLst>
                                            <p:cond delay="499"/>
                                          </p:stCondLst>
                                        </p:cTn>
                                        <p:tgtEl>
                                          <p:spTgt spid="12296"/>
                                        </p:tgtEl>
                                        <p:attrNameLst>
                                          <p:attrName>style.visibility</p:attrName>
                                        </p:attrNameLst>
                                      </p:cBhvr>
                                      <p:to>
                                        <p:strVal val="hidden"/>
                                      </p:to>
                                    </p:set>
                                  </p:childTnLst>
                                </p:cTn>
                              </p:par>
                              <p:par>
                                <p:cTn id="17" presetID="2" presetClass="entr" presetSubtype="4" fill="hold" grpId="0" nodeType="withEffect">
                                  <p:stCondLst>
                                    <p:cond delay="0"/>
                                  </p:stCondLst>
                                  <p:childTnLst>
                                    <p:set>
                                      <p:cBhvr>
                                        <p:cTn id="18" dur="1" fill="hold">
                                          <p:stCondLst>
                                            <p:cond delay="0"/>
                                          </p:stCondLst>
                                        </p:cTn>
                                        <p:tgtEl>
                                          <p:spTgt spid="12297"/>
                                        </p:tgtEl>
                                        <p:attrNameLst>
                                          <p:attrName>style.visibility</p:attrName>
                                        </p:attrNameLst>
                                      </p:cBhvr>
                                      <p:to>
                                        <p:strVal val="visible"/>
                                      </p:to>
                                    </p:set>
                                    <p:anim calcmode="lin" valueType="num">
                                      <p:cBhvr additive="base">
                                        <p:cTn id="19" dur="500" fill="hold"/>
                                        <p:tgtEl>
                                          <p:spTgt spid="12297"/>
                                        </p:tgtEl>
                                        <p:attrNameLst>
                                          <p:attrName>ppt_x</p:attrName>
                                        </p:attrNameLst>
                                      </p:cBhvr>
                                      <p:tavLst>
                                        <p:tav tm="0">
                                          <p:val>
                                            <p:strVal val="#ppt_x"/>
                                          </p:val>
                                        </p:tav>
                                        <p:tav tm="100000">
                                          <p:val>
                                            <p:strVal val="#ppt_x"/>
                                          </p:val>
                                        </p:tav>
                                      </p:tavLst>
                                    </p:anim>
                                    <p:anim calcmode="lin" valueType="num">
                                      <p:cBhvr additive="base">
                                        <p:cTn id="20" dur="500" fill="hold"/>
                                        <p:tgtEl>
                                          <p:spTgt spid="12297"/>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2298"/>
                                        </p:tgtEl>
                                        <p:attrNameLst>
                                          <p:attrName>style.visibility</p:attrName>
                                        </p:attrNameLst>
                                      </p:cBhvr>
                                      <p:to>
                                        <p:strVal val="visible"/>
                                      </p:to>
                                    </p:set>
                                    <p:animEffect transition="in" filter="fade">
                                      <p:cBhvr>
                                        <p:cTn id="23" dur="2000"/>
                                        <p:tgtEl>
                                          <p:spTgt spid="12298"/>
                                        </p:tgtEl>
                                      </p:cBhvr>
                                    </p:animEffect>
                                  </p:childTnLst>
                                </p:cTn>
                              </p:par>
                              <p:par>
                                <p:cTn id="24" presetID="10" presetClass="entr" presetSubtype="0" fill="hold" nodeType="withEffect">
                                  <p:stCondLst>
                                    <p:cond delay="0"/>
                                  </p:stCondLst>
                                  <p:childTnLst>
                                    <p:set>
                                      <p:cBhvr>
                                        <p:cTn id="25" dur="1" fill="hold">
                                          <p:stCondLst>
                                            <p:cond delay="0"/>
                                          </p:stCondLst>
                                        </p:cTn>
                                        <p:tgtEl>
                                          <p:spTgt spid="12299"/>
                                        </p:tgtEl>
                                        <p:attrNameLst>
                                          <p:attrName>style.visibility</p:attrName>
                                        </p:attrNameLst>
                                      </p:cBhvr>
                                      <p:to>
                                        <p:strVal val="visible"/>
                                      </p:to>
                                    </p:set>
                                    <p:animEffect transition="in" filter="fade">
                                      <p:cBhvr>
                                        <p:cTn id="26" dur="2000"/>
                                        <p:tgtEl>
                                          <p:spTgt spid="12299"/>
                                        </p:tgtEl>
                                      </p:cBhvr>
                                    </p:animEffect>
                                  </p:childTnLst>
                                </p:cTn>
                              </p:par>
                              <p:par>
                                <p:cTn id="27" presetID="10" presetClass="entr" presetSubtype="0" fill="hold" nodeType="withEffect">
                                  <p:stCondLst>
                                    <p:cond delay="0"/>
                                  </p:stCondLst>
                                  <p:childTnLst>
                                    <p:set>
                                      <p:cBhvr>
                                        <p:cTn id="28" dur="1" fill="hold">
                                          <p:stCondLst>
                                            <p:cond delay="0"/>
                                          </p:stCondLst>
                                        </p:cTn>
                                        <p:tgtEl>
                                          <p:spTgt spid="12299"/>
                                        </p:tgtEl>
                                        <p:attrNameLst>
                                          <p:attrName>style.visibility</p:attrName>
                                        </p:attrNameLst>
                                      </p:cBhvr>
                                      <p:to>
                                        <p:strVal val="visible"/>
                                      </p:to>
                                    </p:set>
                                    <p:animEffect transition="in" filter="fade">
                                      <p:cBhvr>
                                        <p:cTn id="29" dur="2000"/>
                                        <p:tgtEl>
                                          <p:spTgt spid="12299"/>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2301"/>
                                        </p:tgtEl>
                                        <p:attrNameLst>
                                          <p:attrName>style.visibility</p:attrName>
                                        </p:attrNameLst>
                                      </p:cBhvr>
                                      <p:to>
                                        <p:strVal val="visible"/>
                                      </p:to>
                                    </p:set>
                                    <p:animEffect transition="in" filter="fade">
                                      <p:cBhvr>
                                        <p:cTn id="32" dur="2000"/>
                                        <p:tgtEl>
                                          <p:spTgt spid="12301"/>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2300"/>
                                        </p:tgtEl>
                                        <p:attrNameLst>
                                          <p:attrName>style.visibility</p:attrName>
                                        </p:attrNameLst>
                                      </p:cBhvr>
                                      <p:to>
                                        <p:strVal val="visible"/>
                                      </p:to>
                                    </p:set>
                                    <p:animEffect transition="in" filter="fade">
                                      <p:cBhvr>
                                        <p:cTn id="35" dur="2000"/>
                                        <p:tgtEl>
                                          <p:spTgt spid="12300"/>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12302"/>
                                        </p:tgtEl>
                                        <p:attrNameLst>
                                          <p:attrName>style.visibility</p:attrName>
                                        </p:attrNameLst>
                                      </p:cBhvr>
                                      <p:to>
                                        <p:strVal val="visible"/>
                                      </p:to>
                                    </p:set>
                                    <p:animEffect transition="in" filter="fade">
                                      <p:cBhvr>
                                        <p:cTn id="38" dur="2000"/>
                                        <p:tgtEl>
                                          <p:spTgt spid="12302"/>
                                        </p:tgtEl>
                                      </p:cBhvr>
                                    </p:animEffect>
                                  </p:childTnLst>
                                </p:cTn>
                              </p:par>
                              <p:par>
                                <p:cTn id="39" presetID="0" presetClass="path" presetSubtype="0" repeatCount="indefinite" accel="50000" decel="50000" fill="hold" grpId="0" nodeType="withEffect">
                                  <p:stCondLst>
                                    <p:cond delay="0"/>
                                  </p:stCondLst>
                                  <p:childTnLst>
                                    <p:animMotion origin="layout" path="M 0 0 C 0.00069 -0.00717 0.0026 -0.03561 0.00625 -0.04647 C 0.00781 -0.0511 0.01093 -0.05457 0.01267 -0.05919 C 0.01458 -0.06428 0.02326 -0.08347 0.02691 -0.08671 C 0.02882 -0.08832 0.03125 -0.08809 0.03333 -0.08879 C 0.06007 -0.11098 0.09236 -0.11006 0.12222 -0.11838 C 0.13212 -0.12116 0.14444 -0.12601 0.15382 -0.1311 C 0.16562 -0.13757 0.175 -0.14682 0.18715 -0.15237 C 0.18819 -0.15422 0.18906 -0.15676 0.19045 -0.15861 C 0.19236 -0.16116 0.19514 -0.16208 0.1967 -0.16486 C 0.19774 -0.16671 0.19739 -0.16948 0.19826 -0.17156 C 0.19913 -0.17295 0.20052 -0.1741 0.20156 -0.17549 C 0.20521 -0.19977 0.2118 -0.2333 0.19357 -0.24948 C 0.18368 -0.26913 0.19635 -0.24277 0.18889 -0.2622 C 0.18593 -0.27006 0.18593 -0.26659 0.18246 -0.27283 C 0.18021 -0.27676 0.17604 -0.28532 0.17604 -0.28532 C 0.17708 -0.29503 0.17587 -0.30197 0.1809 -0.30867 C 0.18767 -0.31769 0.1967 -0.3163 0.20468 -0.32139 C 0.21823 -0.33017 0.24687 -0.33896 0.2618 -0.34243 C 0.26857 -0.34405 0.27604 -0.34497 0.28246 -0.3489 C 0.2868 -0.35145 0.29514 -0.35723 0.29514 -0.35723 C 0.29618 -0.35861 0.29705 -0.36046 0.29826 -0.36162 C 0.29982 -0.36324 0.30173 -0.36393 0.30312 -0.36578 C 0.30885 -0.37341 0.31354 -0.38335 0.31892 -0.39121 C 0.32135 -0.39491 0.3243 -0.39838 0.32691 -0.40185 C 0.32795 -0.40301 0.33003 -0.40601 0.33003 -0.40601 C 0.33229 -0.4185 0.33264 -0.43098 0.33802 -0.44185 C 0.34114 -0.52277 0.33958 -0.46867 0.33958 -0.60462 " pathEditMode="relative" ptsTypes="fffffffffffffffffffffffffffA">
                                      <p:cBhvr>
                                        <p:cTn id="40" dur="2000" fill="hold"/>
                                        <p:tgtEl>
                                          <p:spTgt spid="12302"/>
                                        </p:tgtEl>
                                        <p:attrNameLst>
                                          <p:attrName>ppt_x</p:attrName>
                                          <p:attrName>ppt_y</p:attrName>
                                        </p:attrNameLst>
                                      </p:cBhvr>
                                    </p:animMotion>
                                  </p:childTnLst>
                                </p:cTn>
                              </p:par>
                              <p:par>
                                <p:cTn id="41" presetID="0" presetClass="path" presetSubtype="0" repeatCount="indefinite" accel="50000" decel="50000" fill="hold" grpId="0" nodeType="withEffect">
                                  <p:stCondLst>
                                    <p:cond delay="0"/>
                                  </p:stCondLst>
                                  <p:childTnLst>
                                    <p:animMotion origin="layout" path="M 0 0 C 0.00069 -0.00717 0.0026 -0.03561 0.00625 -0.04647 C 0.00781 -0.0511 0.01093 -0.05457 0.01267 -0.05919 C 0.01458 -0.06428 0.02326 -0.08347 0.02691 -0.08671 C 0.02882 -0.08832 0.03125 -0.08809 0.03333 -0.08879 C 0.06007 -0.11098 0.09236 -0.11006 0.12222 -0.11838 C 0.13212 -0.12116 0.14444 -0.12601 0.15382 -0.1311 C 0.16562 -0.13757 0.175 -0.14682 0.18715 -0.15237 C 0.18819 -0.15422 0.18906 -0.15676 0.19045 -0.15861 C 0.19236 -0.16116 0.19514 -0.16208 0.1967 -0.16486 C 0.19774 -0.16671 0.19739 -0.16948 0.19826 -0.17156 C 0.19913 -0.17295 0.20052 -0.1741 0.20156 -0.17549 C 0.20521 -0.19977 0.2118 -0.2333 0.19357 -0.24948 C 0.18368 -0.26913 0.19635 -0.24277 0.18889 -0.2622 C 0.18593 -0.27006 0.18593 -0.26659 0.18246 -0.27283 C 0.18021 -0.27676 0.17604 -0.28532 0.17604 -0.28532 C 0.17708 -0.29503 0.17587 -0.30197 0.1809 -0.30867 C 0.18767 -0.31769 0.1967 -0.3163 0.20468 -0.32139 C 0.21823 -0.33017 0.24687 -0.33896 0.2618 -0.34243 C 0.26857 -0.34405 0.27604 -0.34497 0.28246 -0.3489 C 0.2868 -0.35145 0.29514 -0.35723 0.29514 -0.35723 C 0.29618 -0.35861 0.29705 -0.36046 0.29826 -0.36162 C 0.29982 -0.36324 0.30173 -0.36393 0.30312 -0.36578 C 0.30885 -0.37341 0.31354 -0.38335 0.31892 -0.39121 C 0.32135 -0.39491 0.3243 -0.39838 0.32691 -0.40185 C 0.32795 -0.40301 0.33003 -0.40601 0.33003 -0.40601 C 0.33229 -0.4185 0.33264 -0.43098 0.33802 -0.44185 C 0.34114 -0.52277 0.33958 -0.46867 0.33958 -0.60462 " pathEditMode="relative" ptsTypes="fffffffffffffffffffffffffffA">
                                      <p:cBhvr>
                                        <p:cTn id="42" dur="2000" fill="hold"/>
                                        <p:tgtEl>
                                          <p:spTgt spid="12301"/>
                                        </p:tgtEl>
                                        <p:attrNameLst>
                                          <p:attrName>ppt_x</p:attrName>
                                          <p:attrName>ppt_y</p:attrName>
                                        </p:attrNameLst>
                                      </p:cBhvr>
                                    </p:animMotion>
                                  </p:childTnLst>
                                </p:cTn>
                              </p:par>
                              <p:par>
                                <p:cTn id="43" presetID="0" presetClass="path" presetSubtype="0" repeatCount="indefinite" accel="50000" decel="50000" fill="hold" grpId="0" nodeType="withEffect">
                                  <p:stCondLst>
                                    <p:cond delay="0"/>
                                  </p:stCondLst>
                                  <p:childTnLst>
                                    <p:animMotion origin="layout" path="M 0 0 C 0.00069 -0.00717 0.0026 -0.03561 0.00625 -0.04647 C 0.00781 -0.0511 0.01093 -0.05457 0.01267 -0.05919 C 0.01458 -0.06428 0.02326 -0.08347 0.02691 -0.08671 C 0.02882 -0.08832 0.03125 -0.08809 0.03333 -0.08879 C 0.06007 -0.11098 0.09236 -0.11006 0.12222 -0.11838 C 0.13212 -0.12116 0.14444 -0.12601 0.15382 -0.1311 C 0.16562 -0.13757 0.175 -0.14682 0.18715 -0.15237 C 0.18819 -0.15422 0.18906 -0.15676 0.19045 -0.15861 C 0.19236 -0.16116 0.19514 -0.16208 0.1967 -0.16486 C 0.19774 -0.16671 0.19739 -0.16948 0.19826 -0.17156 C 0.19913 -0.17295 0.20052 -0.1741 0.20156 -0.17549 C 0.20521 -0.19977 0.2118 -0.2333 0.19357 -0.24948 C 0.18368 -0.26913 0.19635 -0.24277 0.18889 -0.2622 C 0.18593 -0.27006 0.18593 -0.26659 0.18246 -0.27283 C 0.18021 -0.27676 0.17604 -0.28532 0.17604 -0.28532 C 0.17708 -0.29503 0.17587 -0.30197 0.1809 -0.30867 C 0.18767 -0.31769 0.1967 -0.3163 0.20468 -0.32139 C 0.21823 -0.33017 0.24687 -0.33896 0.2618 -0.34243 C 0.26857 -0.34405 0.27604 -0.34497 0.28246 -0.3489 C 0.2868 -0.35145 0.29514 -0.35723 0.29514 -0.35723 C 0.29618 -0.35861 0.29705 -0.36046 0.29826 -0.36162 C 0.29982 -0.36324 0.30173 -0.36393 0.30312 -0.36578 C 0.30885 -0.37341 0.31354 -0.38335 0.31892 -0.39121 C 0.32135 -0.39491 0.3243 -0.39838 0.32691 -0.40185 C 0.32795 -0.40301 0.33003 -0.40601 0.33003 -0.40601 C 0.33229 -0.4185 0.33264 -0.43098 0.33802 -0.44185 C 0.34114 -0.52277 0.33958 -0.46867 0.33958 -0.60462 " pathEditMode="relative" ptsTypes="fffffffffffffffffffffffffffA">
                                      <p:cBhvr>
                                        <p:cTn id="44" dur="2000" fill="hold"/>
                                        <p:tgtEl>
                                          <p:spTgt spid="12300"/>
                                        </p:tgtEl>
                                        <p:attrNameLst>
                                          <p:attrName>ppt_x</p:attrName>
                                          <p:attrName>ppt_y</p:attrName>
                                        </p:attrNameLst>
                                      </p:cBhvr>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12303"/>
                                        </p:tgtEl>
                                        <p:attrNameLst>
                                          <p:attrName>style.visibility</p:attrName>
                                        </p:attrNameLst>
                                      </p:cBhvr>
                                      <p:to>
                                        <p:strVal val="visible"/>
                                      </p:to>
                                    </p:set>
                                    <p:animEffect transition="in" filter="fade">
                                      <p:cBhvr>
                                        <p:cTn id="49" dur="2000"/>
                                        <p:tgtEl>
                                          <p:spTgt spid="12303"/>
                                        </p:tgtEl>
                                      </p:cBhvr>
                                    </p:animEffect>
                                  </p:childTnLst>
                                </p:cTn>
                              </p:par>
                              <p:par>
                                <p:cTn id="50" presetID="2" presetClass="exit" presetSubtype="4" fill="hold" grpId="1" nodeType="withEffect">
                                  <p:stCondLst>
                                    <p:cond delay="0"/>
                                  </p:stCondLst>
                                  <p:childTnLst>
                                    <p:anim calcmode="lin" valueType="num">
                                      <p:cBhvr additive="base">
                                        <p:cTn id="51" dur="500"/>
                                        <p:tgtEl>
                                          <p:spTgt spid="12297"/>
                                        </p:tgtEl>
                                        <p:attrNameLst>
                                          <p:attrName>ppt_x</p:attrName>
                                        </p:attrNameLst>
                                      </p:cBhvr>
                                      <p:tavLst>
                                        <p:tav tm="0">
                                          <p:val>
                                            <p:strVal val="ppt_x"/>
                                          </p:val>
                                        </p:tav>
                                        <p:tav tm="100000">
                                          <p:val>
                                            <p:strVal val="ppt_x"/>
                                          </p:val>
                                        </p:tav>
                                      </p:tavLst>
                                    </p:anim>
                                    <p:anim calcmode="lin" valueType="num">
                                      <p:cBhvr additive="base">
                                        <p:cTn id="52" dur="500"/>
                                        <p:tgtEl>
                                          <p:spTgt spid="12297"/>
                                        </p:tgtEl>
                                        <p:attrNameLst>
                                          <p:attrName>ppt_y</p:attrName>
                                        </p:attrNameLst>
                                      </p:cBhvr>
                                      <p:tavLst>
                                        <p:tav tm="0">
                                          <p:val>
                                            <p:strVal val="ppt_y"/>
                                          </p:val>
                                        </p:tav>
                                        <p:tav tm="100000">
                                          <p:val>
                                            <p:strVal val="1+ppt_h/2"/>
                                          </p:val>
                                        </p:tav>
                                      </p:tavLst>
                                    </p:anim>
                                    <p:set>
                                      <p:cBhvr>
                                        <p:cTn id="53" dur="1" fill="hold">
                                          <p:stCondLst>
                                            <p:cond delay="499"/>
                                          </p:stCondLst>
                                        </p:cTn>
                                        <p:tgtEl>
                                          <p:spTgt spid="12297"/>
                                        </p:tgtEl>
                                        <p:attrNameLst>
                                          <p:attrName>style.visibility</p:attrName>
                                        </p:attrNameLst>
                                      </p:cBhvr>
                                      <p:to>
                                        <p:strVal val="hidden"/>
                                      </p:to>
                                    </p:set>
                                  </p:childTnLst>
                                </p:cTn>
                              </p:par>
                              <p:par>
                                <p:cTn id="54" presetID="2" presetClass="entr" presetSubtype="4" fill="hold" grpId="0" nodeType="withEffect">
                                  <p:stCondLst>
                                    <p:cond delay="0"/>
                                  </p:stCondLst>
                                  <p:childTnLst>
                                    <p:set>
                                      <p:cBhvr>
                                        <p:cTn id="55" dur="1" fill="hold">
                                          <p:stCondLst>
                                            <p:cond delay="0"/>
                                          </p:stCondLst>
                                        </p:cTn>
                                        <p:tgtEl>
                                          <p:spTgt spid="12304"/>
                                        </p:tgtEl>
                                        <p:attrNameLst>
                                          <p:attrName>style.visibility</p:attrName>
                                        </p:attrNameLst>
                                      </p:cBhvr>
                                      <p:to>
                                        <p:strVal val="visible"/>
                                      </p:to>
                                    </p:set>
                                    <p:anim calcmode="lin" valueType="num">
                                      <p:cBhvr additive="base">
                                        <p:cTn id="56" dur="500" fill="hold"/>
                                        <p:tgtEl>
                                          <p:spTgt spid="12304"/>
                                        </p:tgtEl>
                                        <p:attrNameLst>
                                          <p:attrName>ppt_x</p:attrName>
                                        </p:attrNameLst>
                                      </p:cBhvr>
                                      <p:tavLst>
                                        <p:tav tm="0">
                                          <p:val>
                                            <p:strVal val="#ppt_x"/>
                                          </p:val>
                                        </p:tav>
                                        <p:tav tm="100000">
                                          <p:val>
                                            <p:strVal val="#ppt_x"/>
                                          </p:val>
                                        </p:tav>
                                      </p:tavLst>
                                    </p:anim>
                                    <p:anim calcmode="lin" valueType="num">
                                      <p:cBhvr additive="base">
                                        <p:cTn id="57" dur="500" fill="hold"/>
                                        <p:tgtEl>
                                          <p:spTgt spid="12304"/>
                                        </p:tgtEl>
                                        <p:attrNameLst>
                                          <p:attrName>ppt_y</p:attrName>
                                        </p:attrNameLst>
                                      </p:cBhvr>
                                      <p:tavLst>
                                        <p:tav tm="0">
                                          <p:val>
                                            <p:strVal val="1+#ppt_h/2"/>
                                          </p:val>
                                        </p:tav>
                                        <p:tav tm="100000">
                                          <p:val>
                                            <p:strVal val="#ppt_y"/>
                                          </p:val>
                                        </p:tav>
                                      </p:tavLst>
                                    </p:anim>
                                  </p:childTnLst>
                                </p:cTn>
                              </p:par>
                              <p:par>
                                <p:cTn id="58" presetID="10" presetClass="entr" presetSubtype="0" fill="hold" nodeType="withEffect">
                                  <p:stCondLst>
                                    <p:cond delay="0"/>
                                  </p:stCondLst>
                                  <p:childTnLst>
                                    <p:set>
                                      <p:cBhvr>
                                        <p:cTn id="59" dur="1" fill="hold">
                                          <p:stCondLst>
                                            <p:cond delay="0"/>
                                          </p:stCondLst>
                                        </p:cTn>
                                        <p:tgtEl>
                                          <p:spTgt spid="12305"/>
                                        </p:tgtEl>
                                        <p:attrNameLst>
                                          <p:attrName>style.visibility</p:attrName>
                                        </p:attrNameLst>
                                      </p:cBhvr>
                                      <p:to>
                                        <p:strVal val="visible"/>
                                      </p:to>
                                    </p:set>
                                    <p:animEffect transition="in" filter="fade">
                                      <p:cBhvr>
                                        <p:cTn id="60" dur="2000"/>
                                        <p:tgtEl>
                                          <p:spTgt spid="1230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12306"/>
                                        </p:tgtEl>
                                        <p:attrNameLst>
                                          <p:attrName>style.visibility</p:attrName>
                                        </p:attrNameLst>
                                      </p:cBhvr>
                                      <p:to>
                                        <p:strVal val="visible"/>
                                      </p:to>
                                    </p:set>
                                    <p:animEffect transition="in" filter="fade">
                                      <p:cBhvr>
                                        <p:cTn id="65" dur="2000"/>
                                        <p:tgtEl>
                                          <p:spTgt spid="12306"/>
                                        </p:tgtEl>
                                      </p:cBhvr>
                                    </p:animEffect>
                                  </p:childTnLst>
                                </p:cTn>
                              </p:par>
                              <p:par>
                                <p:cTn id="66" presetID="2" presetClass="exit" presetSubtype="4" fill="hold" grpId="1" nodeType="withEffect">
                                  <p:stCondLst>
                                    <p:cond delay="0"/>
                                  </p:stCondLst>
                                  <p:childTnLst>
                                    <p:anim calcmode="lin" valueType="num">
                                      <p:cBhvr additive="base">
                                        <p:cTn id="67" dur="500"/>
                                        <p:tgtEl>
                                          <p:spTgt spid="12304"/>
                                        </p:tgtEl>
                                        <p:attrNameLst>
                                          <p:attrName>ppt_x</p:attrName>
                                        </p:attrNameLst>
                                      </p:cBhvr>
                                      <p:tavLst>
                                        <p:tav tm="0">
                                          <p:val>
                                            <p:strVal val="ppt_x"/>
                                          </p:val>
                                        </p:tav>
                                        <p:tav tm="100000">
                                          <p:val>
                                            <p:strVal val="ppt_x"/>
                                          </p:val>
                                        </p:tav>
                                      </p:tavLst>
                                    </p:anim>
                                    <p:anim calcmode="lin" valueType="num">
                                      <p:cBhvr additive="base">
                                        <p:cTn id="68" dur="500"/>
                                        <p:tgtEl>
                                          <p:spTgt spid="12304"/>
                                        </p:tgtEl>
                                        <p:attrNameLst>
                                          <p:attrName>ppt_y</p:attrName>
                                        </p:attrNameLst>
                                      </p:cBhvr>
                                      <p:tavLst>
                                        <p:tav tm="0">
                                          <p:val>
                                            <p:strVal val="ppt_y"/>
                                          </p:val>
                                        </p:tav>
                                        <p:tav tm="100000">
                                          <p:val>
                                            <p:strVal val="1+ppt_h/2"/>
                                          </p:val>
                                        </p:tav>
                                      </p:tavLst>
                                    </p:anim>
                                    <p:set>
                                      <p:cBhvr>
                                        <p:cTn id="69" dur="1" fill="hold">
                                          <p:stCondLst>
                                            <p:cond delay="499"/>
                                          </p:stCondLst>
                                        </p:cTn>
                                        <p:tgtEl>
                                          <p:spTgt spid="12304"/>
                                        </p:tgtEl>
                                        <p:attrNameLst>
                                          <p:attrName>style.visibility</p:attrName>
                                        </p:attrNameLst>
                                      </p:cBhvr>
                                      <p:to>
                                        <p:strVal val="hidden"/>
                                      </p:to>
                                    </p:set>
                                  </p:childTnLst>
                                </p:cTn>
                              </p:par>
                            </p:childTnLst>
                          </p:cTn>
                        </p:par>
                        <p:par>
                          <p:cTn id="70" fill="hold" nodeType="afterGroup">
                            <p:stCondLst>
                              <p:cond delay="2000"/>
                            </p:stCondLst>
                            <p:childTnLst>
                              <p:par>
                                <p:cTn id="71" presetID="10" presetClass="entr" presetSubtype="0" fill="hold" nodeType="afterEffect">
                                  <p:stCondLst>
                                    <p:cond delay="0"/>
                                  </p:stCondLst>
                                  <p:childTnLst>
                                    <p:set>
                                      <p:cBhvr>
                                        <p:cTn id="72" dur="1" fill="hold">
                                          <p:stCondLst>
                                            <p:cond delay="0"/>
                                          </p:stCondLst>
                                        </p:cTn>
                                        <p:tgtEl>
                                          <p:spTgt spid="12308"/>
                                        </p:tgtEl>
                                        <p:attrNameLst>
                                          <p:attrName>style.visibility</p:attrName>
                                        </p:attrNameLst>
                                      </p:cBhvr>
                                      <p:to>
                                        <p:strVal val="visible"/>
                                      </p:to>
                                    </p:set>
                                    <p:animEffect transition="in" filter="fade">
                                      <p:cBhvr>
                                        <p:cTn id="73" dur="2000"/>
                                        <p:tgtEl>
                                          <p:spTgt spid="12308"/>
                                        </p:tgtEl>
                                      </p:cBhvr>
                                    </p:animEffect>
                                  </p:childTnLst>
                                </p:cTn>
                              </p:par>
                              <p:par>
                                <p:cTn id="74" presetID="10" presetClass="entr" presetSubtype="0" fill="hold" nodeType="withEffect">
                                  <p:stCondLst>
                                    <p:cond delay="0"/>
                                  </p:stCondLst>
                                  <p:childTnLst>
                                    <p:set>
                                      <p:cBhvr>
                                        <p:cTn id="75" dur="1" fill="hold">
                                          <p:stCondLst>
                                            <p:cond delay="0"/>
                                          </p:stCondLst>
                                        </p:cTn>
                                        <p:tgtEl>
                                          <p:spTgt spid="12307"/>
                                        </p:tgtEl>
                                        <p:attrNameLst>
                                          <p:attrName>style.visibility</p:attrName>
                                        </p:attrNameLst>
                                      </p:cBhvr>
                                      <p:to>
                                        <p:strVal val="visible"/>
                                      </p:to>
                                    </p:set>
                                    <p:animEffect transition="in" filter="fade">
                                      <p:cBhvr>
                                        <p:cTn id="76" dur="2000"/>
                                        <p:tgtEl>
                                          <p:spTgt spid="12307"/>
                                        </p:tgtEl>
                                      </p:cBhvr>
                                    </p:animEffect>
                                  </p:childTnLst>
                                </p:cTn>
                              </p:par>
                              <p:par>
                                <p:cTn id="77" presetID="10" presetClass="entr" presetSubtype="0" fill="hold" nodeType="withEffect">
                                  <p:stCondLst>
                                    <p:cond delay="0"/>
                                  </p:stCondLst>
                                  <p:childTnLst>
                                    <p:set>
                                      <p:cBhvr>
                                        <p:cTn id="78" dur="1" fill="hold">
                                          <p:stCondLst>
                                            <p:cond delay="0"/>
                                          </p:stCondLst>
                                        </p:cTn>
                                        <p:tgtEl>
                                          <p:spTgt spid="12309"/>
                                        </p:tgtEl>
                                        <p:attrNameLst>
                                          <p:attrName>style.visibility</p:attrName>
                                        </p:attrNameLst>
                                      </p:cBhvr>
                                      <p:to>
                                        <p:strVal val="visible"/>
                                      </p:to>
                                    </p:set>
                                    <p:animEffect transition="in" filter="fade">
                                      <p:cBhvr>
                                        <p:cTn id="79" dur="2000"/>
                                        <p:tgtEl>
                                          <p:spTgt spid="1230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2310">
                                            <p:txEl>
                                              <p:pRg st="0" end="0"/>
                                            </p:txEl>
                                          </p:spTgt>
                                        </p:tgtEl>
                                        <p:attrNameLst>
                                          <p:attrName>style.visibility</p:attrName>
                                        </p:attrNameLst>
                                      </p:cBhvr>
                                      <p:to>
                                        <p:strVal val="visible"/>
                                      </p:to>
                                    </p:set>
                                    <p:animEffect transition="in" filter="fade">
                                      <p:cBhvr>
                                        <p:cTn id="82" dur="2000"/>
                                        <p:tgtEl>
                                          <p:spTgt spid="12310">
                                            <p:txEl>
                                              <p:pRg st="0" end="0"/>
                                            </p:txEl>
                                          </p:spTgt>
                                        </p:tgtEl>
                                      </p:cBhvr>
                                    </p:animEffect>
                                  </p:childTnLst>
                                </p:cTn>
                              </p:par>
                            </p:childTnLst>
                          </p:cTn>
                        </p:par>
                        <p:par>
                          <p:cTn id="83" fill="hold" nodeType="afterGroup">
                            <p:stCondLst>
                              <p:cond delay="4000"/>
                            </p:stCondLst>
                            <p:childTnLst>
                              <p:par>
                                <p:cTn id="84" presetID="10" presetClass="entr" presetSubtype="0" fill="hold" nodeType="afterEffect">
                                  <p:stCondLst>
                                    <p:cond delay="0"/>
                                  </p:stCondLst>
                                  <p:childTnLst>
                                    <p:set>
                                      <p:cBhvr>
                                        <p:cTn id="85" dur="1" fill="hold">
                                          <p:stCondLst>
                                            <p:cond delay="0"/>
                                          </p:stCondLst>
                                        </p:cTn>
                                        <p:tgtEl>
                                          <p:spTgt spid="12311"/>
                                        </p:tgtEl>
                                        <p:attrNameLst>
                                          <p:attrName>style.visibility</p:attrName>
                                        </p:attrNameLst>
                                      </p:cBhvr>
                                      <p:to>
                                        <p:strVal val="visible"/>
                                      </p:to>
                                    </p:set>
                                    <p:animEffect transition="in" filter="fade">
                                      <p:cBhvr>
                                        <p:cTn id="86" dur="2000"/>
                                        <p:tgtEl>
                                          <p:spTgt spid="1231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2312"/>
                                        </p:tgtEl>
                                        <p:attrNameLst>
                                          <p:attrName>style.visibility</p:attrName>
                                        </p:attrNameLst>
                                      </p:cBhvr>
                                      <p:to>
                                        <p:strVal val="visible"/>
                                      </p:to>
                                    </p:set>
                                    <p:animEffect transition="in" filter="fade">
                                      <p:cBhvr>
                                        <p:cTn id="89" dur="2000"/>
                                        <p:tgtEl>
                                          <p:spTgt spid="12312"/>
                                        </p:tgtEl>
                                      </p:cBhvr>
                                    </p:animEffect>
                                  </p:childTnLst>
                                </p:cTn>
                              </p:par>
                            </p:childTnLst>
                          </p:cTn>
                        </p:par>
                        <p:par>
                          <p:cTn id="90" fill="hold" nodeType="afterGroup">
                            <p:stCondLst>
                              <p:cond delay="6000"/>
                            </p:stCondLst>
                            <p:childTnLst>
                              <p:par>
                                <p:cTn id="91" presetID="10" presetClass="exit" presetSubtype="0" fill="hold" grpId="1" nodeType="afterEffect">
                                  <p:stCondLst>
                                    <p:cond delay="0"/>
                                  </p:stCondLst>
                                  <p:childTnLst>
                                    <p:animEffect transition="out" filter="fade">
                                      <p:cBhvr>
                                        <p:cTn id="92" dur="2000"/>
                                        <p:tgtEl>
                                          <p:spTgt spid="12310">
                                            <p:txEl>
                                              <p:pRg st="0" end="0"/>
                                            </p:txEl>
                                          </p:spTgt>
                                        </p:tgtEl>
                                      </p:cBhvr>
                                    </p:animEffect>
                                    <p:set>
                                      <p:cBhvr>
                                        <p:cTn id="93" dur="1" fill="hold">
                                          <p:stCondLst>
                                            <p:cond delay="1999"/>
                                          </p:stCondLst>
                                        </p:cTn>
                                        <p:tgtEl>
                                          <p:spTgt spid="12310">
                                            <p:txEl>
                                              <p:pRg st="0" end="0"/>
                                            </p:txEl>
                                          </p:spTgt>
                                        </p:tgtEl>
                                        <p:attrNameLst>
                                          <p:attrName>style.visibility</p:attrName>
                                        </p:attrNameLst>
                                      </p:cBhvr>
                                      <p:to>
                                        <p:strVal val="hidden"/>
                                      </p:to>
                                    </p:set>
                                  </p:childTnLst>
                                </p:cTn>
                              </p:par>
                              <p:par>
                                <p:cTn id="94" presetID="10" presetClass="entr" presetSubtype="0" fill="hold" nodeType="withEffect">
                                  <p:stCondLst>
                                    <p:cond delay="0"/>
                                  </p:stCondLst>
                                  <p:childTnLst>
                                    <p:set>
                                      <p:cBhvr>
                                        <p:cTn id="95" dur="1" fill="hold">
                                          <p:stCondLst>
                                            <p:cond delay="0"/>
                                          </p:stCondLst>
                                        </p:cTn>
                                        <p:tgtEl>
                                          <p:spTgt spid="12310">
                                            <p:txEl>
                                              <p:pRg st="0" end="0"/>
                                            </p:txEl>
                                          </p:spTgt>
                                        </p:tgtEl>
                                        <p:attrNameLst>
                                          <p:attrName>style.visibility</p:attrName>
                                        </p:attrNameLst>
                                      </p:cBhvr>
                                      <p:to>
                                        <p:strVal val="visible"/>
                                      </p:to>
                                    </p:set>
                                    <p:animEffect transition="in" filter="fade">
                                      <p:cBhvr>
                                        <p:cTn id="96" dur="2000"/>
                                        <p:tgtEl>
                                          <p:spTgt spid="12310">
                                            <p:txEl>
                                              <p:pRg st="0" end="0"/>
                                            </p:tx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2315"/>
                                        </p:tgtEl>
                                        <p:attrNameLst>
                                          <p:attrName>style.visibility</p:attrName>
                                        </p:attrNameLst>
                                      </p:cBhvr>
                                      <p:to>
                                        <p:strVal val="visible"/>
                                      </p:to>
                                    </p:set>
                                    <p:animEffect transition="in" filter="fade">
                                      <p:cBhvr>
                                        <p:cTn id="99" dur="2000"/>
                                        <p:tgtEl>
                                          <p:spTgt spid="12315"/>
                                        </p:tgtEl>
                                      </p:cBhvr>
                                    </p:animEffect>
                                  </p:childTnLst>
                                </p:cTn>
                              </p:par>
                            </p:childTnLst>
                          </p:cTn>
                        </p:par>
                        <p:par>
                          <p:cTn id="100" fill="hold" nodeType="afterGroup">
                            <p:stCondLst>
                              <p:cond delay="8000"/>
                            </p:stCondLst>
                            <p:childTnLst>
                              <p:par>
                                <p:cTn id="101" presetID="10" presetClass="entr" presetSubtype="0" fill="hold" grpId="0" nodeType="afterEffect">
                                  <p:stCondLst>
                                    <p:cond delay="0"/>
                                  </p:stCondLst>
                                  <p:childTnLst>
                                    <p:set>
                                      <p:cBhvr>
                                        <p:cTn id="102" dur="1" fill="hold">
                                          <p:stCondLst>
                                            <p:cond delay="0"/>
                                          </p:stCondLst>
                                        </p:cTn>
                                        <p:tgtEl>
                                          <p:spTgt spid="12314"/>
                                        </p:tgtEl>
                                        <p:attrNameLst>
                                          <p:attrName>style.visibility</p:attrName>
                                        </p:attrNameLst>
                                      </p:cBhvr>
                                      <p:to>
                                        <p:strVal val="visible"/>
                                      </p:to>
                                    </p:set>
                                    <p:animEffect transition="in" filter="fade">
                                      <p:cBhvr>
                                        <p:cTn id="103" dur="2000"/>
                                        <p:tgtEl>
                                          <p:spTgt spid="12314"/>
                                        </p:tgtEl>
                                      </p:cBhvr>
                                    </p:animEffect>
                                  </p:childTnLst>
                                </p:cTn>
                              </p:par>
                              <p:par>
                                <p:cTn id="104" presetID="10" presetClass="exit" presetSubtype="0" fill="hold" grpId="1" nodeType="withEffect">
                                  <p:stCondLst>
                                    <p:cond delay="0"/>
                                  </p:stCondLst>
                                  <p:childTnLst>
                                    <p:animEffect transition="out" filter="fade">
                                      <p:cBhvr>
                                        <p:cTn id="105" dur="2000"/>
                                        <p:tgtEl>
                                          <p:spTgt spid="12312"/>
                                        </p:tgtEl>
                                      </p:cBhvr>
                                    </p:animEffect>
                                    <p:set>
                                      <p:cBhvr>
                                        <p:cTn id="106" dur="1" fill="hold">
                                          <p:stCondLst>
                                            <p:cond delay="1999"/>
                                          </p:stCondLst>
                                        </p:cTn>
                                        <p:tgtEl>
                                          <p:spTgt spid="12312"/>
                                        </p:tgtEl>
                                        <p:attrNameLst>
                                          <p:attrName>style.visibility</p:attrName>
                                        </p:attrNameLst>
                                      </p:cBhvr>
                                      <p:to>
                                        <p:strVal val="hidden"/>
                                      </p:to>
                                    </p:set>
                                  </p:childTnLst>
                                </p:cTn>
                              </p:par>
                            </p:childTnLst>
                          </p:cTn>
                        </p:par>
                        <p:par>
                          <p:cTn id="107" fill="hold" nodeType="afterGroup">
                            <p:stCondLst>
                              <p:cond delay="10000"/>
                            </p:stCondLst>
                            <p:childTnLst>
                              <p:par>
                                <p:cTn id="108" presetID="10" presetClass="entr" presetSubtype="0" fill="hold" grpId="0" nodeType="afterEffect">
                                  <p:stCondLst>
                                    <p:cond delay="0"/>
                                  </p:stCondLst>
                                  <p:childTnLst>
                                    <p:set>
                                      <p:cBhvr>
                                        <p:cTn id="109" dur="1" fill="hold">
                                          <p:stCondLst>
                                            <p:cond delay="0"/>
                                          </p:stCondLst>
                                        </p:cTn>
                                        <p:tgtEl>
                                          <p:spTgt spid="12313"/>
                                        </p:tgtEl>
                                        <p:attrNameLst>
                                          <p:attrName>style.visibility</p:attrName>
                                        </p:attrNameLst>
                                      </p:cBhvr>
                                      <p:to>
                                        <p:strVal val="visible"/>
                                      </p:to>
                                    </p:set>
                                    <p:animEffect transition="in" filter="fade">
                                      <p:cBhvr>
                                        <p:cTn id="110" dur="2000"/>
                                        <p:tgtEl>
                                          <p:spTgt spid="12313"/>
                                        </p:tgtEl>
                                      </p:cBhvr>
                                    </p:animEffect>
                                  </p:childTnLst>
                                </p:cTn>
                              </p:par>
                              <p:par>
                                <p:cTn id="111" presetID="10" presetClass="exit" presetSubtype="0" fill="hold" grpId="1" nodeType="withEffect">
                                  <p:stCondLst>
                                    <p:cond delay="0"/>
                                  </p:stCondLst>
                                  <p:childTnLst>
                                    <p:animEffect transition="out" filter="fade">
                                      <p:cBhvr>
                                        <p:cTn id="112" dur="2000"/>
                                        <p:tgtEl>
                                          <p:spTgt spid="12315"/>
                                        </p:tgtEl>
                                      </p:cBhvr>
                                    </p:animEffect>
                                    <p:set>
                                      <p:cBhvr>
                                        <p:cTn id="113" dur="1" fill="hold">
                                          <p:stCondLst>
                                            <p:cond delay="1999"/>
                                          </p:stCondLst>
                                        </p:cTn>
                                        <p:tgtEl>
                                          <p:spTgt spid="123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P spid="12297" grpId="0"/>
      <p:bldP spid="12297" grpId="1"/>
      <p:bldP spid="12300" grpId="0"/>
      <p:bldP spid="12300" grpId="1"/>
      <p:bldP spid="12301" grpId="0"/>
      <p:bldP spid="12301" grpId="1"/>
      <p:bldP spid="12302" grpId="0"/>
      <p:bldP spid="12302" grpId="1"/>
      <p:bldP spid="12304" grpId="0"/>
      <p:bldP spid="12304" grpId="1"/>
      <p:bldP spid="12310" grpId="0" build="allAtOnce"/>
      <p:bldP spid="12310" grpId="1" build="allAtOnce"/>
      <p:bldP spid="12312" grpId="0"/>
      <p:bldP spid="12312" grpId="1"/>
      <p:bldP spid="12313" grpId="0"/>
      <p:bldP spid="12314" grpId="0"/>
      <p:bldP spid="12315" grpId="0"/>
      <p:bldP spid="1231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A537C21-59F2-4537-9656-7ED24E7E36B4}"/>
              </a:ext>
            </a:extLst>
          </p:cNvPr>
          <p:cNvSpPr>
            <a:spLocks noGrp="1" noChangeArrowheads="1"/>
          </p:cNvSpPr>
          <p:nvPr>
            <p:ph type="title"/>
          </p:nvPr>
        </p:nvSpPr>
        <p:spPr>
          <a:xfrm>
            <a:off x="609600" y="0"/>
            <a:ext cx="8229600" cy="1143000"/>
          </a:xfrm>
        </p:spPr>
        <p:txBody>
          <a:bodyPr/>
          <a:lstStyle/>
          <a:p>
            <a:r>
              <a:rPr lang="en-US" altLang="en-US">
                <a:solidFill>
                  <a:schemeClr val="tx1"/>
                </a:solidFill>
              </a:rPr>
              <a:t>Events leading to Marriage</a:t>
            </a:r>
          </a:p>
        </p:txBody>
      </p:sp>
      <p:sp>
        <p:nvSpPr>
          <p:cNvPr id="14339" name="Rectangle 3">
            <a:extLst>
              <a:ext uri="{FF2B5EF4-FFF2-40B4-BE49-F238E27FC236}">
                <a16:creationId xmlns:a16="http://schemas.microsoft.com/office/drawing/2014/main" id="{4E7BD953-77A0-4CCC-A859-5C7ADB4972AF}"/>
              </a:ext>
            </a:extLst>
          </p:cNvPr>
          <p:cNvSpPr>
            <a:spLocks noGrp="1" noChangeArrowheads="1"/>
          </p:cNvSpPr>
          <p:nvPr>
            <p:ph type="body" idx="1"/>
          </p:nvPr>
        </p:nvSpPr>
        <p:spPr>
          <a:xfrm>
            <a:off x="304800" y="1143000"/>
            <a:ext cx="3124200" cy="4983163"/>
          </a:xfrm>
        </p:spPr>
        <p:txBody>
          <a:bodyPr/>
          <a:lstStyle/>
          <a:p>
            <a:pPr>
              <a:lnSpc>
                <a:spcPct val="80000"/>
              </a:lnSpc>
            </a:pPr>
            <a:r>
              <a:rPr lang="en-US" altLang="en-US" sz="1800"/>
              <a:t>A wealthy widow named Khadija lived in makkah. She had only heard of the prophets kindness and how he was called </a:t>
            </a:r>
            <a:r>
              <a:rPr lang="en-US" altLang="en-US" sz="1800" i="1"/>
              <a:t>asadiq alameen</a:t>
            </a:r>
            <a:r>
              <a:rPr lang="en-US" altLang="en-US" sz="1800"/>
              <a:t> when she once trusted Muhammad (s) with a caravan of goods to be sent to Medina in exchange she would give him double share in the prophets… Muhammad (s) agreed. </a:t>
            </a:r>
          </a:p>
          <a:p>
            <a:pPr>
              <a:lnSpc>
                <a:spcPct val="80000"/>
              </a:lnSpc>
            </a:pPr>
            <a:r>
              <a:rPr lang="en-US" altLang="en-US" sz="1800"/>
              <a:t>Just to make sure, Khadija also sent a slave with him. Although </a:t>
            </a:r>
            <a:r>
              <a:rPr lang="en-US" altLang="en-US" sz="1800" b="1"/>
              <a:t>nobody</a:t>
            </a:r>
            <a:r>
              <a:rPr lang="en-US" altLang="en-US" sz="1800"/>
              <a:t> treaty slaves nicely, Muhammad (s) treated Maisarah as if he was his own brother!!! After this Maisarah reported to Khadija…</a:t>
            </a:r>
            <a:endParaRPr lang="en-US" altLang="en-US" sz="1800">
              <a:solidFill>
                <a:srgbClr val="FFCC00"/>
              </a:solidFill>
            </a:endParaRPr>
          </a:p>
        </p:txBody>
      </p:sp>
      <p:pic>
        <p:nvPicPr>
          <p:cNvPr id="14340" name="Picture 4">
            <a:extLst>
              <a:ext uri="{FF2B5EF4-FFF2-40B4-BE49-F238E27FC236}">
                <a16:creationId xmlns:a16="http://schemas.microsoft.com/office/drawing/2014/main" id="{B6A89894-79F7-4EF2-8064-F19A68716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362200"/>
            <a:ext cx="1914525" cy="3057525"/>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a:extLst>
              <a:ext uri="{FF2B5EF4-FFF2-40B4-BE49-F238E27FC236}">
                <a16:creationId xmlns:a16="http://schemas.microsoft.com/office/drawing/2014/main" id="{E328CAE0-817B-487B-896B-37814210FD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7975" y="2514600"/>
            <a:ext cx="1895475" cy="302895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a:extLst>
              <a:ext uri="{FF2B5EF4-FFF2-40B4-BE49-F238E27FC236}">
                <a16:creationId xmlns:a16="http://schemas.microsoft.com/office/drawing/2014/main" id="{E0EF5A34-1618-4B78-A35A-2438C2C09B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905000"/>
            <a:ext cx="5507038" cy="3833813"/>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a:extLst>
              <a:ext uri="{FF2B5EF4-FFF2-40B4-BE49-F238E27FC236}">
                <a16:creationId xmlns:a16="http://schemas.microsoft.com/office/drawing/2014/main" id="{4EF0D41D-7342-4899-AED8-B709EB0C21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494826">
            <a:off x="5181600" y="1447800"/>
            <a:ext cx="2132013" cy="1401763"/>
          </a:xfrm>
          <a:prstGeom prst="rect">
            <a:avLst/>
          </a:prstGeom>
          <a:noFill/>
          <a:extLst>
            <a:ext uri="{909E8E84-426E-40DD-AFC4-6F175D3DCCD1}">
              <a14:hiddenFill xmlns:a14="http://schemas.microsoft.com/office/drawing/2010/main">
                <a:solidFill>
                  <a:srgbClr val="FFFFFF"/>
                </a:solidFill>
              </a14:hiddenFill>
            </a:ext>
          </a:extLst>
        </p:spPr>
      </p:pic>
      <p:sp>
        <p:nvSpPr>
          <p:cNvPr id="14344" name="Rectangle 8">
            <a:extLst>
              <a:ext uri="{FF2B5EF4-FFF2-40B4-BE49-F238E27FC236}">
                <a16:creationId xmlns:a16="http://schemas.microsoft.com/office/drawing/2014/main" id="{68CDEB21-4DDD-46CC-8CD3-D6FF28D18A97}"/>
              </a:ext>
            </a:extLst>
          </p:cNvPr>
          <p:cNvSpPr>
            <a:spLocks noChangeArrowheads="1"/>
          </p:cNvSpPr>
          <p:nvPr/>
        </p:nvSpPr>
        <p:spPr bwMode="auto">
          <a:xfrm>
            <a:off x="3962400" y="1524000"/>
            <a:ext cx="457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pPr>
            <a:r>
              <a:rPr lang="en-US" altLang="en-US" sz="2400">
                <a:latin typeface="Times New Roman" panose="02020603050405020304" pitchFamily="18" charset="0"/>
                <a:cs typeface="Times New Roman" panose="02020603050405020304" pitchFamily="18" charset="0"/>
              </a:rPr>
              <a:t>Muhammad makes good prophets because people trust him </a:t>
            </a:r>
          </a:p>
        </p:txBody>
      </p:sp>
      <p:sp>
        <p:nvSpPr>
          <p:cNvPr id="14345" name="Rectangle 9">
            <a:extLst>
              <a:ext uri="{FF2B5EF4-FFF2-40B4-BE49-F238E27FC236}">
                <a16:creationId xmlns:a16="http://schemas.microsoft.com/office/drawing/2014/main" id="{32AD72E4-D1DA-4E4C-B2B9-44ECF080CB1E}"/>
              </a:ext>
            </a:extLst>
          </p:cNvPr>
          <p:cNvSpPr>
            <a:spLocks noChangeArrowheads="1"/>
          </p:cNvSpPr>
          <p:nvPr/>
        </p:nvSpPr>
        <p:spPr bwMode="auto">
          <a:xfrm>
            <a:off x="4114800" y="1447800"/>
            <a:ext cx="457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pPr>
            <a:r>
              <a:rPr lang="en-US" altLang="en-US" sz="2400">
                <a:latin typeface="Times New Roman" panose="02020603050405020304" pitchFamily="18" charset="0"/>
                <a:cs typeface="Times New Roman" panose="02020603050405020304" pitchFamily="18" charset="0"/>
              </a:rPr>
              <a:t>They KNOW he is honest </a:t>
            </a:r>
          </a:p>
          <a:p>
            <a:pPr algn="ctr">
              <a:buFontTx/>
              <a:buNone/>
            </a:pPr>
            <a:r>
              <a:rPr lang="en-US" altLang="en-US" sz="2400">
                <a:latin typeface="Times New Roman" panose="02020603050405020304" pitchFamily="18" charset="0"/>
                <a:cs typeface="Times New Roman" panose="02020603050405020304" pitchFamily="18" charset="0"/>
              </a:rPr>
              <a:t>And NEVER cheats</a:t>
            </a:r>
          </a:p>
        </p:txBody>
      </p:sp>
    </p:spTree>
    <p:extLst>
      <p:ext uri="{BB962C8B-B14F-4D97-AF65-F5344CB8AC3E}">
        <p14:creationId xmlns:p14="http://schemas.microsoft.com/office/powerpoint/2010/main" val="2885260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2000"/>
                                        <p:tgtEl>
                                          <p:spTgt spid="14341"/>
                                        </p:tgtEl>
                                      </p:cBhvr>
                                    </p:animEffect>
                                  </p:childTnLst>
                                </p:cTn>
                              </p:par>
                              <p:par>
                                <p:cTn id="8" presetID="8" presetClass="exit" presetSubtype="16" fill="hold" nodeType="withEffect">
                                  <p:stCondLst>
                                    <p:cond delay="0"/>
                                  </p:stCondLst>
                                  <p:childTnLst>
                                    <p:animEffect transition="out" filter="diamond(in)">
                                      <p:cBhvr>
                                        <p:cTn id="9" dur="2000"/>
                                        <p:tgtEl>
                                          <p:spTgt spid="14342"/>
                                        </p:tgtEl>
                                      </p:cBhvr>
                                    </p:animEffect>
                                    <p:set>
                                      <p:cBhvr>
                                        <p:cTn id="10" dur="1" fill="hold">
                                          <p:stCondLst>
                                            <p:cond delay="1999"/>
                                          </p:stCondLst>
                                        </p:cTn>
                                        <p:tgtEl>
                                          <p:spTgt spid="14342"/>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4340"/>
                                        </p:tgtEl>
                                        <p:attrNameLst>
                                          <p:attrName>style.visibility</p:attrName>
                                        </p:attrNameLst>
                                      </p:cBhvr>
                                      <p:to>
                                        <p:strVal val="visible"/>
                                      </p:to>
                                    </p:set>
                                    <p:animEffect transition="in" filter="fade">
                                      <p:cBhvr>
                                        <p:cTn id="13" dur="2000"/>
                                        <p:tgtEl>
                                          <p:spTgt spid="143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344"/>
                                        </p:tgtEl>
                                        <p:attrNameLst>
                                          <p:attrName>style.visibility</p:attrName>
                                        </p:attrNameLst>
                                      </p:cBhvr>
                                      <p:to>
                                        <p:strVal val="visible"/>
                                      </p:to>
                                    </p:set>
                                    <p:animEffect transition="in" filter="fade">
                                      <p:cBhvr>
                                        <p:cTn id="16" dur="2000"/>
                                        <p:tgtEl>
                                          <p:spTgt spid="14344"/>
                                        </p:tgtEl>
                                      </p:cBhvr>
                                    </p:animEffect>
                                  </p:childTnLst>
                                </p:cTn>
                              </p:par>
                              <p:par>
                                <p:cTn id="17" presetID="10" presetClass="entr" presetSubtype="0" fill="hold" nodeType="withEffect">
                                  <p:stCondLst>
                                    <p:cond delay="0"/>
                                  </p:stCondLst>
                                  <p:childTnLst>
                                    <p:set>
                                      <p:cBhvr>
                                        <p:cTn id="18" dur="1" fill="hold">
                                          <p:stCondLst>
                                            <p:cond delay="0"/>
                                          </p:stCondLst>
                                        </p:cTn>
                                        <p:tgtEl>
                                          <p:spTgt spid="14343"/>
                                        </p:tgtEl>
                                        <p:attrNameLst>
                                          <p:attrName>style.visibility</p:attrName>
                                        </p:attrNameLst>
                                      </p:cBhvr>
                                      <p:to>
                                        <p:strVal val="visible"/>
                                      </p:to>
                                    </p:set>
                                    <p:animEffect transition="in" filter="fade">
                                      <p:cBhvr>
                                        <p:cTn id="19" dur="2000"/>
                                        <p:tgtEl>
                                          <p:spTgt spid="1434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grpId="1" nodeType="clickEffect">
                                  <p:stCondLst>
                                    <p:cond delay="0"/>
                                  </p:stCondLst>
                                  <p:childTnLst>
                                    <p:animEffect transition="out" filter="fade">
                                      <p:cBhvr>
                                        <p:cTn id="23" dur="2000"/>
                                        <p:tgtEl>
                                          <p:spTgt spid="14344"/>
                                        </p:tgtEl>
                                      </p:cBhvr>
                                    </p:animEffect>
                                    <p:set>
                                      <p:cBhvr>
                                        <p:cTn id="24" dur="1" fill="hold">
                                          <p:stCondLst>
                                            <p:cond delay="1999"/>
                                          </p:stCondLst>
                                        </p:cTn>
                                        <p:tgtEl>
                                          <p:spTgt spid="14344"/>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4345"/>
                                        </p:tgtEl>
                                        <p:attrNameLst>
                                          <p:attrName>style.visibility</p:attrName>
                                        </p:attrNameLst>
                                      </p:cBhvr>
                                      <p:to>
                                        <p:strVal val="visible"/>
                                      </p:to>
                                    </p:set>
                                    <p:animEffect transition="in" filter="fade">
                                      <p:cBhvr>
                                        <p:cTn id="27" dur="20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p:bldP spid="14344" grpId="1"/>
      <p:bldP spid="143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DBC8327-9206-49F2-907E-6FA1EF84694F}"/>
              </a:ext>
            </a:extLst>
          </p:cNvPr>
          <p:cNvSpPr>
            <a:spLocks noGrp="1" noChangeArrowheads="1"/>
          </p:cNvSpPr>
          <p:nvPr>
            <p:ph type="title"/>
          </p:nvPr>
        </p:nvSpPr>
        <p:spPr/>
        <p:txBody>
          <a:bodyPr/>
          <a:lstStyle/>
          <a:p>
            <a:r>
              <a:rPr lang="en-US" altLang="en-US">
                <a:solidFill>
                  <a:srgbClr val="800000"/>
                </a:solidFill>
              </a:rPr>
              <a:t>MARRIAGE</a:t>
            </a:r>
          </a:p>
        </p:txBody>
      </p:sp>
      <p:sp>
        <p:nvSpPr>
          <p:cNvPr id="16387" name="Rectangle 3">
            <a:extLst>
              <a:ext uri="{FF2B5EF4-FFF2-40B4-BE49-F238E27FC236}">
                <a16:creationId xmlns:a16="http://schemas.microsoft.com/office/drawing/2014/main" id="{C9207DCE-47EE-46D5-8EB3-E07AA132DFCB}"/>
              </a:ext>
            </a:extLst>
          </p:cNvPr>
          <p:cNvSpPr>
            <a:spLocks noGrp="1" noChangeArrowheads="1"/>
          </p:cNvSpPr>
          <p:nvPr>
            <p:ph type="body" idx="1"/>
          </p:nvPr>
        </p:nvSpPr>
        <p:spPr>
          <a:xfrm>
            <a:off x="457200" y="4800600"/>
            <a:ext cx="8686800" cy="2209800"/>
          </a:xfrm>
        </p:spPr>
        <p:txBody>
          <a:bodyPr/>
          <a:lstStyle/>
          <a:p>
            <a:r>
              <a:rPr lang="en-US" altLang="en-US" sz="2800">
                <a:solidFill>
                  <a:srgbClr val="800000"/>
                </a:solidFill>
              </a:rPr>
              <a:t>They lived happily for 25 years, seven children were born to them. Their 3 sons died but their 4 daughters lived. There was an age difference… Muhammad was 25 and Khadija was 40</a:t>
            </a:r>
            <a:r>
              <a:rPr lang="ar-EG" altLang="en-US" sz="2800">
                <a:solidFill>
                  <a:srgbClr val="800000"/>
                </a:solidFill>
              </a:rPr>
              <a:t>     </a:t>
            </a:r>
            <a:endParaRPr lang="en-US" altLang="en-US" sz="2800">
              <a:solidFill>
                <a:srgbClr val="800000"/>
              </a:solidFill>
            </a:endParaRPr>
          </a:p>
        </p:txBody>
      </p:sp>
      <p:pic>
        <p:nvPicPr>
          <p:cNvPr id="16388" name="Picture 4">
            <a:extLst>
              <a:ext uri="{FF2B5EF4-FFF2-40B4-BE49-F238E27FC236}">
                <a16:creationId xmlns:a16="http://schemas.microsoft.com/office/drawing/2014/main" id="{1024B51B-DFF8-44A0-8446-10794DCDA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19200"/>
            <a:ext cx="5143500" cy="348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752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F19DFD9-4B92-4ED0-AF46-38FA7191297D}"/>
              </a:ext>
            </a:extLst>
          </p:cNvPr>
          <p:cNvSpPr>
            <a:spLocks noGrp="1" noChangeArrowheads="1"/>
          </p:cNvSpPr>
          <p:nvPr>
            <p:ph type="ctrTitle"/>
          </p:nvPr>
        </p:nvSpPr>
        <p:spPr>
          <a:xfrm>
            <a:off x="685800" y="2130425"/>
            <a:ext cx="7772400" cy="1470025"/>
          </a:xfrm>
        </p:spPr>
        <p:txBody>
          <a:bodyPr anchor="ctr"/>
          <a:lstStyle/>
          <a:p>
            <a:r>
              <a:rPr lang="en-US" altLang="en-US" sz="4400"/>
              <a:t> </a:t>
            </a:r>
          </a:p>
        </p:txBody>
      </p:sp>
      <p:sp>
        <p:nvSpPr>
          <p:cNvPr id="6148" name="WordArt 4">
            <a:extLst>
              <a:ext uri="{FF2B5EF4-FFF2-40B4-BE49-F238E27FC236}">
                <a16:creationId xmlns:a16="http://schemas.microsoft.com/office/drawing/2014/main" id="{C4D553C2-8EF8-4BBF-862D-A49FD576259E}"/>
              </a:ext>
            </a:extLst>
          </p:cNvPr>
          <p:cNvSpPr>
            <a:spLocks noChangeArrowheads="1" noChangeShapeType="1" noTextEdit="1"/>
          </p:cNvSpPr>
          <p:nvPr/>
        </p:nvSpPr>
        <p:spPr bwMode="auto">
          <a:xfrm>
            <a:off x="762000" y="2514600"/>
            <a:ext cx="7772400" cy="1371600"/>
          </a:xfrm>
          <a:prstGeom prst="rect">
            <a:avLst/>
          </a:prstGeom>
        </p:spPr>
        <p:txBody>
          <a:bodyPr wrap="none" fromWordArt="1">
            <a:prstTxWarp prst="textPlain">
              <a:avLst>
                <a:gd name="adj" fmla="val 46120"/>
              </a:avLst>
            </a:prstTxWarp>
          </a:bodyPr>
          <a:lstStyle/>
          <a:p>
            <a:pPr algn="ctr" rtl="0"/>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Sirat Of The PROPET (SAW)</a:t>
            </a:r>
          </a:p>
        </p:txBody>
      </p:sp>
      <p:sp>
        <p:nvSpPr>
          <p:cNvPr id="6149" name="WordArt 5">
            <a:extLst>
              <a:ext uri="{FF2B5EF4-FFF2-40B4-BE49-F238E27FC236}">
                <a16:creationId xmlns:a16="http://schemas.microsoft.com/office/drawing/2014/main" id="{D7E2E1A2-7600-47E0-BD43-A47ED0071657}"/>
              </a:ext>
            </a:extLst>
          </p:cNvPr>
          <p:cNvSpPr>
            <a:spLocks noChangeArrowheads="1" noChangeShapeType="1" noTextEdit="1"/>
          </p:cNvSpPr>
          <p:nvPr/>
        </p:nvSpPr>
        <p:spPr bwMode="auto">
          <a:xfrm>
            <a:off x="2286000" y="5105400"/>
            <a:ext cx="4876800" cy="1447800"/>
          </a:xfrm>
          <a:prstGeom prst="rect">
            <a:avLst/>
          </a:prstGeom>
        </p:spPr>
        <p:txBody>
          <a:bodyPr wrap="none" fromWordArt="1">
            <a:prstTxWarp prst="textPlain">
              <a:avLst>
                <a:gd name="adj" fmla="val 45926"/>
              </a:avLst>
            </a:prstTxWarp>
          </a:bodyPr>
          <a:lstStyle/>
          <a:p>
            <a:pPr algn="ctr" rtl="0"/>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LIFE IN MAKKAH</a:t>
            </a:r>
          </a:p>
          <a:p>
            <a:pPr algn="ctr" rtl="0"/>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Part 4</a:t>
            </a:r>
          </a:p>
        </p:txBody>
      </p:sp>
    </p:spTree>
    <p:extLst>
      <p:ext uri="{BB962C8B-B14F-4D97-AF65-F5344CB8AC3E}">
        <p14:creationId xmlns:p14="http://schemas.microsoft.com/office/powerpoint/2010/main" val="3389694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1EAE70B-DFC3-4AAB-982D-C563448C7CDD}"/>
              </a:ext>
            </a:extLst>
          </p:cNvPr>
          <p:cNvSpPr>
            <a:spLocks noGrp="1" noChangeArrowheads="1"/>
          </p:cNvSpPr>
          <p:nvPr>
            <p:ph type="title"/>
          </p:nvPr>
        </p:nvSpPr>
        <p:spPr/>
        <p:txBody>
          <a:bodyPr/>
          <a:lstStyle/>
          <a:p>
            <a:r>
              <a:rPr lang="en-US" altLang="en-US"/>
              <a:t>Mohamed (S) realizes evil</a:t>
            </a:r>
          </a:p>
        </p:txBody>
      </p:sp>
      <p:sp>
        <p:nvSpPr>
          <p:cNvPr id="8195" name="Rectangle 3">
            <a:extLst>
              <a:ext uri="{FF2B5EF4-FFF2-40B4-BE49-F238E27FC236}">
                <a16:creationId xmlns:a16="http://schemas.microsoft.com/office/drawing/2014/main" id="{F9B3E203-4E4B-44B4-B2A0-CDE3A0FC8020}"/>
              </a:ext>
            </a:extLst>
          </p:cNvPr>
          <p:cNvSpPr>
            <a:spLocks noGrp="1" noChangeArrowheads="1"/>
          </p:cNvSpPr>
          <p:nvPr>
            <p:ph type="body" idx="1"/>
          </p:nvPr>
        </p:nvSpPr>
        <p:spPr>
          <a:xfrm>
            <a:off x="457200" y="1524000"/>
            <a:ext cx="3124200" cy="5486400"/>
          </a:xfrm>
        </p:spPr>
        <p:txBody>
          <a:bodyPr/>
          <a:lstStyle/>
          <a:p>
            <a:pPr marL="609600" indent="-609600" algn="l" rtl="0">
              <a:lnSpc>
                <a:spcPct val="80000"/>
              </a:lnSpc>
            </a:pPr>
            <a:r>
              <a:rPr lang="en-US" altLang="en-US" sz="1800"/>
              <a:t>Mohamed (S) took a look at the world around him. He first freed the slave that Khadija gave him, his name was Zaid. Then he treated him as he were his own son. At the time people believed in many gods and they were all made of stone!! Mohamed (S) didn’t like this. He slowly lost interest in business and gave away lots of wealth and freed tons of slaves! Then he settled in cave Hira for a period of time and  thought deep thoughts…</a:t>
            </a:r>
          </a:p>
        </p:txBody>
      </p:sp>
      <p:pic>
        <p:nvPicPr>
          <p:cNvPr id="8196" name="Picture 4">
            <a:extLst>
              <a:ext uri="{FF2B5EF4-FFF2-40B4-BE49-F238E27FC236}">
                <a16:creationId xmlns:a16="http://schemas.microsoft.com/office/drawing/2014/main" id="{24FAE717-996B-40F8-82D0-8B13CE84C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819400"/>
            <a:ext cx="5410200" cy="322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000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2B393B2B-1CCA-42EF-AC2E-E464418319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057400"/>
            <a:ext cx="4800600" cy="321310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a:extLst>
              <a:ext uri="{FF2B5EF4-FFF2-40B4-BE49-F238E27FC236}">
                <a16:creationId xmlns:a16="http://schemas.microsoft.com/office/drawing/2014/main" id="{48FC2A3C-D4C9-46C8-95DF-5828186130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4993">
            <a:off x="3124200" y="1600200"/>
            <a:ext cx="2960688" cy="194468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4">
            <a:extLst>
              <a:ext uri="{FF2B5EF4-FFF2-40B4-BE49-F238E27FC236}">
                <a16:creationId xmlns:a16="http://schemas.microsoft.com/office/drawing/2014/main" id="{F5097F91-FCFD-4232-B4C5-21775F6D8E7F}"/>
              </a:ext>
            </a:extLst>
          </p:cNvPr>
          <p:cNvSpPr>
            <a:spLocks noGrp="1" noChangeArrowheads="1"/>
          </p:cNvSpPr>
          <p:nvPr>
            <p:ph type="body" idx="1"/>
          </p:nvPr>
        </p:nvSpPr>
        <p:spPr>
          <a:xfrm>
            <a:off x="1447800" y="1752600"/>
            <a:ext cx="5875338" cy="3319463"/>
          </a:xfrm>
          <a:noFill/>
          <a:ln/>
        </p:spPr>
        <p:txBody>
          <a:bodyPr/>
          <a:lstStyle/>
          <a:p>
            <a:pPr algn="ctr">
              <a:buFontTx/>
              <a:buNone/>
            </a:pPr>
            <a:r>
              <a:rPr lang="en-US" altLang="en-US" dirty="0"/>
              <a:t>We will call him </a:t>
            </a:r>
          </a:p>
          <a:p>
            <a:pPr algn="ctr">
              <a:buFontTx/>
              <a:buNone/>
            </a:pPr>
            <a:r>
              <a:rPr lang="en-US" altLang="en-US" dirty="0"/>
              <a:t>Mohamed</a:t>
            </a:r>
          </a:p>
        </p:txBody>
      </p:sp>
      <p:sp>
        <p:nvSpPr>
          <p:cNvPr id="16389" name="Rectangle 5">
            <a:extLst>
              <a:ext uri="{FF2B5EF4-FFF2-40B4-BE49-F238E27FC236}">
                <a16:creationId xmlns:a16="http://schemas.microsoft.com/office/drawing/2014/main" id="{D8C8816C-E730-4EAF-958A-C2BFA5AB6E22}"/>
              </a:ext>
            </a:extLst>
          </p:cNvPr>
          <p:cNvSpPr>
            <a:spLocks noChangeArrowheads="1"/>
          </p:cNvSpPr>
          <p:nvPr/>
        </p:nvSpPr>
        <p:spPr bwMode="auto">
          <a:xfrm>
            <a:off x="228600" y="4953000"/>
            <a:ext cx="8382000" cy="589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a:latin typeface="Times New Roman" panose="02020603050405020304" pitchFamily="18" charset="0"/>
                <a:cs typeface="Times New Roman" panose="02020603050405020304" pitchFamily="18" charset="0"/>
              </a:rPr>
              <a:t>	Unfortunately the baby had no father, just a mother. No one could provide for him.</a:t>
            </a:r>
          </a:p>
        </p:txBody>
      </p:sp>
      <p:sp>
        <p:nvSpPr>
          <p:cNvPr id="16390" name="Rectangle 6">
            <a:extLst>
              <a:ext uri="{FF2B5EF4-FFF2-40B4-BE49-F238E27FC236}">
                <a16:creationId xmlns:a16="http://schemas.microsoft.com/office/drawing/2014/main" id="{4377F899-B2B6-45E0-9AF5-4343DC3A9F94}"/>
              </a:ext>
            </a:extLst>
          </p:cNvPr>
          <p:cNvSpPr>
            <a:spLocks noGrp="1" noChangeArrowheads="1"/>
          </p:cNvSpPr>
          <p:nvPr>
            <p:ph type="title"/>
          </p:nvPr>
        </p:nvSpPr>
        <p:spPr>
          <a:noFill/>
          <a:ln/>
        </p:spPr>
        <p:txBody>
          <a:bodyPr/>
          <a:lstStyle/>
          <a:p>
            <a:r>
              <a:rPr lang="en-US" altLang="en-US" dirty="0"/>
              <a:t>Once in a little tent in the middle of the desert a baby was born.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534C923F-1359-4CDF-9F1F-2B78C3FBA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95400"/>
            <a:ext cx="12725400" cy="9818688"/>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a:extLst>
              <a:ext uri="{FF2B5EF4-FFF2-40B4-BE49-F238E27FC236}">
                <a16:creationId xmlns:a16="http://schemas.microsoft.com/office/drawing/2014/main" id="{E63879F4-BBCA-45A3-ACEF-ACBD704A8B5E}"/>
              </a:ext>
            </a:extLst>
          </p:cNvPr>
          <p:cNvSpPr>
            <a:spLocks noGrp="1" noChangeArrowheads="1"/>
          </p:cNvSpPr>
          <p:nvPr>
            <p:ph type="title"/>
          </p:nvPr>
        </p:nvSpPr>
        <p:spPr>
          <a:noFill/>
          <a:ln/>
        </p:spPr>
        <p:txBody>
          <a:bodyPr/>
          <a:lstStyle/>
          <a:p>
            <a:r>
              <a:rPr lang="en-US" altLang="en-US"/>
              <a:t>Mohamed a prophet!?!</a:t>
            </a:r>
          </a:p>
        </p:txBody>
      </p:sp>
      <p:sp>
        <p:nvSpPr>
          <p:cNvPr id="10244" name="Rectangle 4">
            <a:extLst>
              <a:ext uri="{FF2B5EF4-FFF2-40B4-BE49-F238E27FC236}">
                <a16:creationId xmlns:a16="http://schemas.microsoft.com/office/drawing/2014/main" id="{F96C1CD5-32AD-48D7-B9EF-9B51602098AE}"/>
              </a:ext>
            </a:extLst>
          </p:cNvPr>
          <p:cNvSpPr>
            <a:spLocks noChangeArrowheads="1"/>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a:t>THIS IS MOHAMED’S VEIW IN CAVE HIRA</a:t>
            </a:r>
          </a:p>
        </p:txBody>
      </p:sp>
      <p:pic>
        <p:nvPicPr>
          <p:cNvPr id="10245" name="Picture 5">
            <a:extLst>
              <a:ext uri="{FF2B5EF4-FFF2-40B4-BE49-F238E27FC236}">
                <a16:creationId xmlns:a16="http://schemas.microsoft.com/office/drawing/2014/main" id="{EC75A5D8-AA2F-44BA-8427-40930E3AA8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7848600"/>
            <a:ext cx="3914775" cy="5781675"/>
          </a:xfrm>
          <a:prstGeom prst="rect">
            <a:avLst/>
          </a:prstGeom>
          <a:noFill/>
          <a:extLst>
            <a:ext uri="{909E8E84-426E-40DD-AFC4-6F175D3DCCD1}">
              <a14:hiddenFill xmlns:a14="http://schemas.microsoft.com/office/drawing/2010/main">
                <a:solidFill>
                  <a:srgbClr val="FFFFFF"/>
                </a:solidFill>
              </a14:hiddenFill>
            </a:ext>
          </a:extLst>
        </p:spPr>
      </p:pic>
      <p:sp>
        <p:nvSpPr>
          <p:cNvPr id="10246" name="Line 6">
            <a:extLst>
              <a:ext uri="{FF2B5EF4-FFF2-40B4-BE49-F238E27FC236}">
                <a16:creationId xmlns:a16="http://schemas.microsoft.com/office/drawing/2014/main" id="{63719934-889D-4390-9B60-A880C056FBCC}"/>
              </a:ext>
            </a:extLst>
          </p:cNvPr>
          <p:cNvSpPr>
            <a:spLocks noChangeShapeType="1"/>
          </p:cNvSpPr>
          <p:nvPr/>
        </p:nvSpPr>
        <p:spPr bwMode="auto">
          <a:xfrm flipV="1">
            <a:off x="5562600" y="3505200"/>
            <a:ext cx="304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7" name="Line 7">
            <a:extLst>
              <a:ext uri="{FF2B5EF4-FFF2-40B4-BE49-F238E27FC236}">
                <a16:creationId xmlns:a16="http://schemas.microsoft.com/office/drawing/2014/main" id="{809A6D70-730B-4158-A032-1D9F8AB094A3}"/>
              </a:ext>
            </a:extLst>
          </p:cNvPr>
          <p:cNvSpPr>
            <a:spLocks noChangeShapeType="1"/>
          </p:cNvSpPr>
          <p:nvPr/>
        </p:nvSpPr>
        <p:spPr bwMode="auto">
          <a:xfrm>
            <a:off x="5867400" y="3505200"/>
            <a:ext cx="304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8" name="Oval 8">
            <a:extLst>
              <a:ext uri="{FF2B5EF4-FFF2-40B4-BE49-F238E27FC236}">
                <a16:creationId xmlns:a16="http://schemas.microsoft.com/office/drawing/2014/main" id="{752A78B6-A67E-4BB7-A2B6-7C7A0CC17279}"/>
              </a:ext>
            </a:extLst>
          </p:cNvPr>
          <p:cNvSpPr>
            <a:spLocks noChangeArrowheads="1"/>
          </p:cNvSpPr>
          <p:nvPr/>
        </p:nvSpPr>
        <p:spPr bwMode="auto">
          <a:xfrm>
            <a:off x="228600" y="3733800"/>
            <a:ext cx="4114800" cy="2667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a:r>
              <a:rPr lang="en-US" altLang="en-US" sz="3600"/>
              <a:t>Thank you khadija</a:t>
            </a:r>
            <a:r>
              <a:rPr lang="en-US" altLang="en-US" sz="2400"/>
              <a:t> </a:t>
            </a:r>
          </a:p>
        </p:txBody>
      </p:sp>
      <p:sp>
        <p:nvSpPr>
          <p:cNvPr id="10249" name="Line 9">
            <a:extLst>
              <a:ext uri="{FF2B5EF4-FFF2-40B4-BE49-F238E27FC236}">
                <a16:creationId xmlns:a16="http://schemas.microsoft.com/office/drawing/2014/main" id="{405834DD-42BB-4A15-9934-F7B2E7051536}"/>
              </a:ext>
            </a:extLst>
          </p:cNvPr>
          <p:cNvSpPr>
            <a:spLocks noChangeShapeType="1"/>
          </p:cNvSpPr>
          <p:nvPr/>
        </p:nvSpPr>
        <p:spPr bwMode="auto">
          <a:xfrm>
            <a:off x="2133600" y="6553200"/>
            <a:ext cx="3048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250" name="Picture 10">
            <a:extLst>
              <a:ext uri="{FF2B5EF4-FFF2-40B4-BE49-F238E27FC236}">
                <a16:creationId xmlns:a16="http://schemas.microsoft.com/office/drawing/2014/main" id="{08BAE80D-3353-4033-A2B6-FB58312773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8638" y="1371600"/>
            <a:ext cx="3560762" cy="6172200"/>
          </a:xfrm>
          <a:prstGeom prst="rect">
            <a:avLst/>
          </a:prstGeom>
          <a:noFill/>
          <a:extLst>
            <a:ext uri="{909E8E84-426E-40DD-AFC4-6F175D3DCCD1}">
              <a14:hiddenFill xmlns:a14="http://schemas.microsoft.com/office/drawing/2010/main">
                <a:solidFill>
                  <a:srgbClr val="FFFFFF"/>
                </a:solidFill>
              </a14:hiddenFill>
            </a:ext>
          </a:extLst>
        </p:spPr>
      </p:pic>
      <p:sp>
        <p:nvSpPr>
          <p:cNvPr id="10251" name="Line 11">
            <a:extLst>
              <a:ext uri="{FF2B5EF4-FFF2-40B4-BE49-F238E27FC236}">
                <a16:creationId xmlns:a16="http://schemas.microsoft.com/office/drawing/2014/main" id="{17CF32CD-FD6E-4574-8D4F-51ABAF0C703E}"/>
              </a:ext>
            </a:extLst>
          </p:cNvPr>
          <p:cNvSpPr>
            <a:spLocks noChangeShapeType="1"/>
          </p:cNvSpPr>
          <p:nvPr/>
        </p:nvSpPr>
        <p:spPr bwMode="auto">
          <a:xfrm flipV="1">
            <a:off x="5715000" y="3657600"/>
            <a:ext cx="304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12">
            <a:extLst>
              <a:ext uri="{FF2B5EF4-FFF2-40B4-BE49-F238E27FC236}">
                <a16:creationId xmlns:a16="http://schemas.microsoft.com/office/drawing/2014/main" id="{C6E20DAF-2B6A-451B-B6FA-B15169C0F2A4}"/>
              </a:ext>
            </a:extLst>
          </p:cNvPr>
          <p:cNvSpPr>
            <a:spLocks noChangeShapeType="1"/>
          </p:cNvSpPr>
          <p:nvPr/>
        </p:nvSpPr>
        <p:spPr bwMode="auto">
          <a:xfrm>
            <a:off x="6019800" y="3657600"/>
            <a:ext cx="304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Oval 13">
            <a:extLst>
              <a:ext uri="{FF2B5EF4-FFF2-40B4-BE49-F238E27FC236}">
                <a16:creationId xmlns:a16="http://schemas.microsoft.com/office/drawing/2014/main" id="{A8EDC2D5-6C7C-4F5A-94AA-D341176BA50A}"/>
              </a:ext>
            </a:extLst>
          </p:cNvPr>
          <p:cNvSpPr>
            <a:spLocks noChangeArrowheads="1"/>
          </p:cNvSpPr>
          <p:nvPr/>
        </p:nvSpPr>
        <p:spPr bwMode="auto">
          <a:xfrm>
            <a:off x="5638800" y="2209800"/>
            <a:ext cx="3124200" cy="2438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HERE IS ALL YOUR FOOD</a:t>
            </a:r>
          </a:p>
          <a:p>
            <a:pPr algn="ctr"/>
            <a:r>
              <a:rPr lang="en-US" altLang="en-US"/>
              <a:t>MOHAMED</a:t>
            </a:r>
          </a:p>
        </p:txBody>
      </p:sp>
      <p:sp>
        <p:nvSpPr>
          <p:cNvPr id="10254" name="Oval 14">
            <a:extLst>
              <a:ext uri="{FF2B5EF4-FFF2-40B4-BE49-F238E27FC236}">
                <a16:creationId xmlns:a16="http://schemas.microsoft.com/office/drawing/2014/main" id="{C9339767-7D91-43A0-B6EF-26EE9C5876EC}"/>
              </a:ext>
            </a:extLst>
          </p:cNvPr>
          <p:cNvSpPr>
            <a:spLocks noChangeArrowheads="1"/>
          </p:cNvSpPr>
          <p:nvPr/>
        </p:nvSpPr>
        <p:spPr bwMode="auto">
          <a:xfrm>
            <a:off x="5562600" y="2133600"/>
            <a:ext cx="3352800" cy="2514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600"/>
              <a:t>Do you need </a:t>
            </a:r>
          </a:p>
          <a:p>
            <a:pPr algn="ctr"/>
            <a:r>
              <a:rPr lang="en-US" altLang="en-US" sz="3600"/>
              <a:t>anything </a:t>
            </a:r>
          </a:p>
          <a:p>
            <a:pPr algn="ctr"/>
            <a:r>
              <a:rPr lang="en-US" altLang="en-US" sz="3600"/>
              <a:t>Else???</a:t>
            </a:r>
          </a:p>
        </p:txBody>
      </p:sp>
      <p:sp>
        <p:nvSpPr>
          <p:cNvPr id="10255" name="Oval 15">
            <a:extLst>
              <a:ext uri="{FF2B5EF4-FFF2-40B4-BE49-F238E27FC236}">
                <a16:creationId xmlns:a16="http://schemas.microsoft.com/office/drawing/2014/main" id="{E894F930-3B83-4D02-8A2A-333BE09D2DCA}"/>
              </a:ext>
            </a:extLst>
          </p:cNvPr>
          <p:cNvSpPr>
            <a:spLocks noChangeArrowheads="1"/>
          </p:cNvSpPr>
          <p:nvPr/>
        </p:nvSpPr>
        <p:spPr bwMode="auto">
          <a:xfrm>
            <a:off x="152400" y="3810000"/>
            <a:ext cx="4114800" cy="2667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a:r>
              <a:rPr lang="en-US" altLang="en-US" sz="3600"/>
              <a:t>NoThank you…</a:t>
            </a:r>
            <a:endParaRPr lang="en-US" altLang="en-US" sz="2400"/>
          </a:p>
        </p:txBody>
      </p:sp>
      <p:sp>
        <p:nvSpPr>
          <p:cNvPr id="10256" name="Oval 16">
            <a:extLst>
              <a:ext uri="{FF2B5EF4-FFF2-40B4-BE49-F238E27FC236}">
                <a16:creationId xmlns:a16="http://schemas.microsoft.com/office/drawing/2014/main" id="{F56ED1EC-88C3-48DF-A9B0-4DB5F2620F11}"/>
              </a:ext>
            </a:extLst>
          </p:cNvPr>
          <p:cNvSpPr>
            <a:spLocks noChangeArrowheads="1"/>
          </p:cNvSpPr>
          <p:nvPr/>
        </p:nvSpPr>
        <p:spPr bwMode="auto">
          <a:xfrm>
            <a:off x="2286000" y="685800"/>
            <a:ext cx="4114800" cy="2667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a:r>
              <a:rPr lang="en-US" altLang="en-US" sz="3600"/>
              <a:t>Its beautiful today</a:t>
            </a:r>
            <a:endParaRPr lang="en-US" altLang="en-US" sz="2400"/>
          </a:p>
        </p:txBody>
      </p:sp>
      <p:sp>
        <p:nvSpPr>
          <p:cNvPr id="10257" name="Oval 17">
            <a:extLst>
              <a:ext uri="{FF2B5EF4-FFF2-40B4-BE49-F238E27FC236}">
                <a16:creationId xmlns:a16="http://schemas.microsoft.com/office/drawing/2014/main" id="{844F9004-86D3-4431-AB55-611FB29D8814}"/>
              </a:ext>
            </a:extLst>
          </p:cNvPr>
          <p:cNvSpPr>
            <a:spLocks noChangeArrowheads="1"/>
          </p:cNvSpPr>
          <p:nvPr/>
        </p:nvSpPr>
        <p:spPr bwMode="auto">
          <a:xfrm>
            <a:off x="2133600" y="3352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8" name="Oval 18">
            <a:extLst>
              <a:ext uri="{FF2B5EF4-FFF2-40B4-BE49-F238E27FC236}">
                <a16:creationId xmlns:a16="http://schemas.microsoft.com/office/drawing/2014/main" id="{C9C06DAA-E87A-4562-979C-6152443C518D}"/>
              </a:ext>
            </a:extLst>
          </p:cNvPr>
          <p:cNvSpPr>
            <a:spLocks noChangeArrowheads="1"/>
          </p:cNvSpPr>
          <p:nvPr/>
        </p:nvSpPr>
        <p:spPr bwMode="auto">
          <a:xfrm>
            <a:off x="3124200" y="38862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9" name="Oval 19">
            <a:extLst>
              <a:ext uri="{FF2B5EF4-FFF2-40B4-BE49-F238E27FC236}">
                <a16:creationId xmlns:a16="http://schemas.microsoft.com/office/drawing/2014/main" id="{91DA749D-F11A-4EF4-8823-433C7945AC0E}"/>
              </a:ext>
            </a:extLst>
          </p:cNvPr>
          <p:cNvSpPr>
            <a:spLocks noChangeArrowheads="1"/>
          </p:cNvSpPr>
          <p:nvPr/>
        </p:nvSpPr>
        <p:spPr bwMode="auto">
          <a:xfrm>
            <a:off x="2362200" y="685800"/>
            <a:ext cx="4114800" cy="2667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a:r>
              <a:rPr lang="en-US" altLang="en-US" sz="3600"/>
              <a:t>Why are we here?</a:t>
            </a:r>
            <a:endParaRPr lang="en-US" altLang="en-US" sz="2400"/>
          </a:p>
        </p:txBody>
      </p:sp>
      <p:sp>
        <p:nvSpPr>
          <p:cNvPr id="10260" name="Oval 20">
            <a:extLst>
              <a:ext uri="{FF2B5EF4-FFF2-40B4-BE49-F238E27FC236}">
                <a16:creationId xmlns:a16="http://schemas.microsoft.com/office/drawing/2014/main" id="{C598F5AA-8B7E-4E47-85F9-FCA10EF5B2E7}"/>
              </a:ext>
            </a:extLst>
          </p:cNvPr>
          <p:cNvSpPr>
            <a:spLocks noChangeArrowheads="1"/>
          </p:cNvSpPr>
          <p:nvPr/>
        </p:nvSpPr>
        <p:spPr bwMode="auto">
          <a:xfrm>
            <a:off x="2286000" y="685800"/>
            <a:ext cx="4114800" cy="2667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a:r>
              <a:rPr lang="en-US" altLang="en-US" sz="3600"/>
              <a:t>There must be some </a:t>
            </a:r>
          </a:p>
          <a:p>
            <a:pPr algn="ctr" rtl="0"/>
            <a:r>
              <a:rPr lang="en-US" altLang="en-US" sz="3600"/>
              <a:t>reason…</a:t>
            </a:r>
            <a:endParaRPr lang="en-US" altLang="en-US" sz="2400"/>
          </a:p>
        </p:txBody>
      </p:sp>
    </p:spTree>
    <p:extLst>
      <p:ext uri="{BB962C8B-B14F-4D97-AF65-F5344CB8AC3E}">
        <p14:creationId xmlns:p14="http://schemas.microsoft.com/office/powerpoint/2010/main" val="157250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2000"/>
                                        <p:tgtEl>
                                          <p:spTgt spid="10243"/>
                                        </p:tgtEl>
                                      </p:cBhvr>
                                    </p:animEffect>
                                  </p:childTnLst>
                                </p:cTn>
                              </p:par>
                            </p:childTnLst>
                          </p:cTn>
                        </p:par>
                        <p:par>
                          <p:cTn id="8" fill="hold" nodeType="afterGroup">
                            <p:stCondLst>
                              <p:cond delay="2000"/>
                            </p:stCondLst>
                            <p:childTnLst>
                              <p:par>
                                <p:cTn id="9" presetID="2" presetClass="exit" presetSubtype="4" fill="hold" grpId="1" nodeType="afterEffect">
                                  <p:stCondLst>
                                    <p:cond delay="500"/>
                                  </p:stCondLst>
                                  <p:childTnLst>
                                    <p:anim calcmode="lin" valueType="num">
                                      <p:cBhvr additive="base">
                                        <p:cTn id="10" dur="500"/>
                                        <p:tgtEl>
                                          <p:spTgt spid="10243"/>
                                        </p:tgtEl>
                                        <p:attrNameLst>
                                          <p:attrName>ppt_x</p:attrName>
                                        </p:attrNameLst>
                                      </p:cBhvr>
                                      <p:tavLst>
                                        <p:tav tm="0">
                                          <p:val>
                                            <p:strVal val="ppt_x"/>
                                          </p:val>
                                        </p:tav>
                                        <p:tav tm="100000">
                                          <p:val>
                                            <p:strVal val="ppt_x"/>
                                          </p:val>
                                        </p:tav>
                                      </p:tavLst>
                                    </p:anim>
                                    <p:anim calcmode="lin" valueType="num">
                                      <p:cBhvr additive="base">
                                        <p:cTn id="11" dur="500"/>
                                        <p:tgtEl>
                                          <p:spTgt spid="10243"/>
                                        </p:tgtEl>
                                        <p:attrNameLst>
                                          <p:attrName>ppt_y</p:attrName>
                                        </p:attrNameLst>
                                      </p:cBhvr>
                                      <p:tavLst>
                                        <p:tav tm="0">
                                          <p:val>
                                            <p:strVal val="ppt_y"/>
                                          </p:val>
                                        </p:tav>
                                        <p:tav tm="100000">
                                          <p:val>
                                            <p:strVal val="1+ppt_h/2"/>
                                          </p:val>
                                        </p:tav>
                                      </p:tavLst>
                                    </p:anim>
                                    <p:set>
                                      <p:cBhvr>
                                        <p:cTn id="12" dur="1" fill="hold">
                                          <p:stCondLst>
                                            <p:cond delay="499"/>
                                          </p:stCondLst>
                                        </p:cTn>
                                        <p:tgtEl>
                                          <p:spTgt spid="10243"/>
                                        </p:tgtEl>
                                        <p:attrNameLst>
                                          <p:attrName>style.visibility</p:attrName>
                                        </p:attrNameLst>
                                      </p:cBhvr>
                                      <p:to>
                                        <p:strVal val="hidden"/>
                                      </p:to>
                                    </p:set>
                                  </p:childTnLst>
                                </p:cTn>
                              </p:par>
                              <p:par>
                                <p:cTn id="13" presetID="10" presetClass="entr" presetSubtype="0" fill="hold" nodeType="withEffect">
                                  <p:stCondLst>
                                    <p:cond delay="500"/>
                                  </p:stCondLst>
                                  <p:childTnLst>
                                    <p:set>
                                      <p:cBhvr>
                                        <p:cTn id="14" dur="1" fill="hold">
                                          <p:stCondLst>
                                            <p:cond delay="0"/>
                                          </p:stCondLst>
                                        </p:cTn>
                                        <p:tgtEl>
                                          <p:spTgt spid="10244"/>
                                        </p:tgtEl>
                                        <p:attrNameLst>
                                          <p:attrName>style.visibility</p:attrName>
                                        </p:attrNameLst>
                                      </p:cBhvr>
                                      <p:to>
                                        <p:strVal val="visible"/>
                                      </p:to>
                                    </p:set>
                                    <p:animEffect transition="in" filter="fade">
                                      <p:cBhvr>
                                        <p:cTn id="15" dur="2000"/>
                                        <p:tgtEl>
                                          <p:spTgt spid="10244"/>
                                        </p:tgtEl>
                                      </p:cBhvr>
                                    </p:animEffect>
                                  </p:childTnLst>
                                </p:cTn>
                              </p:par>
                            </p:childTnLst>
                          </p:cTn>
                        </p:par>
                        <p:par>
                          <p:cTn id="16" fill="hold" nodeType="afterGroup">
                            <p:stCondLst>
                              <p:cond delay="4500"/>
                            </p:stCondLst>
                            <p:childTnLst>
                              <p:par>
                                <p:cTn id="17" presetID="2" presetClass="exit" presetSubtype="4" fill="hold" nodeType="afterEffect">
                                  <p:stCondLst>
                                    <p:cond delay="500"/>
                                  </p:stCondLst>
                                  <p:childTnLst>
                                    <p:anim calcmode="lin" valueType="num">
                                      <p:cBhvr additive="base">
                                        <p:cTn id="18" dur="500"/>
                                        <p:tgtEl>
                                          <p:spTgt spid="10244"/>
                                        </p:tgtEl>
                                        <p:attrNameLst>
                                          <p:attrName>ppt_x</p:attrName>
                                        </p:attrNameLst>
                                      </p:cBhvr>
                                      <p:tavLst>
                                        <p:tav tm="0">
                                          <p:val>
                                            <p:strVal val="ppt_x"/>
                                          </p:val>
                                        </p:tav>
                                        <p:tav tm="100000">
                                          <p:val>
                                            <p:strVal val="ppt_x"/>
                                          </p:val>
                                        </p:tav>
                                      </p:tavLst>
                                    </p:anim>
                                    <p:anim calcmode="lin" valueType="num">
                                      <p:cBhvr additive="base">
                                        <p:cTn id="19" dur="500"/>
                                        <p:tgtEl>
                                          <p:spTgt spid="10244"/>
                                        </p:tgtEl>
                                        <p:attrNameLst>
                                          <p:attrName>ppt_y</p:attrName>
                                        </p:attrNameLst>
                                      </p:cBhvr>
                                      <p:tavLst>
                                        <p:tav tm="0">
                                          <p:val>
                                            <p:strVal val="ppt_y"/>
                                          </p:val>
                                        </p:tav>
                                        <p:tav tm="100000">
                                          <p:val>
                                            <p:strVal val="1+ppt_h/2"/>
                                          </p:val>
                                        </p:tav>
                                      </p:tavLst>
                                    </p:anim>
                                    <p:set>
                                      <p:cBhvr>
                                        <p:cTn id="20" dur="1" fill="hold">
                                          <p:stCondLst>
                                            <p:cond delay="499"/>
                                          </p:stCondLst>
                                        </p:cTn>
                                        <p:tgtEl>
                                          <p:spTgt spid="10244"/>
                                        </p:tgtEl>
                                        <p:attrNameLst>
                                          <p:attrName>style.visibility</p:attrName>
                                        </p:attrNameLst>
                                      </p:cBhvr>
                                      <p:to>
                                        <p:strVal val="hidden"/>
                                      </p:to>
                                    </p:set>
                                  </p:childTnLst>
                                </p:cTn>
                              </p:par>
                            </p:childTnLst>
                          </p:cTn>
                        </p:par>
                        <p:par>
                          <p:cTn id="21" fill="hold" nodeType="afterGroup">
                            <p:stCondLst>
                              <p:cond delay="5500"/>
                            </p:stCondLst>
                            <p:childTnLst>
                              <p:par>
                                <p:cTn id="22" presetID="10" presetClass="entr" presetSubtype="0" fill="hold" grpId="0" nodeType="afterEffect">
                                  <p:stCondLst>
                                    <p:cond delay="0"/>
                                  </p:stCondLst>
                                  <p:childTnLst>
                                    <p:set>
                                      <p:cBhvr>
                                        <p:cTn id="23" dur="1" fill="hold">
                                          <p:stCondLst>
                                            <p:cond delay="0"/>
                                          </p:stCondLst>
                                        </p:cTn>
                                        <p:tgtEl>
                                          <p:spTgt spid="10253"/>
                                        </p:tgtEl>
                                        <p:attrNameLst>
                                          <p:attrName>style.visibility</p:attrName>
                                        </p:attrNameLst>
                                      </p:cBhvr>
                                      <p:to>
                                        <p:strVal val="visible"/>
                                      </p:to>
                                    </p:set>
                                    <p:animEffect transition="in" filter="fade">
                                      <p:cBhvr>
                                        <p:cTn id="24" dur="2000"/>
                                        <p:tgtEl>
                                          <p:spTgt spid="10253"/>
                                        </p:tgtEl>
                                      </p:cBhvr>
                                    </p:animEffect>
                                  </p:childTnLst>
                                </p:cTn>
                              </p:par>
                              <p:par>
                                <p:cTn id="25" presetID="10" presetClass="entr" presetSubtype="0" fill="hold" nodeType="withEffect">
                                  <p:stCondLst>
                                    <p:cond delay="0"/>
                                  </p:stCondLst>
                                  <p:childTnLst>
                                    <p:set>
                                      <p:cBhvr>
                                        <p:cTn id="26" dur="1" fill="hold">
                                          <p:stCondLst>
                                            <p:cond delay="0"/>
                                          </p:stCondLst>
                                        </p:cTn>
                                        <p:tgtEl>
                                          <p:spTgt spid="10247"/>
                                        </p:tgtEl>
                                        <p:attrNameLst>
                                          <p:attrName>style.visibility</p:attrName>
                                        </p:attrNameLst>
                                      </p:cBhvr>
                                      <p:to>
                                        <p:strVal val="visible"/>
                                      </p:to>
                                    </p:set>
                                    <p:animEffect transition="in" filter="fade">
                                      <p:cBhvr>
                                        <p:cTn id="27" dur="2000"/>
                                        <p:tgtEl>
                                          <p:spTgt spid="10247"/>
                                        </p:tgtEl>
                                      </p:cBhvr>
                                    </p:animEffect>
                                  </p:childTnLst>
                                </p:cTn>
                              </p:par>
                              <p:par>
                                <p:cTn id="28" presetID="10" presetClass="entr" presetSubtype="0" fill="hold" nodeType="withEffect">
                                  <p:stCondLst>
                                    <p:cond delay="0"/>
                                  </p:stCondLst>
                                  <p:childTnLst>
                                    <p:set>
                                      <p:cBhvr>
                                        <p:cTn id="29" dur="1" fill="hold">
                                          <p:stCondLst>
                                            <p:cond delay="0"/>
                                          </p:stCondLst>
                                        </p:cTn>
                                        <p:tgtEl>
                                          <p:spTgt spid="10246"/>
                                        </p:tgtEl>
                                        <p:attrNameLst>
                                          <p:attrName>style.visibility</p:attrName>
                                        </p:attrNameLst>
                                      </p:cBhvr>
                                      <p:to>
                                        <p:strVal val="visible"/>
                                      </p:to>
                                    </p:set>
                                    <p:animEffect transition="in" filter="fade">
                                      <p:cBhvr>
                                        <p:cTn id="30" dur="2000"/>
                                        <p:tgtEl>
                                          <p:spTgt spid="10246"/>
                                        </p:tgtEl>
                                      </p:cBhvr>
                                    </p:animEffect>
                                  </p:childTnLst>
                                </p:cTn>
                              </p:par>
                              <p:par>
                                <p:cTn id="31" presetID="0" presetClass="path" presetSubtype="0" accel="50000" decel="50000" fill="hold" nodeType="withEffect">
                                  <p:stCondLst>
                                    <p:cond delay="0"/>
                                  </p:stCondLst>
                                  <p:childTnLst>
                                    <p:animMotion origin="layout" path="M -2.5E-6 -2.22222E-6 L -0.00573 -0.94375 " pathEditMode="relative" rAng="0" ptsTypes="AA">
                                      <p:cBhvr>
                                        <p:cTn id="32" dur="2000" fill="hold"/>
                                        <p:tgtEl>
                                          <p:spTgt spid="10245"/>
                                        </p:tgtEl>
                                        <p:attrNameLst>
                                          <p:attrName>ppt_x</p:attrName>
                                          <p:attrName>ppt_y</p:attrName>
                                        </p:attrNameLst>
                                      </p:cBhvr>
                                      <p:rCtr x="-295" y="-47199"/>
                                    </p:animMotion>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0249"/>
                                        </p:tgtEl>
                                        <p:attrNameLst>
                                          <p:attrName>style.visibility</p:attrName>
                                        </p:attrNameLst>
                                      </p:cBhvr>
                                      <p:to>
                                        <p:strVal val="visible"/>
                                      </p:to>
                                    </p:set>
                                    <p:animEffect transition="in" filter="fade">
                                      <p:cBhvr>
                                        <p:cTn id="37" dur="2000"/>
                                        <p:tgtEl>
                                          <p:spTgt spid="1024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248"/>
                                        </p:tgtEl>
                                        <p:attrNameLst>
                                          <p:attrName>style.visibility</p:attrName>
                                        </p:attrNameLst>
                                      </p:cBhvr>
                                      <p:to>
                                        <p:strVal val="visible"/>
                                      </p:to>
                                    </p:set>
                                    <p:animEffect transition="in" filter="fade">
                                      <p:cBhvr>
                                        <p:cTn id="40" dur="2000"/>
                                        <p:tgtEl>
                                          <p:spTgt spid="1024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8" presetClass="entr" presetSubtype="0" accel="100000" fill="hold" nodeType="clickEffect">
                                  <p:stCondLst>
                                    <p:cond delay="0"/>
                                  </p:stCondLst>
                                  <p:childTnLst>
                                    <p:set>
                                      <p:cBhvr>
                                        <p:cTn id="44" dur="1" fill="hold">
                                          <p:stCondLst>
                                            <p:cond delay="0"/>
                                          </p:stCondLst>
                                        </p:cTn>
                                        <p:tgtEl>
                                          <p:spTgt spid="10250"/>
                                        </p:tgtEl>
                                        <p:attrNameLst>
                                          <p:attrName>style.visibility</p:attrName>
                                        </p:attrNameLst>
                                      </p:cBhvr>
                                      <p:to>
                                        <p:strVal val="visible"/>
                                      </p:to>
                                    </p:set>
                                    <p:anim calcmode="lin" valueType="num">
                                      <p:cBhvr>
                                        <p:cTn id="45" dur="500" fill="hold"/>
                                        <p:tgtEl>
                                          <p:spTgt spid="10250"/>
                                        </p:tgtEl>
                                        <p:attrNameLst>
                                          <p:attrName>ppt_w</p:attrName>
                                        </p:attrNameLst>
                                      </p:cBhvr>
                                      <p:tavLst>
                                        <p:tav tm="0">
                                          <p:val>
                                            <p:strVal val="#ppt_w*2.5"/>
                                          </p:val>
                                        </p:tav>
                                        <p:tav tm="100000">
                                          <p:val>
                                            <p:strVal val="#ppt_w"/>
                                          </p:val>
                                        </p:tav>
                                      </p:tavLst>
                                    </p:anim>
                                    <p:anim calcmode="lin" valueType="num">
                                      <p:cBhvr>
                                        <p:cTn id="46" dur="500" fill="hold"/>
                                        <p:tgtEl>
                                          <p:spTgt spid="10250"/>
                                        </p:tgtEl>
                                        <p:attrNameLst>
                                          <p:attrName>ppt_h</p:attrName>
                                        </p:attrNameLst>
                                      </p:cBhvr>
                                      <p:tavLst>
                                        <p:tav tm="0">
                                          <p:val>
                                            <p:strVal val="#ppt_h*0.01"/>
                                          </p:val>
                                        </p:tav>
                                        <p:tav tm="100000">
                                          <p:val>
                                            <p:strVal val="#ppt_h"/>
                                          </p:val>
                                        </p:tav>
                                      </p:tavLst>
                                    </p:anim>
                                    <p:anim calcmode="lin" valueType="num">
                                      <p:cBhvr>
                                        <p:cTn id="47" dur="500" fill="hold"/>
                                        <p:tgtEl>
                                          <p:spTgt spid="10250"/>
                                        </p:tgtEl>
                                        <p:attrNameLst>
                                          <p:attrName>ppt_x</p:attrName>
                                        </p:attrNameLst>
                                      </p:cBhvr>
                                      <p:tavLst>
                                        <p:tav tm="0">
                                          <p:val>
                                            <p:strVal val="#ppt_x"/>
                                          </p:val>
                                        </p:tav>
                                        <p:tav tm="100000">
                                          <p:val>
                                            <p:strVal val="#ppt_x"/>
                                          </p:val>
                                        </p:tav>
                                      </p:tavLst>
                                    </p:anim>
                                    <p:anim calcmode="lin" valueType="num">
                                      <p:cBhvr>
                                        <p:cTn id="48" dur="500" fill="hold"/>
                                        <p:tgtEl>
                                          <p:spTgt spid="10250"/>
                                        </p:tgtEl>
                                        <p:attrNameLst>
                                          <p:attrName>ppt_y</p:attrName>
                                        </p:attrNameLst>
                                      </p:cBhvr>
                                      <p:tavLst>
                                        <p:tav tm="0">
                                          <p:val>
                                            <p:strVal val="#ppt_h+1"/>
                                          </p:val>
                                        </p:tav>
                                        <p:tav tm="100000">
                                          <p:val>
                                            <p:strVal val="#ppt_y"/>
                                          </p:val>
                                        </p:tav>
                                      </p:tavLst>
                                    </p:anim>
                                    <p:animEffect transition="in" filter="fade">
                                      <p:cBhvr>
                                        <p:cTn id="49" dur="500"/>
                                        <p:tgtEl>
                                          <p:spTgt spid="10250"/>
                                        </p:tgtEl>
                                      </p:cBhvr>
                                    </p:animEffect>
                                  </p:childTnLst>
                                </p:cTn>
                              </p:par>
                              <p:par>
                                <p:cTn id="50" presetID="10" presetClass="exit" presetSubtype="0" fill="hold" grpId="1" nodeType="withEffect">
                                  <p:stCondLst>
                                    <p:cond delay="0"/>
                                  </p:stCondLst>
                                  <p:childTnLst>
                                    <p:animEffect transition="out" filter="fade">
                                      <p:cBhvr>
                                        <p:cTn id="51" dur="2000"/>
                                        <p:tgtEl>
                                          <p:spTgt spid="10248"/>
                                        </p:tgtEl>
                                      </p:cBhvr>
                                    </p:animEffect>
                                    <p:set>
                                      <p:cBhvr>
                                        <p:cTn id="52" dur="1" fill="hold">
                                          <p:stCondLst>
                                            <p:cond delay="1999"/>
                                          </p:stCondLst>
                                        </p:cTn>
                                        <p:tgtEl>
                                          <p:spTgt spid="10248"/>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10252"/>
                                        </p:tgtEl>
                                        <p:attrNameLst>
                                          <p:attrName>style.visibility</p:attrName>
                                        </p:attrNameLst>
                                      </p:cBhvr>
                                      <p:to>
                                        <p:strVal val="visible"/>
                                      </p:to>
                                    </p:set>
                                    <p:animEffect transition="in" filter="fade">
                                      <p:cBhvr>
                                        <p:cTn id="55" dur="2000"/>
                                        <p:tgtEl>
                                          <p:spTgt spid="10252"/>
                                        </p:tgtEl>
                                      </p:cBhvr>
                                    </p:animEffect>
                                  </p:childTnLst>
                                </p:cTn>
                              </p:par>
                              <p:par>
                                <p:cTn id="56" presetID="10" presetClass="entr" presetSubtype="0" fill="hold" nodeType="withEffect">
                                  <p:stCondLst>
                                    <p:cond delay="0"/>
                                  </p:stCondLst>
                                  <p:childTnLst>
                                    <p:set>
                                      <p:cBhvr>
                                        <p:cTn id="57" dur="1" fill="hold">
                                          <p:stCondLst>
                                            <p:cond delay="0"/>
                                          </p:stCondLst>
                                        </p:cTn>
                                        <p:tgtEl>
                                          <p:spTgt spid="10251"/>
                                        </p:tgtEl>
                                        <p:attrNameLst>
                                          <p:attrName>style.visibility</p:attrName>
                                        </p:attrNameLst>
                                      </p:cBhvr>
                                      <p:to>
                                        <p:strVal val="visible"/>
                                      </p:to>
                                    </p:set>
                                    <p:animEffect transition="in" filter="fade">
                                      <p:cBhvr>
                                        <p:cTn id="58" dur="2000"/>
                                        <p:tgtEl>
                                          <p:spTgt spid="1025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254"/>
                                        </p:tgtEl>
                                        <p:attrNameLst>
                                          <p:attrName>style.visibility</p:attrName>
                                        </p:attrNameLst>
                                      </p:cBhvr>
                                      <p:to>
                                        <p:strVal val="visible"/>
                                      </p:to>
                                    </p:set>
                                    <p:animEffect transition="in" filter="fade">
                                      <p:cBhvr>
                                        <p:cTn id="61" dur="2000"/>
                                        <p:tgtEl>
                                          <p:spTgt spid="1025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0255"/>
                                        </p:tgtEl>
                                        <p:attrNameLst>
                                          <p:attrName>style.visibility</p:attrName>
                                        </p:attrNameLst>
                                      </p:cBhvr>
                                      <p:to>
                                        <p:strVal val="visible"/>
                                      </p:to>
                                    </p:set>
                                    <p:animEffect transition="in" filter="fade">
                                      <p:cBhvr>
                                        <p:cTn id="66" dur="2000"/>
                                        <p:tgtEl>
                                          <p:spTgt spid="1025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xit" presetSubtype="4" fill="hold" nodeType="clickEffect">
                                  <p:stCondLst>
                                    <p:cond delay="0"/>
                                  </p:stCondLst>
                                  <p:childTnLst>
                                    <p:anim calcmode="lin" valueType="num">
                                      <p:cBhvr additive="base">
                                        <p:cTn id="70" dur="500"/>
                                        <p:tgtEl>
                                          <p:spTgt spid="10250"/>
                                        </p:tgtEl>
                                        <p:attrNameLst>
                                          <p:attrName>ppt_x</p:attrName>
                                        </p:attrNameLst>
                                      </p:cBhvr>
                                      <p:tavLst>
                                        <p:tav tm="0">
                                          <p:val>
                                            <p:strVal val="ppt_x"/>
                                          </p:val>
                                        </p:tav>
                                        <p:tav tm="100000">
                                          <p:val>
                                            <p:strVal val="ppt_x"/>
                                          </p:val>
                                        </p:tav>
                                      </p:tavLst>
                                    </p:anim>
                                    <p:anim calcmode="lin" valueType="num">
                                      <p:cBhvr additive="base">
                                        <p:cTn id="71" dur="500"/>
                                        <p:tgtEl>
                                          <p:spTgt spid="10250"/>
                                        </p:tgtEl>
                                        <p:attrNameLst>
                                          <p:attrName>ppt_y</p:attrName>
                                        </p:attrNameLst>
                                      </p:cBhvr>
                                      <p:tavLst>
                                        <p:tav tm="0">
                                          <p:val>
                                            <p:strVal val="ppt_y"/>
                                          </p:val>
                                        </p:tav>
                                        <p:tav tm="100000">
                                          <p:val>
                                            <p:strVal val="1+ppt_h/2"/>
                                          </p:val>
                                        </p:tav>
                                      </p:tavLst>
                                    </p:anim>
                                    <p:set>
                                      <p:cBhvr>
                                        <p:cTn id="72" dur="1" fill="hold">
                                          <p:stCondLst>
                                            <p:cond delay="499"/>
                                          </p:stCondLst>
                                        </p:cTn>
                                        <p:tgtEl>
                                          <p:spTgt spid="10250"/>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2000"/>
                                        <p:tgtEl>
                                          <p:spTgt spid="10255"/>
                                        </p:tgtEl>
                                      </p:cBhvr>
                                    </p:animEffect>
                                    <p:set>
                                      <p:cBhvr>
                                        <p:cTn id="75" dur="1" fill="hold">
                                          <p:stCondLst>
                                            <p:cond delay="1999"/>
                                          </p:stCondLst>
                                        </p:cTn>
                                        <p:tgtEl>
                                          <p:spTgt spid="10255"/>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2000"/>
                                        <p:tgtEl>
                                          <p:spTgt spid="10254"/>
                                        </p:tgtEl>
                                      </p:cBhvr>
                                    </p:animEffect>
                                    <p:set>
                                      <p:cBhvr>
                                        <p:cTn id="78" dur="1" fill="hold">
                                          <p:stCondLst>
                                            <p:cond delay="1999"/>
                                          </p:stCondLst>
                                        </p:cTn>
                                        <p:tgtEl>
                                          <p:spTgt spid="10254"/>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2000"/>
                                        <p:tgtEl>
                                          <p:spTgt spid="10245"/>
                                        </p:tgtEl>
                                      </p:cBhvr>
                                    </p:animEffect>
                                    <p:set>
                                      <p:cBhvr>
                                        <p:cTn id="81" dur="1" fill="hold">
                                          <p:stCondLst>
                                            <p:cond delay="1999"/>
                                          </p:stCondLst>
                                        </p:cTn>
                                        <p:tgtEl>
                                          <p:spTgt spid="10245"/>
                                        </p:tgtEl>
                                        <p:attrNameLst>
                                          <p:attrName>style.visibility</p:attrName>
                                        </p:attrNameLst>
                                      </p:cBhvr>
                                      <p:to>
                                        <p:strVal val="hidden"/>
                                      </p:to>
                                    </p:set>
                                  </p:childTnLst>
                                </p:cTn>
                              </p:par>
                              <p:par>
                                <p:cTn id="82" presetID="10" presetClass="exit" presetSubtype="0" fill="hold" grpId="2" nodeType="withEffect">
                                  <p:stCondLst>
                                    <p:cond delay="0"/>
                                  </p:stCondLst>
                                  <p:childTnLst>
                                    <p:animEffect transition="out" filter="fade">
                                      <p:cBhvr>
                                        <p:cTn id="83" dur="2000"/>
                                        <p:tgtEl>
                                          <p:spTgt spid="10254"/>
                                        </p:tgtEl>
                                      </p:cBhvr>
                                    </p:animEffect>
                                    <p:set>
                                      <p:cBhvr>
                                        <p:cTn id="84" dur="1" fill="hold">
                                          <p:stCondLst>
                                            <p:cond delay="1999"/>
                                          </p:stCondLst>
                                        </p:cTn>
                                        <p:tgtEl>
                                          <p:spTgt spid="10254"/>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2000"/>
                                        <p:tgtEl>
                                          <p:spTgt spid="10252"/>
                                        </p:tgtEl>
                                      </p:cBhvr>
                                    </p:animEffect>
                                    <p:set>
                                      <p:cBhvr>
                                        <p:cTn id="87" dur="1" fill="hold">
                                          <p:stCondLst>
                                            <p:cond delay="1999"/>
                                          </p:stCondLst>
                                        </p:cTn>
                                        <p:tgtEl>
                                          <p:spTgt spid="10252"/>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2000"/>
                                        <p:tgtEl>
                                          <p:spTgt spid="10251"/>
                                        </p:tgtEl>
                                      </p:cBhvr>
                                    </p:animEffect>
                                    <p:set>
                                      <p:cBhvr>
                                        <p:cTn id="90" dur="1" fill="hold">
                                          <p:stCondLst>
                                            <p:cond delay="1999"/>
                                          </p:stCondLst>
                                        </p:cTn>
                                        <p:tgtEl>
                                          <p:spTgt spid="10251"/>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2000"/>
                                        <p:tgtEl>
                                          <p:spTgt spid="10253"/>
                                        </p:tgtEl>
                                      </p:cBhvr>
                                    </p:animEffect>
                                    <p:set>
                                      <p:cBhvr>
                                        <p:cTn id="93" dur="1" fill="hold">
                                          <p:stCondLst>
                                            <p:cond delay="1999"/>
                                          </p:stCondLst>
                                        </p:cTn>
                                        <p:tgtEl>
                                          <p:spTgt spid="10253"/>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2000"/>
                                        <p:tgtEl>
                                          <p:spTgt spid="10247"/>
                                        </p:tgtEl>
                                      </p:cBhvr>
                                    </p:animEffect>
                                    <p:set>
                                      <p:cBhvr>
                                        <p:cTn id="96" dur="1" fill="hold">
                                          <p:stCondLst>
                                            <p:cond delay="1999"/>
                                          </p:stCondLst>
                                        </p:cTn>
                                        <p:tgtEl>
                                          <p:spTgt spid="10247"/>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2000"/>
                                        <p:tgtEl>
                                          <p:spTgt spid="10246"/>
                                        </p:tgtEl>
                                      </p:cBhvr>
                                    </p:animEffect>
                                    <p:set>
                                      <p:cBhvr>
                                        <p:cTn id="99" dur="1" fill="hold">
                                          <p:stCondLst>
                                            <p:cond delay="1999"/>
                                          </p:stCondLst>
                                        </p:cTn>
                                        <p:tgtEl>
                                          <p:spTgt spid="10246"/>
                                        </p:tgtEl>
                                        <p:attrNameLst>
                                          <p:attrName>style.visibility</p:attrName>
                                        </p:attrNameLst>
                                      </p:cBhvr>
                                      <p:to>
                                        <p:strVal val="hidden"/>
                                      </p:to>
                                    </p:set>
                                  </p:childTnLst>
                                </p:cTn>
                              </p:par>
                              <p:par>
                                <p:cTn id="100" presetID="18" presetClass="exit" presetSubtype="12" fill="hold" nodeType="withEffect">
                                  <p:stCondLst>
                                    <p:cond delay="0"/>
                                  </p:stCondLst>
                                  <p:childTnLst>
                                    <p:animEffect transition="out" filter="strips(downLeft)">
                                      <p:cBhvr>
                                        <p:cTn id="101" dur="500"/>
                                        <p:tgtEl>
                                          <p:spTgt spid="10249"/>
                                        </p:tgtEl>
                                      </p:cBhvr>
                                    </p:animEffect>
                                    <p:set>
                                      <p:cBhvr>
                                        <p:cTn id="102" dur="1" fill="hold">
                                          <p:stCondLst>
                                            <p:cond delay="499"/>
                                          </p:stCondLst>
                                        </p:cTn>
                                        <p:tgtEl>
                                          <p:spTgt spid="10249"/>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0" presetClass="path" presetSubtype="0" accel="50000" decel="50000" fill="hold" nodeType="clickEffect">
                                  <p:stCondLst>
                                    <p:cond delay="0"/>
                                  </p:stCondLst>
                                  <p:childTnLst>
                                    <p:animMotion origin="layout" path="M 0.05416 0.61296 L 0.05416 0.47315 " pathEditMode="relative" rAng="0" ptsTypes="AA">
                                      <p:cBhvr>
                                        <p:cTn id="106" dur="2000" spd="-100000" fill="hold"/>
                                        <p:tgtEl>
                                          <p:spTgt spid="10242"/>
                                        </p:tgtEl>
                                        <p:attrNameLst>
                                          <p:attrName>ppt_x</p:attrName>
                                          <p:attrName>ppt_y</p:attrName>
                                        </p:attrNameLst>
                                      </p:cBhvr>
                                      <p:rCtr x="0" y="-6991"/>
                                    </p:animMotion>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0256"/>
                                        </p:tgtEl>
                                        <p:attrNameLst>
                                          <p:attrName>style.visibility</p:attrName>
                                        </p:attrNameLst>
                                      </p:cBhvr>
                                      <p:to>
                                        <p:strVal val="visible"/>
                                      </p:to>
                                    </p:set>
                                    <p:animEffect transition="in" filter="fade">
                                      <p:cBhvr>
                                        <p:cTn id="111" dur="2000"/>
                                        <p:tgtEl>
                                          <p:spTgt spid="10256"/>
                                        </p:tgtEl>
                                      </p:cBhvr>
                                    </p:animEffect>
                                  </p:childTnLst>
                                </p:cTn>
                              </p:par>
                              <p:par>
                                <p:cTn id="112" presetID="10" presetClass="entr" presetSubtype="0" fill="hold" nodeType="withEffect">
                                  <p:stCondLst>
                                    <p:cond delay="0"/>
                                  </p:stCondLst>
                                  <p:childTnLst>
                                    <p:set>
                                      <p:cBhvr>
                                        <p:cTn id="113" dur="1" fill="hold">
                                          <p:stCondLst>
                                            <p:cond delay="0"/>
                                          </p:stCondLst>
                                        </p:cTn>
                                        <p:tgtEl>
                                          <p:spTgt spid="10258"/>
                                        </p:tgtEl>
                                        <p:attrNameLst>
                                          <p:attrName>style.visibility</p:attrName>
                                        </p:attrNameLst>
                                      </p:cBhvr>
                                      <p:to>
                                        <p:strVal val="visible"/>
                                      </p:to>
                                    </p:set>
                                    <p:animEffect transition="in" filter="fade">
                                      <p:cBhvr>
                                        <p:cTn id="114" dur="2000"/>
                                        <p:tgtEl>
                                          <p:spTgt spid="10258"/>
                                        </p:tgtEl>
                                      </p:cBhvr>
                                    </p:animEffect>
                                  </p:childTnLst>
                                </p:cTn>
                              </p:par>
                              <p:par>
                                <p:cTn id="115" presetID="10" presetClass="entr" presetSubtype="0" fill="hold" nodeType="withEffect">
                                  <p:stCondLst>
                                    <p:cond delay="0"/>
                                  </p:stCondLst>
                                  <p:childTnLst>
                                    <p:set>
                                      <p:cBhvr>
                                        <p:cTn id="116" dur="1" fill="hold">
                                          <p:stCondLst>
                                            <p:cond delay="0"/>
                                          </p:stCondLst>
                                        </p:cTn>
                                        <p:tgtEl>
                                          <p:spTgt spid="10257"/>
                                        </p:tgtEl>
                                        <p:attrNameLst>
                                          <p:attrName>style.visibility</p:attrName>
                                        </p:attrNameLst>
                                      </p:cBhvr>
                                      <p:to>
                                        <p:strVal val="visible"/>
                                      </p:to>
                                    </p:set>
                                    <p:animEffect transition="in" filter="fade">
                                      <p:cBhvr>
                                        <p:cTn id="117" dur="2000"/>
                                        <p:tgtEl>
                                          <p:spTgt spid="10257"/>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0259"/>
                                        </p:tgtEl>
                                        <p:attrNameLst>
                                          <p:attrName>style.visibility</p:attrName>
                                        </p:attrNameLst>
                                      </p:cBhvr>
                                      <p:to>
                                        <p:strVal val="visible"/>
                                      </p:to>
                                    </p:set>
                                    <p:animEffect transition="in" filter="fade">
                                      <p:cBhvr>
                                        <p:cTn id="122" dur="2000"/>
                                        <p:tgtEl>
                                          <p:spTgt spid="10259"/>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0260"/>
                                        </p:tgtEl>
                                        <p:attrNameLst>
                                          <p:attrName>style.visibility</p:attrName>
                                        </p:attrNameLst>
                                      </p:cBhvr>
                                      <p:to>
                                        <p:strVal val="visible"/>
                                      </p:to>
                                    </p:set>
                                    <p:animEffect transition="in" filter="fade">
                                      <p:cBhvr>
                                        <p:cTn id="127" dur="2000"/>
                                        <p:tgtEl>
                                          <p:spTgt spid="10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3" grpId="1"/>
      <p:bldP spid="10248" grpId="0" animBg="1"/>
      <p:bldP spid="10248" grpId="1" animBg="1"/>
      <p:bldP spid="10253" grpId="0" animBg="1"/>
      <p:bldP spid="10253" grpId="1" animBg="1"/>
      <p:bldP spid="10254" grpId="0" animBg="1"/>
      <p:bldP spid="10254" grpId="1" animBg="1"/>
      <p:bldP spid="10254" grpId="2" animBg="1"/>
      <p:bldP spid="10255" grpId="0" animBg="1"/>
      <p:bldP spid="10255" grpId="1" animBg="1"/>
      <p:bldP spid="10256" grpId="0" animBg="1"/>
      <p:bldP spid="10259" grpId="0" animBg="1"/>
      <p:bldP spid="10260"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21DC3339-7ABB-4542-8AB3-182F88A8E9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1" name="Rectangle 3">
            <a:extLst>
              <a:ext uri="{FF2B5EF4-FFF2-40B4-BE49-F238E27FC236}">
                <a16:creationId xmlns:a16="http://schemas.microsoft.com/office/drawing/2014/main" id="{2926F009-F26E-49D1-A4D3-C7E3948F1D79}"/>
              </a:ext>
            </a:extLst>
          </p:cNvPr>
          <p:cNvSpPr>
            <a:spLocks noGrp="1" noChangeArrowheads="1"/>
          </p:cNvSpPr>
          <p:nvPr>
            <p:ph type="title"/>
          </p:nvPr>
        </p:nvSpPr>
        <p:spPr/>
        <p:txBody>
          <a:bodyPr/>
          <a:lstStyle/>
          <a:p>
            <a:r>
              <a:rPr lang="en-US" altLang="en-US" sz="4000">
                <a:solidFill>
                  <a:srgbClr val="FF0000"/>
                </a:solidFill>
              </a:rPr>
              <a:t>Mohamed woke up with a far away bright light</a:t>
            </a:r>
          </a:p>
        </p:txBody>
      </p:sp>
      <p:sp>
        <p:nvSpPr>
          <p:cNvPr id="12292" name="Oval 4">
            <a:extLst>
              <a:ext uri="{FF2B5EF4-FFF2-40B4-BE49-F238E27FC236}">
                <a16:creationId xmlns:a16="http://schemas.microsoft.com/office/drawing/2014/main" id="{6460A64D-42DD-42E9-887D-3CDE9A2846E2}"/>
              </a:ext>
            </a:extLst>
          </p:cNvPr>
          <p:cNvSpPr>
            <a:spLocks noChangeArrowheads="1"/>
          </p:cNvSpPr>
          <p:nvPr/>
        </p:nvSpPr>
        <p:spPr bwMode="auto">
          <a:xfrm>
            <a:off x="1600200" y="60960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 name="Oval 5">
            <a:extLst>
              <a:ext uri="{FF2B5EF4-FFF2-40B4-BE49-F238E27FC236}">
                <a16:creationId xmlns:a16="http://schemas.microsoft.com/office/drawing/2014/main" id="{189FB379-6EFE-483E-9BC9-79B2FB7A83D1}"/>
              </a:ext>
            </a:extLst>
          </p:cNvPr>
          <p:cNvSpPr>
            <a:spLocks noChangeArrowheads="1"/>
          </p:cNvSpPr>
          <p:nvPr/>
        </p:nvSpPr>
        <p:spPr bwMode="auto">
          <a:xfrm>
            <a:off x="1295400" y="57150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 name="Oval 6">
            <a:extLst>
              <a:ext uri="{FF2B5EF4-FFF2-40B4-BE49-F238E27FC236}">
                <a16:creationId xmlns:a16="http://schemas.microsoft.com/office/drawing/2014/main" id="{C464B398-BDCB-4994-A8CD-5A285DD16DE4}"/>
              </a:ext>
            </a:extLst>
          </p:cNvPr>
          <p:cNvSpPr>
            <a:spLocks noChangeArrowheads="1"/>
          </p:cNvSpPr>
          <p:nvPr/>
        </p:nvSpPr>
        <p:spPr bwMode="auto">
          <a:xfrm>
            <a:off x="0" y="3581400"/>
            <a:ext cx="2438400" cy="1828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000"/>
              <a:t>WHAT?!?</a:t>
            </a:r>
          </a:p>
        </p:txBody>
      </p:sp>
      <p:pic>
        <p:nvPicPr>
          <p:cNvPr id="12295" name="Picture 7">
            <a:extLst>
              <a:ext uri="{FF2B5EF4-FFF2-40B4-BE49-F238E27FC236}">
                <a16:creationId xmlns:a16="http://schemas.microsoft.com/office/drawing/2014/main" id="{36E1891F-61D4-4167-BA7D-38C1E08553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286000"/>
            <a:ext cx="509588" cy="83820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a:extLst>
              <a:ext uri="{FF2B5EF4-FFF2-40B4-BE49-F238E27FC236}">
                <a16:creationId xmlns:a16="http://schemas.microsoft.com/office/drawing/2014/main" id="{CFE68636-B56D-4897-9F67-45C16B10AE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514600"/>
            <a:ext cx="741363"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a:extLst>
              <a:ext uri="{FF2B5EF4-FFF2-40B4-BE49-F238E27FC236}">
                <a16:creationId xmlns:a16="http://schemas.microsoft.com/office/drawing/2014/main" id="{9C86EDFE-AD2C-4841-8835-7393BFBAC6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981200"/>
            <a:ext cx="4635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a:extLst>
              <a:ext uri="{FF2B5EF4-FFF2-40B4-BE49-F238E27FC236}">
                <a16:creationId xmlns:a16="http://schemas.microsoft.com/office/drawing/2014/main" id="{F3476A31-3A52-47F3-B8E2-370D50576D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667000"/>
            <a:ext cx="925513"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2299" name="Picture 11">
            <a:extLst>
              <a:ext uri="{FF2B5EF4-FFF2-40B4-BE49-F238E27FC236}">
                <a16:creationId xmlns:a16="http://schemas.microsoft.com/office/drawing/2014/main" id="{4EAC2C96-9E6A-454C-B1CC-A568D95C48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124200"/>
            <a:ext cx="106362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a:extLst>
              <a:ext uri="{FF2B5EF4-FFF2-40B4-BE49-F238E27FC236}">
                <a16:creationId xmlns:a16="http://schemas.microsoft.com/office/drawing/2014/main" id="{5F2A1593-CD05-4C32-9556-67F1A68243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505200"/>
            <a:ext cx="1249363"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a:extLst>
              <a:ext uri="{FF2B5EF4-FFF2-40B4-BE49-F238E27FC236}">
                <a16:creationId xmlns:a16="http://schemas.microsoft.com/office/drawing/2014/main" id="{F50F70D0-CD0E-4B8B-90A5-3BDB48891B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514600"/>
            <a:ext cx="2220913"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a:extLst>
              <a:ext uri="{FF2B5EF4-FFF2-40B4-BE49-F238E27FC236}">
                <a16:creationId xmlns:a16="http://schemas.microsoft.com/office/drawing/2014/main" id="{54CEED33-CC84-45BF-9983-CE8642178A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917700"/>
            <a:ext cx="3008313" cy="1587500"/>
          </a:xfrm>
          <a:prstGeom prst="rect">
            <a:avLst/>
          </a:prstGeom>
          <a:noFill/>
          <a:extLst>
            <a:ext uri="{909E8E84-426E-40DD-AFC4-6F175D3DCCD1}">
              <a14:hiddenFill xmlns:a14="http://schemas.microsoft.com/office/drawing/2010/main">
                <a:solidFill>
                  <a:srgbClr val="FFFFFF"/>
                </a:solidFill>
              </a14:hiddenFill>
            </a:ext>
          </a:extLst>
        </p:spPr>
      </p:pic>
      <p:sp>
        <p:nvSpPr>
          <p:cNvPr id="12303" name="Rectangle 15">
            <a:extLst>
              <a:ext uri="{FF2B5EF4-FFF2-40B4-BE49-F238E27FC236}">
                <a16:creationId xmlns:a16="http://schemas.microsoft.com/office/drawing/2014/main" id="{85F77529-77E9-4C11-9CE6-AFFD7CFAEE39}"/>
              </a:ext>
            </a:extLst>
          </p:cNvPr>
          <p:cNvSpPr>
            <a:spLocks noChangeArrowheads="1"/>
          </p:cNvSpPr>
          <p:nvPr/>
        </p:nvSpPr>
        <p:spPr bwMode="auto">
          <a:xfrm>
            <a:off x="4038600" y="2451100"/>
            <a:ext cx="182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a:solidFill>
                  <a:schemeClr val="tx1"/>
                </a:solidFill>
              </a:rPr>
              <a:t>READ!!!</a:t>
            </a:r>
          </a:p>
        </p:txBody>
      </p:sp>
      <p:pic>
        <p:nvPicPr>
          <p:cNvPr id="12304" name="Picture 16">
            <a:extLst>
              <a:ext uri="{FF2B5EF4-FFF2-40B4-BE49-F238E27FC236}">
                <a16:creationId xmlns:a16="http://schemas.microsoft.com/office/drawing/2014/main" id="{69DC8FE8-FCF3-4FC2-AD21-A968AB91BB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827944">
            <a:off x="2185193" y="3987007"/>
            <a:ext cx="3008313" cy="1587500"/>
          </a:xfrm>
          <a:prstGeom prst="rect">
            <a:avLst/>
          </a:prstGeom>
          <a:noFill/>
          <a:extLst>
            <a:ext uri="{909E8E84-426E-40DD-AFC4-6F175D3DCCD1}">
              <a14:hiddenFill xmlns:a14="http://schemas.microsoft.com/office/drawing/2010/main">
                <a:solidFill>
                  <a:srgbClr val="FFFFFF"/>
                </a:solidFill>
              </a14:hiddenFill>
            </a:ext>
          </a:extLst>
        </p:spPr>
      </p:pic>
      <p:sp>
        <p:nvSpPr>
          <p:cNvPr id="12305" name="Rectangle 17">
            <a:extLst>
              <a:ext uri="{FF2B5EF4-FFF2-40B4-BE49-F238E27FC236}">
                <a16:creationId xmlns:a16="http://schemas.microsoft.com/office/drawing/2014/main" id="{949E236C-8E43-46E6-BDC0-C29245A7066D}"/>
              </a:ext>
            </a:extLst>
          </p:cNvPr>
          <p:cNvSpPr>
            <a:spLocks noChangeArrowheads="1"/>
          </p:cNvSpPr>
          <p:nvPr/>
        </p:nvSpPr>
        <p:spPr bwMode="auto">
          <a:xfrm rot="-273156">
            <a:off x="2743200" y="4114800"/>
            <a:ext cx="182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0"/>
            <a:r>
              <a:rPr lang="en-US" altLang="en-US" sz="2800">
                <a:solidFill>
                  <a:schemeClr val="tx1"/>
                </a:solidFill>
              </a:rPr>
              <a:t>I don’t know how</a:t>
            </a:r>
          </a:p>
        </p:txBody>
      </p:sp>
      <p:sp>
        <p:nvSpPr>
          <p:cNvPr id="12306" name="Rectangle 18">
            <a:extLst>
              <a:ext uri="{FF2B5EF4-FFF2-40B4-BE49-F238E27FC236}">
                <a16:creationId xmlns:a16="http://schemas.microsoft.com/office/drawing/2014/main" id="{BF8D71D2-292D-4ED9-837A-3330F6CCF827}"/>
              </a:ext>
            </a:extLst>
          </p:cNvPr>
          <p:cNvSpPr>
            <a:spLocks noChangeArrowheads="1"/>
          </p:cNvSpPr>
          <p:nvPr/>
        </p:nvSpPr>
        <p:spPr bwMode="auto">
          <a:xfrm rot="-273156">
            <a:off x="2743200" y="4114800"/>
            <a:ext cx="182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0"/>
            <a:r>
              <a:rPr lang="en-US" altLang="en-US" sz="2800">
                <a:solidFill>
                  <a:schemeClr val="tx1"/>
                </a:solidFill>
              </a:rPr>
              <a:t>I don’t know how</a:t>
            </a:r>
          </a:p>
        </p:txBody>
      </p:sp>
      <p:sp>
        <p:nvSpPr>
          <p:cNvPr id="12307" name="Rectangle 19">
            <a:extLst>
              <a:ext uri="{FF2B5EF4-FFF2-40B4-BE49-F238E27FC236}">
                <a16:creationId xmlns:a16="http://schemas.microsoft.com/office/drawing/2014/main" id="{56077486-F407-469D-9600-C8BB1D91F892}"/>
              </a:ext>
            </a:extLst>
          </p:cNvPr>
          <p:cNvSpPr>
            <a:spLocks noChangeArrowheads="1"/>
          </p:cNvSpPr>
          <p:nvPr/>
        </p:nvSpPr>
        <p:spPr bwMode="auto">
          <a:xfrm>
            <a:off x="4038600" y="2438400"/>
            <a:ext cx="182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a:solidFill>
                  <a:schemeClr val="tx1"/>
                </a:solidFill>
              </a:rPr>
              <a:t>READ!!!</a:t>
            </a:r>
          </a:p>
        </p:txBody>
      </p:sp>
      <p:sp>
        <p:nvSpPr>
          <p:cNvPr id="12308" name="Rectangle 20">
            <a:extLst>
              <a:ext uri="{FF2B5EF4-FFF2-40B4-BE49-F238E27FC236}">
                <a16:creationId xmlns:a16="http://schemas.microsoft.com/office/drawing/2014/main" id="{E5014E7F-F17D-4CF1-BA89-7DA3072EF075}"/>
              </a:ext>
            </a:extLst>
          </p:cNvPr>
          <p:cNvSpPr>
            <a:spLocks noChangeArrowheads="1"/>
          </p:cNvSpPr>
          <p:nvPr/>
        </p:nvSpPr>
        <p:spPr bwMode="auto">
          <a:xfrm rot="-273156">
            <a:off x="2743200" y="4114800"/>
            <a:ext cx="182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0"/>
            <a:r>
              <a:rPr lang="en-US" altLang="en-US" sz="2800">
                <a:solidFill>
                  <a:schemeClr val="tx1"/>
                </a:solidFill>
              </a:rPr>
              <a:t>I don’t know how</a:t>
            </a:r>
          </a:p>
        </p:txBody>
      </p:sp>
      <p:pic>
        <p:nvPicPr>
          <p:cNvPr id="12309" name="Picture 21">
            <a:extLst>
              <a:ext uri="{FF2B5EF4-FFF2-40B4-BE49-F238E27FC236}">
                <a16:creationId xmlns:a16="http://schemas.microsoft.com/office/drawing/2014/main" id="{088EDF41-AF03-4457-AAD2-EA25E7CDCB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310" name="Picture 22">
            <a:extLst>
              <a:ext uri="{FF2B5EF4-FFF2-40B4-BE49-F238E27FC236}">
                <a16:creationId xmlns:a16="http://schemas.microsoft.com/office/drawing/2014/main" id="{22250F50-6B28-4E8A-999B-19D6F6CC1E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800600"/>
            <a:ext cx="91440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2311" name="Picture 23">
            <a:extLst>
              <a:ext uri="{FF2B5EF4-FFF2-40B4-BE49-F238E27FC236}">
                <a16:creationId xmlns:a16="http://schemas.microsoft.com/office/drawing/2014/main" id="{8101FA98-3186-4C7E-9775-925AE93DDA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2312" name="Picture 24">
            <a:extLst>
              <a:ext uri="{FF2B5EF4-FFF2-40B4-BE49-F238E27FC236}">
                <a16:creationId xmlns:a16="http://schemas.microsoft.com/office/drawing/2014/main" id="{8171CA7E-B5C6-4465-92C5-A906B6DC0A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668713"/>
            <a:ext cx="9144000" cy="3189287"/>
          </a:xfrm>
          <a:prstGeom prst="rect">
            <a:avLst/>
          </a:prstGeom>
          <a:noFill/>
          <a:extLst>
            <a:ext uri="{909E8E84-426E-40DD-AFC4-6F175D3DCCD1}">
              <a14:hiddenFill xmlns:a14="http://schemas.microsoft.com/office/drawing/2010/main">
                <a:solidFill>
                  <a:srgbClr val="FFFFFF"/>
                </a:solidFill>
              </a14:hiddenFill>
            </a:ext>
          </a:extLst>
        </p:spPr>
      </p:pic>
      <p:pic>
        <p:nvPicPr>
          <p:cNvPr id="12313" name="Picture 25">
            <a:extLst>
              <a:ext uri="{FF2B5EF4-FFF2-40B4-BE49-F238E27FC236}">
                <a16:creationId xmlns:a16="http://schemas.microsoft.com/office/drawing/2014/main" id="{FAF25F5E-CCC7-4D1C-8459-BD8E29CC9E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3189288"/>
          </a:xfrm>
          <a:prstGeom prst="rect">
            <a:avLst/>
          </a:prstGeom>
          <a:noFill/>
          <a:extLst>
            <a:ext uri="{909E8E84-426E-40DD-AFC4-6F175D3DCCD1}">
              <a14:hiddenFill xmlns:a14="http://schemas.microsoft.com/office/drawing/2010/main">
                <a:solidFill>
                  <a:srgbClr val="FFFFFF"/>
                </a:solidFill>
              </a14:hiddenFill>
            </a:ext>
          </a:extLst>
        </p:spPr>
      </p:pic>
      <p:sp>
        <p:nvSpPr>
          <p:cNvPr id="12314" name="Rectangle 26">
            <a:extLst>
              <a:ext uri="{FF2B5EF4-FFF2-40B4-BE49-F238E27FC236}">
                <a16:creationId xmlns:a16="http://schemas.microsoft.com/office/drawing/2014/main" id="{924D65C8-ADE5-4334-A8DC-8AD8920EFB33}"/>
              </a:ext>
            </a:extLst>
          </p:cNvPr>
          <p:cNvSpPr>
            <a:spLocks noChangeArrowheads="1"/>
          </p:cNvSpPr>
          <p:nvPr/>
        </p:nvSpPr>
        <p:spPr bwMode="auto">
          <a:xfrm>
            <a:off x="457200" y="3810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4000">
                <a:solidFill>
                  <a:schemeClr val="bg1"/>
                </a:solidFill>
              </a:rPr>
              <a:t>Then the man squeezed Mohamed (S) in a very tight manner…he felt as if he were to faint</a:t>
            </a:r>
            <a:r>
              <a:rPr lang="en-US" altLang="en-US" sz="4000"/>
              <a:t> </a:t>
            </a:r>
          </a:p>
        </p:txBody>
      </p:sp>
      <p:pic>
        <p:nvPicPr>
          <p:cNvPr id="12315" name="Picture 27">
            <a:extLst>
              <a:ext uri="{FF2B5EF4-FFF2-40B4-BE49-F238E27FC236}">
                <a16:creationId xmlns:a16="http://schemas.microsoft.com/office/drawing/2014/main" id="{4E957578-AEF4-4F62-B624-EB504DE387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668713"/>
            <a:ext cx="9144000" cy="3189287"/>
          </a:xfrm>
          <a:prstGeom prst="rect">
            <a:avLst/>
          </a:prstGeom>
          <a:noFill/>
          <a:extLst>
            <a:ext uri="{909E8E84-426E-40DD-AFC4-6F175D3DCCD1}">
              <a14:hiddenFill xmlns:a14="http://schemas.microsoft.com/office/drawing/2010/main">
                <a:solidFill>
                  <a:srgbClr val="FFFFFF"/>
                </a:solidFill>
              </a14:hiddenFill>
            </a:ext>
          </a:extLst>
        </p:spPr>
      </p:pic>
      <p:pic>
        <p:nvPicPr>
          <p:cNvPr id="12316" name="Picture 28">
            <a:extLst>
              <a:ext uri="{FF2B5EF4-FFF2-40B4-BE49-F238E27FC236}">
                <a16:creationId xmlns:a16="http://schemas.microsoft.com/office/drawing/2014/main" id="{F9EEE31E-5B98-41FE-9FCC-39592F9B44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318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291769"/>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p:cTn id="7" dur="500" fill="hold"/>
                                        <p:tgtEl>
                                          <p:spTgt spid="12291"/>
                                        </p:tgtEl>
                                        <p:attrNameLst>
                                          <p:attrName>ppt_w</p:attrName>
                                        </p:attrNameLst>
                                      </p:cBhvr>
                                      <p:tavLst>
                                        <p:tav tm="0">
                                          <p:val>
                                            <p:fltVal val="0"/>
                                          </p:val>
                                        </p:tav>
                                        <p:tav tm="100000">
                                          <p:val>
                                            <p:strVal val="#ppt_w"/>
                                          </p:val>
                                        </p:tav>
                                      </p:tavLst>
                                    </p:anim>
                                    <p:anim calcmode="lin" valueType="num">
                                      <p:cBhvr>
                                        <p:cTn id="8" dur="500" fill="hold"/>
                                        <p:tgtEl>
                                          <p:spTgt spid="12291"/>
                                        </p:tgtEl>
                                        <p:attrNameLst>
                                          <p:attrName>ppt_h</p:attrName>
                                        </p:attrNameLst>
                                      </p:cBhvr>
                                      <p:tavLst>
                                        <p:tav tm="0">
                                          <p:val>
                                            <p:fltVal val="0"/>
                                          </p:val>
                                        </p:tav>
                                        <p:tav tm="100000">
                                          <p:val>
                                            <p:strVal val="#ppt_h"/>
                                          </p:val>
                                        </p:tav>
                                      </p:tavLst>
                                    </p:anim>
                                    <p:animEffect transition="in" filter="fade">
                                      <p:cBhvr>
                                        <p:cTn id="9" dur="500"/>
                                        <p:tgtEl>
                                          <p:spTgt spid="1229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1" presetClass="entr" presetSubtype="0" fill="hold" nodeType="clickEffect">
                                  <p:stCondLst>
                                    <p:cond delay="0"/>
                                  </p:stCondLst>
                                  <p:childTnLst>
                                    <p:set>
                                      <p:cBhvr>
                                        <p:cTn id="13" dur="1000">
                                          <p:stCondLst>
                                            <p:cond delay="0"/>
                                          </p:stCondLst>
                                        </p:cTn>
                                        <p:tgtEl>
                                          <p:spTgt spid="12297"/>
                                        </p:tgtEl>
                                        <p:attrNameLst>
                                          <p:attrName>style.visibility</p:attrName>
                                        </p:attrNameLst>
                                      </p:cBhvr>
                                      <p:to>
                                        <p:strVal val="visible"/>
                                      </p:to>
                                    </p:set>
                                  </p:childTnLst>
                                </p:cTn>
                              </p:par>
                            </p:childTnLst>
                          </p:cTn>
                        </p:par>
                        <p:par>
                          <p:cTn id="14" fill="hold" nodeType="afterGroup">
                            <p:stCondLst>
                              <p:cond delay="1000"/>
                            </p:stCondLst>
                            <p:childTnLst>
                              <p:par>
                                <p:cTn id="15" presetID="11" presetClass="entr" presetSubtype="0" fill="hold" nodeType="afterEffect">
                                  <p:stCondLst>
                                    <p:cond delay="0"/>
                                  </p:stCondLst>
                                  <p:childTnLst>
                                    <p:set>
                                      <p:cBhvr>
                                        <p:cTn id="16" dur="1000">
                                          <p:stCondLst>
                                            <p:cond delay="0"/>
                                          </p:stCondLst>
                                        </p:cTn>
                                        <p:tgtEl>
                                          <p:spTgt spid="12295"/>
                                        </p:tgtEl>
                                        <p:attrNameLst>
                                          <p:attrName>style.visibility</p:attrName>
                                        </p:attrNameLst>
                                      </p:cBhvr>
                                      <p:to>
                                        <p:strVal val="visible"/>
                                      </p:to>
                                    </p:set>
                                  </p:childTnLst>
                                </p:cTn>
                              </p:par>
                            </p:childTnLst>
                          </p:cTn>
                        </p:par>
                        <p:par>
                          <p:cTn id="17" fill="hold" nodeType="afterGroup">
                            <p:stCondLst>
                              <p:cond delay="2000"/>
                            </p:stCondLst>
                            <p:childTnLst>
                              <p:par>
                                <p:cTn id="18" presetID="11" presetClass="entr" presetSubtype="0" fill="hold" nodeType="afterEffect">
                                  <p:stCondLst>
                                    <p:cond delay="0"/>
                                  </p:stCondLst>
                                  <p:childTnLst>
                                    <p:set>
                                      <p:cBhvr>
                                        <p:cTn id="19" dur="1000">
                                          <p:stCondLst>
                                            <p:cond delay="0"/>
                                          </p:stCondLst>
                                        </p:cTn>
                                        <p:tgtEl>
                                          <p:spTgt spid="12296"/>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12292"/>
                                        </p:tgtEl>
                                        <p:attrNameLst>
                                          <p:attrName>style.visibility</p:attrName>
                                        </p:attrNameLst>
                                      </p:cBhvr>
                                      <p:to>
                                        <p:strVal val="visible"/>
                                      </p:to>
                                    </p:set>
                                    <p:animEffect transition="in" filter="fade">
                                      <p:cBhvr>
                                        <p:cTn id="22" dur="2000"/>
                                        <p:tgtEl>
                                          <p:spTgt spid="12292"/>
                                        </p:tgtEl>
                                      </p:cBhvr>
                                    </p:animEffect>
                                  </p:childTnLst>
                                </p:cTn>
                              </p:par>
                              <p:par>
                                <p:cTn id="23" presetID="10" presetClass="entr" presetSubtype="0" fill="hold" nodeType="withEffect">
                                  <p:stCondLst>
                                    <p:cond delay="0"/>
                                  </p:stCondLst>
                                  <p:childTnLst>
                                    <p:set>
                                      <p:cBhvr>
                                        <p:cTn id="24" dur="1" fill="hold">
                                          <p:stCondLst>
                                            <p:cond delay="0"/>
                                          </p:stCondLst>
                                        </p:cTn>
                                        <p:tgtEl>
                                          <p:spTgt spid="12293"/>
                                        </p:tgtEl>
                                        <p:attrNameLst>
                                          <p:attrName>style.visibility</p:attrName>
                                        </p:attrNameLst>
                                      </p:cBhvr>
                                      <p:to>
                                        <p:strVal val="visible"/>
                                      </p:to>
                                    </p:set>
                                    <p:animEffect transition="in" filter="fade">
                                      <p:cBhvr>
                                        <p:cTn id="25" dur="2000"/>
                                        <p:tgtEl>
                                          <p:spTgt spid="1229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294">
                                            <p:txEl>
                                              <p:charRg st="4294967295" end="4294967295"/>
                                            </p:txEl>
                                          </p:spTgt>
                                        </p:tgtEl>
                                        <p:attrNameLst>
                                          <p:attrName>style.visibility</p:attrName>
                                        </p:attrNameLst>
                                      </p:cBhvr>
                                      <p:to>
                                        <p:strVal val="visible"/>
                                      </p:to>
                                    </p:set>
                                    <p:animEffect transition="in" filter="fade">
                                      <p:cBhvr>
                                        <p:cTn id="28" dur="2000"/>
                                        <p:tgtEl>
                                          <p:spTgt spid="12294">
                                            <p:txEl>
                                              <p:charRg st="4294967295" end="4294967295"/>
                                            </p:txEl>
                                          </p:spTgt>
                                        </p:tgtEl>
                                      </p:cBhvr>
                                    </p:animEffect>
                                  </p:childTnLst>
                                </p:cTn>
                              </p:par>
                            </p:childTnLst>
                          </p:cTn>
                        </p:par>
                        <p:par>
                          <p:cTn id="29" fill="hold" nodeType="afterGroup">
                            <p:stCondLst>
                              <p:cond delay="4000"/>
                            </p:stCondLst>
                            <p:childTnLst>
                              <p:par>
                                <p:cTn id="30" presetID="11" presetClass="entr" presetSubtype="0" fill="hold" nodeType="afterEffect">
                                  <p:stCondLst>
                                    <p:cond delay="0"/>
                                  </p:stCondLst>
                                  <p:childTnLst>
                                    <p:set>
                                      <p:cBhvr>
                                        <p:cTn id="31" dur="1000">
                                          <p:stCondLst>
                                            <p:cond delay="0"/>
                                          </p:stCondLst>
                                        </p:cTn>
                                        <p:tgtEl>
                                          <p:spTgt spid="12298"/>
                                        </p:tgtEl>
                                        <p:attrNameLst>
                                          <p:attrName>style.visibility</p:attrName>
                                        </p:attrNameLst>
                                      </p:cBhvr>
                                      <p:to>
                                        <p:strVal val="visible"/>
                                      </p:to>
                                    </p:set>
                                  </p:childTnLst>
                                </p:cTn>
                              </p:par>
                            </p:childTnLst>
                          </p:cTn>
                        </p:par>
                        <p:par>
                          <p:cTn id="32" fill="hold" nodeType="afterGroup">
                            <p:stCondLst>
                              <p:cond delay="5000"/>
                            </p:stCondLst>
                            <p:childTnLst>
                              <p:par>
                                <p:cTn id="33" presetID="11" presetClass="entr" presetSubtype="0" fill="hold" nodeType="afterEffect">
                                  <p:stCondLst>
                                    <p:cond delay="0"/>
                                  </p:stCondLst>
                                  <p:childTnLst>
                                    <p:set>
                                      <p:cBhvr>
                                        <p:cTn id="34" dur="1000">
                                          <p:stCondLst>
                                            <p:cond delay="0"/>
                                          </p:stCondLst>
                                        </p:cTn>
                                        <p:tgtEl>
                                          <p:spTgt spid="12299"/>
                                        </p:tgtEl>
                                        <p:attrNameLst>
                                          <p:attrName>style.visibility</p:attrName>
                                        </p:attrNameLst>
                                      </p:cBhvr>
                                      <p:to>
                                        <p:strVal val="visible"/>
                                      </p:to>
                                    </p:set>
                                  </p:childTnLst>
                                </p:cTn>
                              </p:par>
                            </p:childTnLst>
                          </p:cTn>
                        </p:par>
                        <p:par>
                          <p:cTn id="35" fill="hold" nodeType="afterGroup">
                            <p:stCondLst>
                              <p:cond delay="6000"/>
                            </p:stCondLst>
                            <p:childTnLst>
                              <p:par>
                                <p:cTn id="36" presetID="11" presetClass="entr" presetSubtype="0" fill="hold" nodeType="afterEffect">
                                  <p:stCondLst>
                                    <p:cond delay="0"/>
                                  </p:stCondLst>
                                  <p:childTnLst>
                                    <p:set>
                                      <p:cBhvr>
                                        <p:cTn id="37" dur="1000">
                                          <p:stCondLst>
                                            <p:cond delay="0"/>
                                          </p:stCondLst>
                                        </p:cTn>
                                        <p:tgtEl>
                                          <p:spTgt spid="12300"/>
                                        </p:tgtEl>
                                        <p:attrNameLst>
                                          <p:attrName>style.visibility</p:attrName>
                                        </p:attrNameLst>
                                      </p:cBhvr>
                                      <p:to>
                                        <p:strVal val="visible"/>
                                      </p:to>
                                    </p:set>
                                  </p:childTnLst>
                                </p:cTn>
                              </p:par>
                              <p:par>
                                <p:cTn id="38" presetID="10" presetClass="exit" presetSubtype="0" fill="hold" nodeType="withEffect">
                                  <p:stCondLst>
                                    <p:cond delay="0"/>
                                  </p:stCondLst>
                                  <p:childTnLst>
                                    <p:animEffect transition="out" filter="fade">
                                      <p:cBhvr>
                                        <p:cTn id="39" dur="2000"/>
                                        <p:tgtEl>
                                          <p:spTgt spid="12293"/>
                                        </p:tgtEl>
                                      </p:cBhvr>
                                    </p:animEffect>
                                    <p:set>
                                      <p:cBhvr>
                                        <p:cTn id="40" dur="1" fill="hold">
                                          <p:stCondLst>
                                            <p:cond delay="1999"/>
                                          </p:stCondLst>
                                        </p:cTn>
                                        <p:tgtEl>
                                          <p:spTgt spid="12293"/>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12292"/>
                                        </p:tgtEl>
                                      </p:cBhvr>
                                    </p:animEffect>
                                    <p:set>
                                      <p:cBhvr>
                                        <p:cTn id="43" dur="1" fill="hold">
                                          <p:stCondLst>
                                            <p:cond delay="1999"/>
                                          </p:stCondLst>
                                        </p:cTn>
                                        <p:tgtEl>
                                          <p:spTgt spid="1229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2000"/>
                                        <p:tgtEl>
                                          <p:spTgt spid="12294"/>
                                        </p:tgtEl>
                                      </p:cBhvr>
                                    </p:animEffect>
                                    <p:set>
                                      <p:cBhvr>
                                        <p:cTn id="46" dur="1" fill="hold">
                                          <p:stCondLst>
                                            <p:cond delay="1999"/>
                                          </p:stCondLst>
                                        </p:cTn>
                                        <p:tgtEl>
                                          <p:spTgt spid="12294"/>
                                        </p:tgtEl>
                                        <p:attrNameLst>
                                          <p:attrName>style.visibility</p:attrName>
                                        </p:attrNameLst>
                                      </p:cBhvr>
                                      <p:to>
                                        <p:strVal val="hidden"/>
                                      </p:to>
                                    </p:set>
                                  </p:childTnLst>
                                </p:cTn>
                              </p:par>
                            </p:childTnLst>
                          </p:cTn>
                        </p:par>
                        <p:par>
                          <p:cTn id="47" fill="hold" nodeType="afterGroup">
                            <p:stCondLst>
                              <p:cond delay="8000"/>
                            </p:stCondLst>
                            <p:childTnLst>
                              <p:par>
                                <p:cTn id="48" presetID="10" presetClass="entr" presetSubtype="0" fill="hold" nodeType="afterEffect">
                                  <p:stCondLst>
                                    <p:cond delay="0"/>
                                  </p:stCondLst>
                                  <p:childTnLst>
                                    <p:set>
                                      <p:cBhvr>
                                        <p:cTn id="49" dur="1" fill="hold">
                                          <p:stCondLst>
                                            <p:cond delay="0"/>
                                          </p:stCondLst>
                                        </p:cTn>
                                        <p:tgtEl>
                                          <p:spTgt spid="12301"/>
                                        </p:tgtEl>
                                        <p:attrNameLst>
                                          <p:attrName>style.visibility</p:attrName>
                                        </p:attrNameLst>
                                      </p:cBhvr>
                                      <p:to>
                                        <p:strVal val="visible"/>
                                      </p:to>
                                    </p:set>
                                    <p:animEffect transition="in" filter="fade">
                                      <p:cBhvr>
                                        <p:cTn id="50" dur="2000"/>
                                        <p:tgtEl>
                                          <p:spTgt spid="12301"/>
                                        </p:tgtEl>
                                      </p:cBhvr>
                                    </p:animEffect>
                                  </p:childTnLst>
                                </p:cTn>
                              </p:par>
                              <p:par>
                                <p:cTn id="51" presetID="10" presetClass="entr" presetSubtype="0" fill="hold" nodeType="withEffect">
                                  <p:stCondLst>
                                    <p:cond delay="0"/>
                                  </p:stCondLst>
                                  <p:childTnLst>
                                    <p:set>
                                      <p:cBhvr>
                                        <p:cTn id="52" dur="1" fill="hold">
                                          <p:stCondLst>
                                            <p:cond delay="0"/>
                                          </p:stCondLst>
                                        </p:cTn>
                                        <p:tgtEl>
                                          <p:spTgt spid="12302"/>
                                        </p:tgtEl>
                                        <p:attrNameLst>
                                          <p:attrName>style.visibility</p:attrName>
                                        </p:attrNameLst>
                                      </p:cBhvr>
                                      <p:to>
                                        <p:strVal val="visible"/>
                                      </p:to>
                                    </p:set>
                                    <p:animEffect transition="in" filter="fade">
                                      <p:cBhvr>
                                        <p:cTn id="53" dur="2000"/>
                                        <p:tgtEl>
                                          <p:spTgt spid="1230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303"/>
                                        </p:tgtEl>
                                        <p:attrNameLst>
                                          <p:attrName>style.visibility</p:attrName>
                                        </p:attrNameLst>
                                      </p:cBhvr>
                                      <p:to>
                                        <p:strVal val="visible"/>
                                      </p:to>
                                    </p:set>
                                    <p:animEffect transition="in" filter="fade">
                                      <p:cBhvr>
                                        <p:cTn id="56" dur="2000"/>
                                        <p:tgtEl>
                                          <p:spTgt spid="1230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2305"/>
                                        </p:tgtEl>
                                        <p:attrNameLst>
                                          <p:attrName>style.visibility</p:attrName>
                                        </p:attrNameLst>
                                      </p:cBhvr>
                                      <p:to>
                                        <p:strVal val="visible"/>
                                      </p:to>
                                    </p:set>
                                    <p:animEffect transition="in" filter="fade">
                                      <p:cBhvr>
                                        <p:cTn id="61" dur="2000"/>
                                        <p:tgtEl>
                                          <p:spTgt spid="12305"/>
                                        </p:tgtEl>
                                      </p:cBhvr>
                                    </p:animEffect>
                                  </p:childTnLst>
                                </p:cTn>
                              </p:par>
                              <p:par>
                                <p:cTn id="62" presetID="10" presetClass="entr" presetSubtype="0" fill="hold" nodeType="withEffect">
                                  <p:stCondLst>
                                    <p:cond delay="0"/>
                                  </p:stCondLst>
                                  <p:childTnLst>
                                    <p:set>
                                      <p:cBhvr>
                                        <p:cTn id="63" dur="1" fill="hold">
                                          <p:stCondLst>
                                            <p:cond delay="0"/>
                                          </p:stCondLst>
                                        </p:cTn>
                                        <p:tgtEl>
                                          <p:spTgt spid="12304"/>
                                        </p:tgtEl>
                                        <p:attrNameLst>
                                          <p:attrName>style.visibility</p:attrName>
                                        </p:attrNameLst>
                                      </p:cBhvr>
                                      <p:to>
                                        <p:strVal val="visible"/>
                                      </p:to>
                                    </p:set>
                                    <p:animEffect transition="in" filter="fade">
                                      <p:cBhvr>
                                        <p:cTn id="64" dur="2000"/>
                                        <p:tgtEl>
                                          <p:spTgt spid="1230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grpId="1" nodeType="clickEffect">
                                  <p:stCondLst>
                                    <p:cond delay="0"/>
                                  </p:stCondLst>
                                  <p:childTnLst>
                                    <p:set>
                                      <p:cBhvr>
                                        <p:cTn id="68" dur="1" fill="hold">
                                          <p:stCondLst>
                                            <p:cond delay="0"/>
                                          </p:stCondLst>
                                        </p:cTn>
                                        <p:tgtEl>
                                          <p:spTgt spid="12303"/>
                                        </p:tgtEl>
                                        <p:attrNameLst>
                                          <p:attrName>style.visibility</p:attrName>
                                        </p:attrNameLst>
                                      </p:cBhvr>
                                      <p:to>
                                        <p:strVal val="visible"/>
                                      </p:to>
                                    </p:set>
                                    <p:animEffect transition="in" filter="fade">
                                      <p:cBhvr>
                                        <p:cTn id="69" dur="2000"/>
                                        <p:tgtEl>
                                          <p:spTgt spid="1230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1" nodeType="clickEffect">
                                  <p:stCondLst>
                                    <p:cond delay="0"/>
                                  </p:stCondLst>
                                  <p:childTnLst>
                                    <p:set>
                                      <p:cBhvr>
                                        <p:cTn id="73" dur="1" fill="hold">
                                          <p:stCondLst>
                                            <p:cond delay="0"/>
                                          </p:stCondLst>
                                        </p:cTn>
                                        <p:tgtEl>
                                          <p:spTgt spid="12305"/>
                                        </p:tgtEl>
                                        <p:attrNameLst>
                                          <p:attrName>style.visibility</p:attrName>
                                        </p:attrNameLst>
                                      </p:cBhvr>
                                      <p:to>
                                        <p:strVal val="visible"/>
                                      </p:to>
                                    </p:set>
                                    <p:animEffect transition="in" filter="fade">
                                      <p:cBhvr>
                                        <p:cTn id="74" dur="2000"/>
                                        <p:tgtEl>
                                          <p:spTgt spid="12305"/>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2306"/>
                                        </p:tgtEl>
                                        <p:attrNameLst>
                                          <p:attrName>style.visibility</p:attrName>
                                        </p:attrNameLst>
                                      </p:cBhvr>
                                      <p:to>
                                        <p:strVal val="visible"/>
                                      </p:to>
                                    </p:set>
                                    <p:animEffect transition="in" filter="fade">
                                      <p:cBhvr>
                                        <p:cTn id="79" dur="2000"/>
                                        <p:tgtEl>
                                          <p:spTgt spid="1230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2307"/>
                                        </p:tgtEl>
                                        <p:attrNameLst>
                                          <p:attrName>style.visibility</p:attrName>
                                        </p:attrNameLst>
                                      </p:cBhvr>
                                      <p:to>
                                        <p:strVal val="visible"/>
                                      </p:to>
                                    </p:set>
                                    <p:animEffect transition="in" filter="fade">
                                      <p:cBhvr>
                                        <p:cTn id="82" dur="2000"/>
                                        <p:tgtEl>
                                          <p:spTgt spid="1230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1" nodeType="clickEffect">
                                  <p:stCondLst>
                                    <p:cond delay="0"/>
                                  </p:stCondLst>
                                  <p:childTnLst>
                                    <p:set>
                                      <p:cBhvr>
                                        <p:cTn id="86" dur="1" fill="hold">
                                          <p:stCondLst>
                                            <p:cond delay="0"/>
                                          </p:stCondLst>
                                        </p:cTn>
                                        <p:tgtEl>
                                          <p:spTgt spid="12307"/>
                                        </p:tgtEl>
                                        <p:attrNameLst>
                                          <p:attrName>style.visibility</p:attrName>
                                        </p:attrNameLst>
                                      </p:cBhvr>
                                      <p:to>
                                        <p:strVal val="visible"/>
                                      </p:to>
                                    </p:set>
                                    <p:animEffect transition="in" filter="fade">
                                      <p:cBhvr>
                                        <p:cTn id="87" dur="2000"/>
                                        <p:tgtEl>
                                          <p:spTgt spid="12307"/>
                                        </p:tgtEl>
                                      </p:cBhvr>
                                    </p:animEffect>
                                  </p:childTnLst>
                                </p:cTn>
                              </p:par>
                            </p:childTnLst>
                          </p:cTn>
                        </p:par>
                        <p:par>
                          <p:cTn id="88" fill="hold" nodeType="afterGroup">
                            <p:stCondLst>
                              <p:cond delay="2000"/>
                            </p:stCondLst>
                            <p:childTnLst>
                              <p:par>
                                <p:cTn id="89" presetID="10" presetClass="entr" presetSubtype="0" fill="hold" nodeType="afterEffect">
                                  <p:stCondLst>
                                    <p:cond delay="0"/>
                                  </p:stCondLst>
                                  <p:childTnLst>
                                    <p:set>
                                      <p:cBhvr>
                                        <p:cTn id="90" dur="1" fill="hold">
                                          <p:stCondLst>
                                            <p:cond delay="0"/>
                                          </p:stCondLst>
                                        </p:cTn>
                                        <p:tgtEl>
                                          <p:spTgt spid="12309"/>
                                        </p:tgtEl>
                                        <p:attrNameLst>
                                          <p:attrName>style.visibility</p:attrName>
                                        </p:attrNameLst>
                                      </p:cBhvr>
                                      <p:to>
                                        <p:strVal val="visible"/>
                                      </p:to>
                                    </p:set>
                                    <p:animEffect transition="in" filter="fade">
                                      <p:cBhvr>
                                        <p:cTn id="91" dur="2000"/>
                                        <p:tgtEl>
                                          <p:spTgt spid="12309"/>
                                        </p:tgtEl>
                                      </p:cBhvr>
                                    </p:animEffect>
                                  </p:childTnLst>
                                </p:cTn>
                              </p:par>
                              <p:par>
                                <p:cTn id="92" presetID="10" presetClass="entr" presetSubtype="0" fill="hold" nodeType="withEffect">
                                  <p:stCondLst>
                                    <p:cond delay="0"/>
                                  </p:stCondLst>
                                  <p:childTnLst>
                                    <p:set>
                                      <p:cBhvr>
                                        <p:cTn id="93" dur="1" fill="hold">
                                          <p:stCondLst>
                                            <p:cond delay="0"/>
                                          </p:stCondLst>
                                        </p:cTn>
                                        <p:tgtEl>
                                          <p:spTgt spid="12314"/>
                                        </p:tgtEl>
                                        <p:attrNameLst>
                                          <p:attrName>style.visibility</p:attrName>
                                        </p:attrNameLst>
                                      </p:cBhvr>
                                      <p:to>
                                        <p:strVal val="visible"/>
                                      </p:to>
                                    </p:set>
                                    <p:animEffect transition="in" filter="fade">
                                      <p:cBhvr>
                                        <p:cTn id="94" dur="2000"/>
                                        <p:tgtEl>
                                          <p:spTgt spid="12314"/>
                                        </p:tgtEl>
                                      </p:cBhvr>
                                    </p:animEffect>
                                  </p:childTnLst>
                                </p:cTn>
                              </p:par>
                              <p:par>
                                <p:cTn id="95" presetID="10" presetClass="entr" presetSubtype="0" fill="hold" nodeType="withEffect">
                                  <p:stCondLst>
                                    <p:cond delay="0"/>
                                  </p:stCondLst>
                                  <p:childTnLst>
                                    <p:set>
                                      <p:cBhvr>
                                        <p:cTn id="96" dur="1" fill="hold">
                                          <p:stCondLst>
                                            <p:cond delay="0"/>
                                          </p:stCondLst>
                                        </p:cTn>
                                        <p:tgtEl>
                                          <p:spTgt spid="12308"/>
                                        </p:tgtEl>
                                        <p:attrNameLst>
                                          <p:attrName>style.visibility</p:attrName>
                                        </p:attrNameLst>
                                      </p:cBhvr>
                                      <p:to>
                                        <p:strVal val="visible"/>
                                      </p:to>
                                    </p:set>
                                    <p:animEffect transition="in" filter="fade">
                                      <p:cBhvr>
                                        <p:cTn id="97" dur="2000"/>
                                        <p:tgtEl>
                                          <p:spTgt spid="12308"/>
                                        </p:tgtEl>
                                      </p:cBhvr>
                                    </p:animEffect>
                                  </p:childTnLst>
                                </p:cTn>
                              </p:par>
                              <p:par>
                                <p:cTn id="98" presetID="2" presetClass="entr" presetSubtype="4" fill="hold" nodeType="withEffect">
                                  <p:stCondLst>
                                    <p:cond delay="0"/>
                                  </p:stCondLst>
                                  <p:childTnLst>
                                    <p:set>
                                      <p:cBhvr>
                                        <p:cTn id="99" dur="1" fill="hold">
                                          <p:stCondLst>
                                            <p:cond delay="0"/>
                                          </p:stCondLst>
                                        </p:cTn>
                                        <p:tgtEl>
                                          <p:spTgt spid="12310"/>
                                        </p:tgtEl>
                                        <p:attrNameLst>
                                          <p:attrName>style.visibility</p:attrName>
                                        </p:attrNameLst>
                                      </p:cBhvr>
                                      <p:to>
                                        <p:strVal val="visible"/>
                                      </p:to>
                                    </p:set>
                                    <p:anim calcmode="lin" valueType="num">
                                      <p:cBhvr additive="base">
                                        <p:cTn id="100" dur="500" fill="hold"/>
                                        <p:tgtEl>
                                          <p:spTgt spid="12310"/>
                                        </p:tgtEl>
                                        <p:attrNameLst>
                                          <p:attrName>ppt_x</p:attrName>
                                        </p:attrNameLst>
                                      </p:cBhvr>
                                      <p:tavLst>
                                        <p:tav tm="0">
                                          <p:val>
                                            <p:strVal val="#ppt_x"/>
                                          </p:val>
                                        </p:tav>
                                        <p:tav tm="100000">
                                          <p:val>
                                            <p:strVal val="#ppt_x"/>
                                          </p:val>
                                        </p:tav>
                                      </p:tavLst>
                                    </p:anim>
                                    <p:anim calcmode="lin" valueType="num">
                                      <p:cBhvr additive="base">
                                        <p:cTn id="101" dur="500" fill="hold"/>
                                        <p:tgtEl>
                                          <p:spTgt spid="12310"/>
                                        </p:tgtEl>
                                        <p:attrNameLst>
                                          <p:attrName>ppt_y</p:attrName>
                                        </p:attrNameLst>
                                      </p:cBhvr>
                                      <p:tavLst>
                                        <p:tav tm="0">
                                          <p:val>
                                            <p:strVal val="1+#ppt_h/2"/>
                                          </p:val>
                                        </p:tav>
                                        <p:tav tm="100000">
                                          <p:val>
                                            <p:strVal val="#ppt_y"/>
                                          </p:val>
                                        </p:tav>
                                      </p:tavLst>
                                    </p:anim>
                                  </p:childTnLst>
                                </p:cTn>
                              </p:par>
                              <p:par>
                                <p:cTn id="102" presetID="2" presetClass="entr" presetSubtype="1" fill="hold" nodeType="withEffect">
                                  <p:stCondLst>
                                    <p:cond delay="0"/>
                                  </p:stCondLst>
                                  <p:childTnLst>
                                    <p:set>
                                      <p:cBhvr>
                                        <p:cTn id="103" dur="1" fill="hold">
                                          <p:stCondLst>
                                            <p:cond delay="0"/>
                                          </p:stCondLst>
                                        </p:cTn>
                                        <p:tgtEl>
                                          <p:spTgt spid="12311"/>
                                        </p:tgtEl>
                                        <p:attrNameLst>
                                          <p:attrName>style.visibility</p:attrName>
                                        </p:attrNameLst>
                                      </p:cBhvr>
                                      <p:to>
                                        <p:strVal val="visible"/>
                                      </p:to>
                                    </p:set>
                                    <p:anim calcmode="lin" valueType="num">
                                      <p:cBhvr additive="base">
                                        <p:cTn id="104" dur="500" fill="hold"/>
                                        <p:tgtEl>
                                          <p:spTgt spid="12311"/>
                                        </p:tgtEl>
                                        <p:attrNameLst>
                                          <p:attrName>ppt_x</p:attrName>
                                        </p:attrNameLst>
                                      </p:cBhvr>
                                      <p:tavLst>
                                        <p:tav tm="0">
                                          <p:val>
                                            <p:strVal val="#ppt_x"/>
                                          </p:val>
                                        </p:tav>
                                        <p:tav tm="100000">
                                          <p:val>
                                            <p:strVal val="#ppt_x"/>
                                          </p:val>
                                        </p:tav>
                                      </p:tavLst>
                                    </p:anim>
                                    <p:anim calcmode="lin" valueType="num">
                                      <p:cBhvr additive="base">
                                        <p:cTn id="105" dur="500" fill="hold"/>
                                        <p:tgtEl>
                                          <p:spTgt spid="12311"/>
                                        </p:tgtEl>
                                        <p:attrNameLst>
                                          <p:attrName>ppt_y</p:attrName>
                                        </p:attrNameLst>
                                      </p:cBhvr>
                                      <p:tavLst>
                                        <p:tav tm="0">
                                          <p:val>
                                            <p:strVal val="0-#ppt_h/2"/>
                                          </p:val>
                                        </p:tav>
                                        <p:tav tm="100000">
                                          <p:val>
                                            <p:strVal val="#ppt_y"/>
                                          </p:val>
                                        </p:tav>
                                      </p:tavLst>
                                    </p:anim>
                                  </p:childTnLst>
                                </p:cTn>
                              </p:par>
                            </p:childTnLst>
                          </p:cTn>
                        </p:par>
                        <p:par>
                          <p:cTn id="106" fill="hold" nodeType="afterGroup">
                            <p:stCondLst>
                              <p:cond delay="4000"/>
                            </p:stCondLst>
                            <p:childTnLst>
                              <p:par>
                                <p:cTn id="107" presetID="2" presetClass="exit" presetSubtype="1" fill="hold" nodeType="afterEffect">
                                  <p:stCondLst>
                                    <p:cond delay="0"/>
                                  </p:stCondLst>
                                  <p:childTnLst>
                                    <p:anim calcmode="lin" valueType="num">
                                      <p:cBhvr additive="base">
                                        <p:cTn id="108" dur="500"/>
                                        <p:tgtEl>
                                          <p:spTgt spid="12311"/>
                                        </p:tgtEl>
                                        <p:attrNameLst>
                                          <p:attrName>ppt_x</p:attrName>
                                        </p:attrNameLst>
                                      </p:cBhvr>
                                      <p:tavLst>
                                        <p:tav tm="0">
                                          <p:val>
                                            <p:strVal val="ppt_x"/>
                                          </p:val>
                                        </p:tav>
                                        <p:tav tm="100000">
                                          <p:val>
                                            <p:strVal val="ppt_x"/>
                                          </p:val>
                                        </p:tav>
                                      </p:tavLst>
                                    </p:anim>
                                    <p:anim calcmode="lin" valueType="num">
                                      <p:cBhvr additive="base">
                                        <p:cTn id="109" dur="500"/>
                                        <p:tgtEl>
                                          <p:spTgt spid="12311"/>
                                        </p:tgtEl>
                                        <p:attrNameLst>
                                          <p:attrName>ppt_y</p:attrName>
                                        </p:attrNameLst>
                                      </p:cBhvr>
                                      <p:tavLst>
                                        <p:tav tm="0">
                                          <p:val>
                                            <p:strVal val="ppt_y"/>
                                          </p:val>
                                        </p:tav>
                                        <p:tav tm="100000">
                                          <p:val>
                                            <p:strVal val="0-ppt_h/2"/>
                                          </p:val>
                                        </p:tav>
                                      </p:tavLst>
                                    </p:anim>
                                    <p:set>
                                      <p:cBhvr>
                                        <p:cTn id="110" dur="1" fill="hold">
                                          <p:stCondLst>
                                            <p:cond delay="499"/>
                                          </p:stCondLst>
                                        </p:cTn>
                                        <p:tgtEl>
                                          <p:spTgt spid="12311"/>
                                        </p:tgtEl>
                                        <p:attrNameLst>
                                          <p:attrName>style.visibility</p:attrName>
                                        </p:attrNameLst>
                                      </p:cBhvr>
                                      <p:to>
                                        <p:strVal val="hidden"/>
                                      </p:to>
                                    </p:set>
                                  </p:childTnLst>
                                </p:cTn>
                              </p:par>
                              <p:par>
                                <p:cTn id="111" presetID="2" presetClass="exit" presetSubtype="4" fill="hold" nodeType="withEffect">
                                  <p:stCondLst>
                                    <p:cond delay="0"/>
                                  </p:stCondLst>
                                  <p:childTnLst>
                                    <p:anim calcmode="lin" valueType="num">
                                      <p:cBhvr additive="base">
                                        <p:cTn id="112" dur="500"/>
                                        <p:tgtEl>
                                          <p:spTgt spid="12310"/>
                                        </p:tgtEl>
                                        <p:attrNameLst>
                                          <p:attrName>ppt_x</p:attrName>
                                        </p:attrNameLst>
                                      </p:cBhvr>
                                      <p:tavLst>
                                        <p:tav tm="0">
                                          <p:val>
                                            <p:strVal val="ppt_x"/>
                                          </p:val>
                                        </p:tav>
                                        <p:tav tm="100000">
                                          <p:val>
                                            <p:strVal val="ppt_x"/>
                                          </p:val>
                                        </p:tav>
                                      </p:tavLst>
                                    </p:anim>
                                    <p:anim calcmode="lin" valueType="num">
                                      <p:cBhvr additive="base">
                                        <p:cTn id="113" dur="500"/>
                                        <p:tgtEl>
                                          <p:spTgt spid="12310"/>
                                        </p:tgtEl>
                                        <p:attrNameLst>
                                          <p:attrName>ppt_y</p:attrName>
                                        </p:attrNameLst>
                                      </p:cBhvr>
                                      <p:tavLst>
                                        <p:tav tm="0">
                                          <p:val>
                                            <p:strVal val="ppt_y"/>
                                          </p:val>
                                        </p:tav>
                                        <p:tav tm="100000">
                                          <p:val>
                                            <p:strVal val="1+ppt_h/2"/>
                                          </p:val>
                                        </p:tav>
                                      </p:tavLst>
                                    </p:anim>
                                    <p:set>
                                      <p:cBhvr>
                                        <p:cTn id="114" dur="1" fill="hold">
                                          <p:stCondLst>
                                            <p:cond delay="499"/>
                                          </p:stCondLst>
                                        </p:cTn>
                                        <p:tgtEl>
                                          <p:spTgt spid="12310"/>
                                        </p:tgtEl>
                                        <p:attrNameLst>
                                          <p:attrName>style.visibility</p:attrName>
                                        </p:attrNameLst>
                                      </p:cBhvr>
                                      <p:to>
                                        <p:strVal val="hidden"/>
                                      </p:to>
                                    </p:set>
                                  </p:childTnLst>
                                </p:cTn>
                              </p:par>
                            </p:childTnLst>
                          </p:cTn>
                        </p:par>
                        <p:par>
                          <p:cTn id="115" fill="hold" nodeType="afterGroup">
                            <p:stCondLst>
                              <p:cond delay="4500"/>
                            </p:stCondLst>
                            <p:childTnLst>
                              <p:par>
                                <p:cTn id="116" presetID="2" presetClass="entr" presetSubtype="1" fill="hold" nodeType="afterEffect">
                                  <p:stCondLst>
                                    <p:cond delay="0"/>
                                  </p:stCondLst>
                                  <p:childTnLst>
                                    <p:set>
                                      <p:cBhvr>
                                        <p:cTn id="117" dur="1" fill="hold">
                                          <p:stCondLst>
                                            <p:cond delay="0"/>
                                          </p:stCondLst>
                                        </p:cTn>
                                        <p:tgtEl>
                                          <p:spTgt spid="12313"/>
                                        </p:tgtEl>
                                        <p:attrNameLst>
                                          <p:attrName>style.visibility</p:attrName>
                                        </p:attrNameLst>
                                      </p:cBhvr>
                                      <p:to>
                                        <p:strVal val="visible"/>
                                      </p:to>
                                    </p:set>
                                    <p:anim calcmode="lin" valueType="num">
                                      <p:cBhvr additive="base">
                                        <p:cTn id="118" dur="500" fill="hold"/>
                                        <p:tgtEl>
                                          <p:spTgt spid="12313"/>
                                        </p:tgtEl>
                                        <p:attrNameLst>
                                          <p:attrName>ppt_x</p:attrName>
                                        </p:attrNameLst>
                                      </p:cBhvr>
                                      <p:tavLst>
                                        <p:tav tm="0">
                                          <p:val>
                                            <p:strVal val="#ppt_x"/>
                                          </p:val>
                                        </p:tav>
                                        <p:tav tm="100000">
                                          <p:val>
                                            <p:strVal val="#ppt_x"/>
                                          </p:val>
                                        </p:tav>
                                      </p:tavLst>
                                    </p:anim>
                                    <p:anim calcmode="lin" valueType="num">
                                      <p:cBhvr additive="base">
                                        <p:cTn id="119" dur="500" fill="hold"/>
                                        <p:tgtEl>
                                          <p:spTgt spid="12313"/>
                                        </p:tgtEl>
                                        <p:attrNameLst>
                                          <p:attrName>ppt_y</p:attrName>
                                        </p:attrNameLst>
                                      </p:cBhvr>
                                      <p:tavLst>
                                        <p:tav tm="0">
                                          <p:val>
                                            <p:strVal val="0-#ppt_h/2"/>
                                          </p:val>
                                        </p:tav>
                                        <p:tav tm="100000">
                                          <p:val>
                                            <p:strVal val="#ppt_y"/>
                                          </p:val>
                                        </p:tav>
                                      </p:tavLst>
                                    </p:anim>
                                  </p:childTnLst>
                                </p:cTn>
                              </p:par>
                              <p:par>
                                <p:cTn id="120" presetID="2" presetClass="entr" presetSubtype="4" fill="hold" nodeType="withEffect">
                                  <p:stCondLst>
                                    <p:cond delay="0"/>
                                  </p:stCondLst>
                                  <p:childTnLst>
                                    <p:set>
                                      <p:cBhvr>
                                        <p:cTn id="121" dur="1" fill="hold">
                                          <p:stCondLst>
                                            <p:cond delay="0"/>
                                          </p:stCondLst>
                                        </p:cTn>
                                        <p:tgtEl>
                                          <p:spTgt spid="12312"/>
                                        </p:tgtEl>
                                        <p:attrNameLst>
                                          <p:attrName>style.visibility</p:attrName>
                                        </p:attrNameLst>
                                      </p:cBhvr>
                                      <p:to>
                                        <p:strVal val="visible"/>
                                      </p:to>
                                    </p:set>
                                    <p:anim calcmode="lin" valueType="num">
                                      <p:cBhvr additive="base">
                                        <p:cTn id="122" dur="500" fill="hold"/>
                                        <p:tgtEl>
                                          <p:spTgt spid="12312"/>
                                        </p:tgtEl>
                                        <p:attrNameLst>
                                          <p:attrName>ppt_x</p:attrName>
                                        </p:attrNameLst>
                                      </p:cBhvr>
                                      <p:tavLst>
                                        <p:tav tm="0">
                                          <p:val>
                                            <p:strVal val="#ppt_x"/>
                                          </p:val>
                                        </p:tav>
                                        <p:tav tm="100000">
                                          <p:val>
                                            <p:strVal val="#ppt_x"/>
                                          </p:val>
                                        </p:tav>
                                      </p:tavLst>
                                    </p:anim>
                                    <p:anim calcmode="lin" valueType="num">
                                      <p:cBhvr additive="base">
                                        <p:cTn id="123" dur="500" fill="hold"/>
                                        <p:tgtEl>
                                          <p:spTgt spid="12312"/>
                                        </p:tgtEl>
                                        <p:attrNameLst>
                                          <p:attrName>ppt_y</p:attrName>
                                        </p:attrNameLst>
                                      </p:cBhvr>
                                      <p:tavLst>
                                        <p:tav tm="0">
                                          <p:val>
                                            <p:strVal val="1+#ppt_h/2"/>
                                          </p:val>
                                        </p:tav>
                                        <p:tav tm="100000">
                                          <p:val>
                                            <p:strVal val="#ppt_y"/>
                                          </p:val>
                                        </p:tav>
                                      </p:tavLst>
                                    </p:anim>
                                  </p:childTnLst>
                                </p:cTn>
                              </p:par>
                            </p:childTnLst>
                          </p:cTn>
                        </p:par>
                        <p:par>
                          <p:cTn id="124" fill="hold" nodeType="afterGroup">
                            <p:stCondLst>
                              <p:cond delay="5000"/>
                            </p:stCondLst>
                            <p:childTnLst>
                              <p:par>
                                <p:cTn id="125" presetID="2" presetClass="exit" presetSubtype="4" fill="hold" nodeType="afterEffect">
                                  <p:stCondLst>
                                    <p:cond delay="0"/>
                                  </p:stCondLst>
                                  <p:childTnLst>
                                    <p:anim calcmode="lin" valueType="num">
                                      <p:cBhvr additive="base">
                                        <p:cTn id="126" dur="500"/>
                                        <p:tgtEl>
                                          <p:spTgt spid="12312"/>
                                        </p:tgtEl>
                                        <p:attrNameLst>
                                          <p:attrName>ppt_x</p:attrName>
                                        </p:attrNameLst>
                                      </p:cBhvr>
                                      <p:tavLst>
                                        <p:tav tm="0">
                                          <p:val>
                                            <p:strVal val="ppt_x"/>
                                          </p:val>
                                        </p:tav>
                                        <p:tav tm="100000">
                                          <p:val>
                                            <p:strVal val="ppt_x"/>
                                          </p:val>
                                        </p:tav>
                                      </p:tavLst>
                                    </p:anim>
                                    <p:anim calcmode="lin" valueType="num">
                                      <p:cBhvr additive="base">
                                        <p:cTn id="127" dur="500"/>
                                        <p:tgtEl>
                                          <p:spTgt spid="12312"/>
                                        </p:tgtEl>
                                        <p:attrNameLst>
                                          <p:attrName>ppt_y</p:attrName>
                                        </p:attrNameLst>
                                      </p:cBhvr>
                                      <p:tavLst>
                                        <p:tav tm="0">
                                          <p:val>
                                            <p:strVal val="ppt_y"/>
                                          </p:val>
                                        </p:tav>
                                        <p:tav tm="100000">
                                          <p:val>
                                            <p:strVal val="1+ppt_h/2"/>
                                          </p:val>
                                        </p:tav>
                                      </p:tavLst>
                                    </p:anim>
                                    <p:set>
                                      <p:cBhvr>
                                        <p:cTn id="128" dur="1" fill="hold">
                                          <p:stCondLst>
                                            <p:cond delay="499"/>
                                          </p:stCondLst>
                                        </p:cTn>
                                        <p:tgtEl>
                                          <p:spTgt spid="12312"/>
                                        </p:tgtEl>
                                        <p:attrNameLst>
                                          <p:attrName>style.visibility</p:attrName>
                                        </p:attrNameLst>
                                      </p:cBhvr>
                                      <p:to>
                                        <p:strVal val="hidden"/>
                                      </p:to>
                                    </p:set>
                                  </p:childTnLst>
                                </p:cTn>
                              </p:par>
                            </p:childTnLst>
                          </p:cTn>
                        </p:par>
                        <p:par>
                          <p:cTn id="129" fill="hold" nodeType="afterGroup">
                            <p:stCondLst>
                              <p:cond delay="5500"/>
                            </p:stCondLst>
                            <p:childTnLst>
                              <p:par>
                                <p:cTn id="130" presetID="2" presetClass="entr" presetSubtype="1" fill="hold" nodeType="afterEffect">
                                  <p:stCondLst>
                                    <p:cond delay="0"/>
                                  </p:stCondLst>
                                  <p:childTnLst>
                                    <p:set>
                                      <p:cBhvr>
                                        <p:cTn id="131" dur="1" fill="hold">
                                          <p:stCondLst>
                                            <p:cond delay="0"/>
                                          </p:stCondLst>
                                        </p:cTn>
                                        <p:tgtEl>
                                          <p:spTgt spid="12316"/>
                                        </p:tgtEl>
                                        <p:attrNameLst>
                                          <p:attrName>style.visibility</p:attrName>
                                        </p:attrNameLst>
                                      </p:cBhvr>
                                      <p:to>
                                        <p:strVal val="visible"/>
                                      </p:to>
                                    </p:set>
                                    <p:anim calcmode="lin" valueType="num">
                                      <p:cBhvr additive="base">
                                        <p:cTn id="132" dur="500" fill="hold"/>
                                        <p:tgtEl>
                                          <p:spTgt spid="12316"/>
                                        </p:tgtEl>
                                        <p:attrNameLst>
                                          <p:attrName>ppt_x</p:attrName>
                                        </p:attrNameLst>
                                      </p:cBhvr>
                                      <p:tavLst>
                                        <p:tav tm="0">
                                          <p:val>
                                            <p:strVal val="#ppt_x"/>
                                          </p:val>
                                        </p:tav>
                                        <p:tav tm="100000">
                                          <p:val>
                                            <p:strVal val="#ppt_x"/>
                                          </p:val>
                                        </p:tav>
                                      </p:tavLst>
                                    </p:anim>
                                    <p:anim calcmode="lin" valueType="num">
                                      <p:cBhvr additive="base">
                                        <p:cTn id="133" dur="500" fill="hold"/>
                                        <p:tgtEl>
                                          <p:spTgt spid="12316"/>
                                        </p:tgtEl>
                                        <p:attrNameLst>
                                          <p:attrName>ppt_y</p:attrName>
                                        </p:attrNameLst>
                                      </p:cBhvr>
                                      <p:tavLst>
                                        <p:tav tm="0">
                                          <p:val>
                                            <p:strVal val="0-#ppt_h/2"/>
                                          </p:val>
                                        </p:tav>
                                        <p:tav tm="100000">
                                          <p:val>
                                            <p:strVal val="#ppt_y"/>
                                          </p:val>
                                        </p:tav>
                                      </p:tavLst>
                                    </p:anim>
                                  </p:childTnLst>
                                </p:cTn>
                              </p:par>
                              <p:par>
                                <p:cTn id="134" presetID="2" presetClass="entr" presetSubtype="4" fill="hold" nodeType="withEffect">
                                  <p:stCondLst>
                                    <p:cond delay="0"/>
                                  </p:stCondLst>
                                  <p:childTnLst>
                                    <p:set>
                                      <p:cBhvr>
                                        <p:cTn id="135" dur="1" fill="hold">
                                          <p:stCondLst>
                                            <p:cond delay="0"/>
                                          </p:stCondLst>
                                        </p:cTn>
                                        <p:tgtEl>
                                          <p:spTgt spid="12315"/>
                                        </p:tgtEl>
                                        <p:attrNameLst>
                                          <p:attrName>style.visibility</p:attrName>
                                        </p:attrNameLst>
                                      </p:cBhvr>
                                      <p:to>
                                        <p:strVal val="visible"/>
                                      </p:to>
                                    </p:set>
                                    <p:anim calcmode="lin" valueType="num">
                                      <p:cBhvr additive="base">
                                        <p:cTn id="136" dur="500" fill="hold"/>
                                        <p:tgtEl>
                                          <p:spTgt spid="12315"/>
                                        </p:tgtEl>
                                        <p:attrNameLst>
                                          <p:attrName>ppt_x</p:attrName>
                                        </p:attrNameLst>
                                      </p:cBhvr>
                                      <p:tavLst>
                                        <p:tav tm="0">
                                          <p:val>
                                            <p:strVal val="#ppt_x"/>
                                          </p:val>
                                        </p:tav>
                                        <p:tav tm="100000">
                                          <p:val>
                                            <p:strVal val="#ppt_x"/>
                                          </p:val>
                                        </p:tav>
                                      </p:tavLst>
                                    </p:anim>
                                    <p:anim calcmode="lin" valueType="num">
                                      <p:cBhvr additive="base">
                                        <p:cTn id="137" dur="500" fill="hold"/>
                                        <p:tgtEl>
                                          <p:spTgt spid="12315"/>
                                        </p:tgtEl>
                                        <p:attrNameLst>
                                          <p:attrName>ppt_y</p:attrName>
                                        </p:attrNameLst>
                                      </p:cBhvr>
                                      <p:tavLst>
                                        <p:tav tm="0">
                                          <p:val>
                                            <p:strVal val="1+#ppt_h/2"/>
                                          </p:val>
                                        </p:tav>
                                        <p:tav tm="100000">
                                          <p:val>
                                            <p:strVal val="#ppt_y"/>
                                          </p:val>
                                        </p:tav>
                                      </p:tavLst>
                                    </p:anim>
                                  </p:childTnLst>
                                </p:cTn>
                              </p:par>
                              <p:par>
                                <p:cTn id="138" presetID="2" presetClass="exit" presetSubtype="1" fill="hold" nodeType="withEffect">
                                  <p:stCondLst>
                                    <p:cond delay="0"/>
                                  </p:stCondLst>
                                  <p:childTnLst>
                                    <p:anim calcmode="lin" valueType="num">
                                      <p:cBhvr additive="base">
                                        <p:cTn id="139" dur="500"/>
                                        <p:tgtEl>
                                          <p:spTgt spid="12316"/>
                                        </p:tgtEl>
                                        <p:attrNameLst>
                                          <p:attrName>ppt_x</p:attrName>
                                        </p:attrNameLst>
                                      </p:cBhvr>
                                      <p:tavLst>
                                        <p:tav tm="0">
                                          <p:val>
                                            <p:strVal val="ppt_x"/>
                                          </p:val>
                                        </p:tav>
                                        <p:tav tm="100000">
                                          <p:val>
                                            <p:strVal val="ppt_x"/>
                                          </p:val>
                                        </p:tav>
                                      </p:tavLst>
                                    </p:anim>
                                    <p:anim calcmode="lin" valueType="num">
                                      <p:cBhvr additive="base">
                                        <p:cTn id="140" dur="500"/>
                                        <p:tgtEl>
                                          <p:spTgt spid="12316"/>
                                        </p:tgtEl>
                                        <p:attrNameLst>
                                          <p:attrName>ppt_y</p:attrName>
                                        </p:attrNameLst>
                                      </p:cBhvr>
                                      <p:tavLst>
                                        <p:tav tm="0">
                                          <p:val>
                                            <p:strVal val="ppt_y"/>
                                          </p:val>
                                        </p:tav>
                                        <p:tav tm="100000">
                                          <p:val>
                                            <p:strVal val="0-ppt_h/2"/>
                                          </p:val>
                                        </p:tav>
                                      </p:tavLst>
                                    </p:anim>
                                    <p:set>
                                      <p:cBhvr>
                                        <p:cTn id="141" dur="1" fill="hold">
                                          <p:stCondLst>
                                            <p:cond delay="499"/>
                                          </p:stCondLst>
                                        </p:cTn>
                                        <p:tgtEl>
                                          <p:spTgt spid="123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4" grpId="0"/>
      <p:bldP spid="12294" grpId="1" animBg="1"/>
      <p:bldP spid="12303" grpId="0"/>
      <p:bldP spid="12303" grpId="1"/>
      <p:bldP spid="12305" grpId="0"/>
      <p:bldP spid="12305" grpId="1"/>
      <p:bldP spid="12306" grpId="0"/>
      <p:bldP spid="12307" grpId="0"/>
      <p:bldP spid="12307"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357FAD8-05DE-4FC4-AC4F-5FA20C8DB895}"/>
              </a:ext>
            </a:extLst>
          </p:cNvPr>
          <p:cNvSpPr>
            <a:spLocks noGrp="1" noChangeArrowheads="1"/>
          </p:cNvSpPr>
          <p:nvPr>
            <p:ph type="title"/>
          </p:nvPr>
        </p:nvSpPr>
        <p:spPr/>
        <p:txBody>
          <a:bodyPr/>
          <a:lstStyle/>
          <a:p>
            <a:endParaRPr lang="en-US" altLang="en-US"/>
          </a:p>
        </p:txBody>
      </p:sp>
      <p:sp>
        <p:nvSpPr>
          <p:cNvPr id="14339" name="Rectangle 3">
            <a:extLst>
              <a:ext uri="{FF2B5EF4-FFF2-40B4-BE49-F238E27FC236}">
                <a16:creationId xmlns:a16="http://schemas.microsoft.com/office/drawing/2014/main" id="{FCA1D053-F0DC-436F-A965-C39229695838}"/>
              </a:ext>
            </a:extLst>
          </p:cNvPr>
          <p:cNvSpPr>
            <a:spLocks noGrp="1" noChangeArrowheads="1"/>
          </p:cNvSpPr>
          <p:nvPr>
            <p:ph type="body" idx="1"/>
          </p:nvPr>
        </p:nvSpPr>
        <p:spPr/>
        <p:txBody>
          <a:bodyPr/>
          <a:lstStyle/>
          <a:p>
            <a:endParaRPr lang="en-US" altLang="en-US"/>
          </a:p>
        </p:txBody>
      </p:sp>
      <p:pic>
        <p:nvPicPr>
          <p:cNvPr id="14340" name="Picture 4">
            <a:extLst>
              <a:ext uri="{FF2B5EF4-FFF2-40B4-BE49-F238E27FC236}">
                <a16:creationId xmlns:a16="http://schemas.microsoft.com/office/drawing/2014/main" id="{00CEF41D-B32A-4D3B-B803-B5C1D2B19A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a:extLst>
              <a:ext uri="{FF2B5EF4-FFF2-40B4-BE49-F238E27FC236}">
                <a16:creationId xmlns:a16="http://schemas.microsoft.com/office/drawing/2014/main" id="{C535FF76-7893-404C-A6B1-1F9C556CC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660556">
            <a:off x="6324600" y="2971800"/>
            <a:ext cx="3008313" cy="1587500"/>
          </a:xfrm>
          <a:prstGeom prst="rect">
            <a:avLst/>
          </a:prstGeom>
          <a:noFill/>
          <a:extLst>
            <a:ext uri="{909E8E84-426E-40DD-AFC4-6F175D3DCCD1}">
              <a14:hiddenFill xmlns:a14="http://schemas.microsoft.com/office/drawing/2010/main">
                <a:solidFill>
                  <a:srgbClr val="FFFFFF"/>
                </a:solidFill>
              </a14:hiddenFill>
            </a:ext>
          </a:extLst>
        </p:spPr>
      </p:pic>
      <p:sp>
        <p:nvSpPr>
          <p:cNvPr id="14342" name="Rectangle 6">
            <a:extLst>
              <a:ext uri="{FF2B5EF4-FFF2-40B4-BE49-F238E27FC236}">
                <a16:creationId xmlns:a16="http://schemas.microsoft.com/office/drawing/2014/main" id="{10C9925F-8DBF-4017-96E3-F805AC1813A6}"/>
              </a:ext>
            </a:extLst>
          </p:cNvPr>
          <p:cNvSpPr>
            <a:spLocks noChangeArrowheads="1"/>
          </p:cNvSpPr>
          <p:nvPr/>
        </p:nvSpPr>
        <p:spPr bwMode="auto">
          <a:xfrm>
            <a:off x="7010400" y="3124200"/>
            <a:ext cx="182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0"/>
            <a:r>
              <a:rPr lang="en-US" altLang="en-US" sz="2800">
                <a:solidFill>
                  <a:schemeClr val="tx1"/>
                </a:solidFill>
              </a:rPr>
              <a:t>Read in the name of your lord</a:t>
            </a:r>
          </a:p>
        </p:txBody>
      </p:sp>
      <p:sp>
        <p:nvSpPr>
          <p:cNvPr id="14343" name="Rectangle 7">
            <a:extLst>
              <a:ext uri="{FF2B5EF4-FFF2-40B4-BE49-F238E27FC236}">
                <a16:creationId xmlns:a16="http://schemas.microsoft.com/office/drawing/2014/main" id="{01627456-398E-4427-933A-0DA4FCC337EC}"/>
              </a:ext>
            </a:extLst>
          </p:cNvPr>
          <p:cNvSpPr>
            <a:spLocks noChangeArrowheads="1"/>
          </p:cNvSpPr>
          <p:nvPr/>
        </p:nvSpPr>
        <p:spPr bwMode="auto">
          <a:xfrm>
            <a:off x="7162800" y="3124200"/>
            <a:ext cx="182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0"/>
            <a:r>
              <a:rPr lang="en-US" altLang="en-US" sz="2800">
                <a:solidFill>
                  <a:schemeClr val="tx1"/>
                </a:solidFill>
              </a:rPr>
              <a:t>The one who made u from a blood clot</a:t>
            </a:r>
          </a:p>
        </p:txBody>
      </p:sp>
      <p:sp>
        <p:nvSpPr>
          <p:cNvPr id="14344" name="Rectangle 8">
            <a:extLst>
              <a:ext uri="{FF2B5EF4-FFF2-40B4-BE49-F238E27FC236}">
                <a16:creationId xmlns:a16="http://schemas.microsoft.com/office/drawing/2014/main" id="{259A1813-ABEC-4680-8130-2BAAD3E6FB5C}"/>
              </a:ext>
            </a:extLst>
          </p:cNvPr>
          <p:cNvSpPr>
            <a:spLocks noChangeArrowheads="1"/>
          </p:cNvSpPr>
          <p:nvPr/>
        </p:nvSpPr>
        <p:spPr bwMode="auto">
          <a:xfrm>
            <a:off x="7162800" y="3124200"/>
            <a:ext cx="182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0"/>
            <a:r>
              <a:rPr lang="en-US" altLang="en-US" sz="2800">
                <a:solidFill>
                  <a:schemeClr val="tx1"/>
                </a:solidFill>
              </a:rPr>
              <a:t>Read for your lord is the most generous. </a:t>
            </a:r>
          </a:p>
        </p:txBody>
      </p:sp>
      <p:sp>
        <p:nvSpPr>
          <p:cNvPr id="14345" name="Rectangle 9">
            <a:extLst>
              <a:ext uri="{FF2B5EF4-FFF2-40B4-BE49-F238E27FC236}">
                <a16:creationId xmlns:a16="http://schemas.microsoft.com/office/drawing/2014/main" id="{2AEA3F3B-6AFC-4BD7-A5CD-A56EB0E5FE3D}"/>
              </a:ext>
            </a:extLst>
          </p:cNvPr>
          <p:cNvSpPr>
            <a:spLocks noChangeArrowheads="1"/>
          </p:cNvSpPr>
          <p:nvPr/>
        </p:nvSpPr>
        <p:spPr bwMode="auto">
          <a:xfrm>
            <a:off x="2819400" y="457200"/>
            <a:ext cx="2819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ar-SA" altLang="en-US" sz="3600">
                <a:hlinkClick r:id="rId4"/>
              </a:rPr>
              <a:t>ٱقْرَأْ بِٱسْمِ رَبِّكَ ٱلَّذِي خَلَقَ</a:t>
            </a:r>
            <a:endParaRPr lang="en-US" altLang="en-US" sz="3600"/>
          </a:p>
        </p:txBody>
      </p:sp>
      <p:sp>
        <p:nvSpPr>
          <p:cNvPr id="14346" name="Rectangle 10">
            <a:extLst>
              <a:ext uri="{FF2B5EF4-FFF2-40B4-BE49-F238E27FC236}">
                <a16:creationId xmlns:a16="http://schemas.microsoft.com/office/drawing/2014/main" id="{D7C884C4-B9DC-482F-BB63-3514FDC57C65}"/>
              </a:ext>
            </a:extLst>
          </p:cNvPr>
          <p:cNvSpPr>
            <a:spLocks noChangeArrowheads="1"/>
          </p:cNvSpPr>
          <p:nvPr/>
        </p:nvSpPr>
        <p:spPr bwMode="auto">
          <a:xfrm>
            <a:off x="2438400" y="990600"/>
            <a:ext cx="327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ar-SA" altLang="en-US" sz="3600">
                <a:hlinkClick r:id="rId4"/>
              </a:rPr>
              <a:t>خَلَقَ ٱلإِنسَانَ مِنْ عَلَقٍ</a:t>
            </a:r>
            <a:r>
              <a:rPr lang="ar-SA" altLang="en-US" sz="3600"/>
              <a:t> </a:t>
            </a:r>
          </a:p>
        </p:txBody>
      </p:sp>
      <p:sp>
        <p:nvSpPr>
          <p:cNvPr id="14347" name="Rectangle 11">
            <a:extLst>
              <a:ext uri="{FF2B5EF4-FFF2-40B4-BE49-F238E27FC236}">
                <a16:creationId xmlns:a16="http://schemas.microsoft.com/office/drawing/2014/main" id="{6D7E3B00-98E4-44AF-B1B5-D77003D6074E}"/>
              </a:ext>
            </a:extLst>
          </p:cNvPr>
          <p:cNvSpPr>
            <a:spLocks noChangeArrowheads="1"/>
          </p:cNvSpPr>
          <p:nvPr/>
        </p:nvSpPr>
        <p:spPr bwMode="auto">
          <a:xfrm>
            <a:off x="3276600" y="457200"/>
            <a:ext cx="2209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ar-SA" altLang="en-US" sz="3600" b="1">
                <a:hlinkClick r:id="rId4"/>
              </a:rPr>
              <a:t>ٱقْرَأْ وَرَبُّكَ ٱلأَكْرَمُ</a:t>
            </a:r>
            <a:r>
              <a:rPr lang="ar-SA" altLang="en-US" sz="3600"/>
              <a:t> </a:t>
            </a:r>
          </a:p>
        </p:txBody>
      </p:sp>
      <p:sp>
        <p:nvSpPr>
          <p:cNvPr id="14348" name="Rectangle 12">
            <a:extLst>
              <a:ext uri="{FF2B5EF4-FFF2-40B4-BE49-F238E27FC236}">
                <a16:creationId xmlns:a16="http://schemas.microsoft.com/office/drawing/2014/main" id="{F79F3D6F-5E2B-447C-B400-75B94D3BE683}"/>
              </a:ext>
            </a:extLst>
          </p:cNvPr>
          <p:cNvSpPr>
            <a:spLocks noChangeArrowheads="1"/>
          </p:cNvSpPr>
          <p:nvPr/>
        </p:nvSpPr>
        <p:spPr bwMode="auto">
          <a:xfrm>
            <a:off x="7086600" y="3200400"/>
            <a:ext cx="182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0"/>
            <a:r>
              <a:rPr lang="en-US" altLang="en-US" sz="2800">
                <a:solidFill>
                  <a:schemeClr val="tx1"/>
                </a:solidFill>
              </a:rPr>
              <a:t>The one who taught with the pen </a:t>
            </a:r>
          </a:p>
        </p:txBody>
      </p:sp>
      <p:sp>
        <p:nvSpPr>
          <p:cNvPr id="14349" name="Rectangle 13">
            <a:extLst>
              <a:ext uri="{FF2B5EF4-FFF2-40B4-BE49-F238E27FC236}">
                <a16:creationId xmlns:a16="http://schemas.microsoft.com/office/drawing/2014/main" id="{BBB344C5-E631-40E9-8AD3-6B2C52D1B222}"/>
              </a:ext>
            </a:extLst>
          </p:cNvPr>
          <p:cNvSpPr>
            <a:spLocks noChangeArrowheads="1"/>
          </p:cNvSpPr>
          <p:nvPr/>
        </p:nvSpPr>
        <p:spPr bwMode="auto">
          <a:xfrm>
            <a:off x="7086600" y="3200400"/>
            <a:ext cx="182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0"/>
            <a:r>
              <a:rPr lang="en-US" altLang="en-US" sz="2800">
                <a:solidFill>
                  <a:schemeClr val="tx1"/>
                </a:solidFill>
              </a:rPr>
              <a:t>He taught what man did not know </a:t>
            </a:r>
          </a:p>
        </p:txBody>
      </p:sp>
      <p:sp>
        <p:nvSpPr>
          <p:cNvPr id="14350" name="Rectangle 14">
            <a:extLst>
              <a:ext uri="{FF2B5EF4-FFF2-40B4-BE49-F238E27FC236}">
                <a16:creationId xmlns:a16="http://schemas.microsoft.com/office/drawing/2014/main" id="{3A5F3C9F-42AB-4517-875A-BE6B3314300F}"/>
              </a:ext>
            </a:extLst>
          </p:cNvPr>
          <p:cNvSpPr>
            <a:spLocks noChangeArrowheads="1"/>
          </p:cNvSpPr>
          <p:nvPr/>
        </p:nvSpPr>
        <p:spPr bwMode="auto">
          <a:xfrm>
            <a:off x="2895600" y="533400"/>
            <a:ext cx="2362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ar-SA" altLang="en-US" sz="3600" b="1">
                <a:hlinkClick r:id="rId4"/>
              </a:rPr>
              <a:t>ٱلَّذِى عَلَّمَ بِٱلْقَلَمِ</a:t>
            </a:r>
            <a:r>
              <a:rPr lang="ar-SA" altLang="en-US" sz="3600"/>
              <a:t> </a:t>
            </a:r>
          </a:p>
        </p:txBody>
      </p:sp>
      <p:sp>
        <p:nvSpPr>
          <p:cNvPr id="14351" name="Rectangle 15">
            <a:extLst>
              <a:ext uri="{FF2B5EF4-FFF2-40B4-BE49-F238E27FC236}">
                <a16:creationId xmlns:a16="http://schemas.microsoft.com/office/drawing/2014/main" id="{781FBE52-9366-4D82-876D-6C03D2A15783}"/>
              </a:ext>
            </a:extLst>
          </p:cNvPr>
          <p:cNvSpPr>
            <a:spLocks noChangeArrowheads="1"/>
          </p:cNvSpPr>
          <p:nvPr/>
        </p:nvSpPr>
        <p:spPr bwMode="auto">
          <a:xfrm>
            <a:off x="2971800" y="457200"/>
            <a:ext cx="2514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ar-SA" altLang="en-US" sz="3600" b="1">
                <a:hlinkClick r:id="rId4"/>
              </a:rPr>
              <a:t>عَلَّمَ ٱلإِنسَانَ مَا لَمْ يَعْلَمْ</a:t>
            </a:r>
            <a:r>
              <a:rPr lang="ar-SA" altLang="en-US" sz="3600"/>
              <a:t> </a:t>
            </a:r>
          </a:p>
        </p:txBody>
      </p:sp>
    </p:spTree>
    <p:extLst>
      <p:ext uri="{BB962C8B-B14F-4D97-AF65-F5344CB8AC3E}">
        <p14:creationId xmlns:p14="http://schemas.microsoft.com/office/powerpoint/2010/main" val="3292889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fade">
                                      <p:cBhvr>
                                        <p:cTn id="7" dur="2000"/>
                                        <p:tgtEl>
                                          <p:spTgt spid="14342"/>
                                        </p:tgtEl>
                                      </p:cBhvr>
                                    </p:animEffect>
                                  </p:childTnLst>
                                </p:cTn>
                              </p:par>
                              <p:par>
                                <p:cTn id="8" presetID="10" presetClass="entr" presetSubtype="0" fill="hold"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fade">
                                      <p:cBhvr>
                                        <p:cTn id="10" dur="2000"/>
                                        <p:tgtEl>
                                          <p:spTgt spid="143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345"/>
                                        </p:tgtEl>
                                        <p:attrNameLst>
                                          <p:attrName>style.visibility</p:attrName>
                                        </p:attrNameLst>
                                      </p:cBhvr>
                                      <p:to>
                                        <p:strVal val="visible"/>
                                      </p:to>
                                    </p:set>
                                    <p:animEffect transition="in" filter="fade">
                                      <p:cBhvr>
                                        <p:cTn id="13" dur="2000"/>
                                        <p:tgtEl>
                                          <p:spTgt spid="1434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346"/>
                                        </p:tgtEl>
                                        <p:attrNameLst>
                                          <p:attrName>style.visibility</p:attrName>
                                        </p:attrNameLst>
                                      </p:cBhvr>
                                      <p:to>
                                        <p:strVal val="visible"/>
                                      </p:to>
                                    </p:set>
                                    <p:animEffect transition="in" filter="fade">
                                      <p:cBhvr>
                                        <p:cTn id="18" dur="2000"/>
                                        <p:tgtEl>
                                          <p:spTgt spid="14346"/>
                                        </p:tgtEl>
                                      </p:cBhvr>
                                    </p:animEffect>
                                  </p:childTnLst>
                                </p:cTn>
                              </p:par>
                              <p:par>
                                <p:cTn id="19" presetID="10" presetClass="exit" presetSubtype="0" fill="hold" grpId="1" nodeType="withEffect">
                                  <p:stCondLst>
                                    <p:cond delay="0"/>
                                  </p:stCondLst>
                                  <p:childTnLst>
                                    <p:animEffect transition="out" filter="fade">
                                      <p:cBhvr>
                                        <p:cTn id="20" dur="2000"/>
                                        <p:tgtEl>
                                          <p:spTgt spid="14345"/>
                                        </p:tgtEl>
                                      </p:cBhvr>
                                    </p:animEffect>
                                    <p:set>
                                      <p:cBhvr>
                                        <p:cTn id="21" dur="1" fill="hold">
                                          <p:stCondLst>
                                            <p:cond delay="1999"/>
                                          </p:stCondLst>
                                        </p:cTn>
                                        <p:tgtEl>
                                          <p:spTgt spid="1434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2000"/>
                                        <p:tgtEl>
                                          <p:spTgt spid="14342"/>
                                        </p:tgtEl>
                                      </p:cBhvr>
                                    </p:animEffect>
                                    <p:set>
                                      <p:cBhvr>
                                        <p:cTn id="24" dur="1" fill="hold">
                                          <p:stCondLst>
                                            <p:cond delay="1999"/>
                                          </p:stCondLst>
                                        </p:cTn>
                                        <p:tgtEl>
                                          <p:spTgt spid="14342"/>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4343"/>
                                        </p:tgtEl>
                                        <p:attrNameLst>
                                          <p:attrName>style.visibility</p:attrName>
                                        </p:attrNameLst>
                                      </p:cBhvr>
                                      <p:to>
                                        <p:strVal val="visible"/>
                                      </p:to>
                                    </p:set>
                                    <p:animEffect transition="in" filter="fade">
                                      <p:cBhvr>
                                        <p:cTn id="27" dur="2000"/>
                                        <p:tgtEl>
                                          <p:spTgt spid="1434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347"/>
                                        </p:tgtEl>
                                        <p:attrNameLst>
                                          <p:attrName>style.visibility</p:attrName>
                                        </p:attrNameLst>
                                      </p:cBhvr>
                                      <p:to>
                                        <p:strVal val="visible"/>
                                      </p:to>
                                    </p:set>
                                    <p:animEffect transition="in" filter="fade">
                                      <p:cBhvr>
                                        <p:cTn id="32" dur="2000"/>
                                        <p:tgtEl>
                                          <p:spTgt spid="1434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344"/>
                                        </p:tgtEl>
                                        <p:attrNameLst>
                                          <p:attrName>style.visibility</p:attrName>
                                        </p:attrNameLst>
                                      </p:cBhvr>
                                      <p:to>
                                        <p:strVal val="visible"/>
                                      </p:to>
                                    </p:set>
                                    <p:animEffect transition="in" filter="fade">
                                      <p:cBhvr>
                                        <p:cTn id="35" dur="2000"/>
                                        <p:tgtEl>
                                          <p:spTgt spid="14344"/>
                                        </p:tgtEl>
                                      </p:cBhvr>
                                    </p:animEffect>
                                  </p:childTnLst>
                                </p:cTn>
                              </p:par>
                              <p:par>
                                <p:cTn id="36" presetID="10" presetClass="exit" presetSubtype="0" fill="hold" grpId="1" nodeType="withEffect">
                                  <p:stCondLst>
                                    <p:cond delay="0"/>
                                  </p:stCondLst>
                                  <p:childTnLst>
                                    <p:animEffect transition="out" filter="fade">
                                      <p:cBhvr>
                                        <p:cTn id="37" dur="2000"/>
                                        <p:tgtEl>
                                          <p:spTgt spid="14346"/>
                                        </p:tgtEl>
                                      </p:cBhvr>
                                    </p:animEffect>
                                    <p:set>
                                      <p:cBhvr>
                                        <p:cTn id="38" dur="1" fill="hold">
                                          <p:stCondLst>
                                            <p:cond delay="1999"/>
                                          </p:stCondLst>
                                        </p:cTn>
                                        <p:tgtEl>
                                          <p:spTgt spid="14346"/>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2000"/>
                                        <p:tgtEl>
                                          <p:spTgt spid="14343"/>
                                        </p:tgtEl>
                                      </p:cBhvr>
                                    </p:animEffect>
                                    <p:set>
                                      <p:cBhvr>
                                        <p:cTn id="41" dur="1" fill="hold">
                                          <p:stCondLst>
                                            <p:cond delay="1999"/>
                                          </p:stCondLst>
                                        </p:cTn>
                                        <p:tgtEl>
                                          <p:spTgt spid="14343"/>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xit" presetSubtype="0" fill="hold" grpId="1" nodeType="clickEffect">
                                  <p:stCondLst>
                                    <p:cond delay="0"/>
                                  </p:stCondLst>
                                  <p:childTnLst>
                                    <p:animEffect transition="out" filter="fade">
                                      <p:cBhvr>
                                        <p:cTn id="45" dur="2000"/>
                                        <p:tgtEl>
                                          <p:spTgt spid="14347"/>
                                        </p:tgtEl>
                                      </p:cBhvr>
                                    </p:animEffect>
                                    <p:set>
                                      <p:cBhvr>
                                        <p:cTn id="46" dur="1" fill="hold">
                                          <p:stCondLst>
                                            <p:cond delay="1999"/>
                                          </p:stCondLst>
                                        </p:cTn>
                                        <p:tgtEl>
                                          <p:spTgt spid="14347"/>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2000"/>
                                        <p:tgtEl>
                                          <p:spTgt spid="14344"/>
                                        </p:tgtEl>
                                      </p:cBhvr>
                                    </p:animEffect>
                                    <p:set>
                                      <p:cBhvr>
                                        <p:cTn id="49" dur="1" fill="hold">
                                          <p:stCondLst>
                                            <p:cond delay="1999"/>
                                          </p:stCondLst>
                                        </p:cTn>
                                        <p:tgtEl>
                                          <p:spTgt spid="14344"/>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14348"/>
                                        </p:tgtEl>
                                        <p:attrNameLst>
                                          <p:attrName>style.visibility</p:attrName>
                                        </p:attrNameLst>
                                      </p:cBhvr>
                                      <p:to>
                                        <p:strVal val="visible"/>
                                      </p:to>
                                    </p:set>
                                    <p:animEffect transition="in" filter="fade">
                                      <p:cBhvr>
                                        <p:cTn id="52" dur="2000"/>
                                        <p:tgtEl>
                                          <p:spTgt spid="1434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350"/>
                                        </p:tgtEl>
                                        <p:attrNameLst>
                                          <p:attrName>style.visibility</p:attrName>
                                        </p:attrNameLst>
                                      </p:cBhvr>
                                      <p:to>
                                        <p:strVal val="visible"/>
                                      </p:to>
                                    </p:set>
                                    <p:animEffect transition="in" filter="fade">
                                      <p:cBhvr>
                                        <p:cTn id="55" dur="2000"/>
                                        <p:tgtEl>
                                          <p:spTgt spid="1435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xit" presetSubtype="0" fill="hold" grpId="1" nodeType="clickEffect">
                                  <p:stCondLst>
                                    <p:cond delay="0"/>
                                  </p:stCondLst>
                                  <p:childTnLst>
                                    <p:animEffect transition="out" filter="fade">
                                      <p:cBhvr>
                                        <p:cTn id="59" dur="2000"/>
                                        <p:tgtEl>
                                          <p:spTgt spid="14348"/>
                                        </p:tgtEl>
                                      </p:cBhvr>
                                    </p:animEffect>
                                    <p:set>
                                      <p:cBhvr>
                                        <p:cTn id="60" dur="1" fill="hold">
                                          <p:stCondLst>
                                            <p:cond delay="1999"/>
                                          </p:stCondLst>
                                        </p:cTn>
                                        <p:tgtEl>
                                          <p:spTgt spid="14348"/>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2000"/>
                                        <p:tgtEl>
                                          <p:spTgt spid="14350"/>
                                        </p:tgtEl>
                                      </p:cBhvr>
                                    </p:animEffect>
                                    <p:set>
                                      <p:cBhvr>
                                        <p:cTn id="63" dur="1" fill="hold">
                                          <p:stCondLst>
                                            <p:cond delay="1999"/>
                                          </p:stCondLst>
                                        </p:cTn>
                                        <p:tgtEl>
                                          <p:spTgt spid="14350"/>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14349"/>
                                        </p:tgtEl>
                                        <p:attrNameLst>
                                          <p:attrName>style.visibility</p:attrName>
                                        </p:attrNameLst>
                                      </p:cBhvr>
                                      <p:to>
                                        <p:strVal val="visible"/>
                                      </p:to>
                                    </p:set>
                                    <p:animEffect transition="in" filter="fade">
                                      <p:cBhvr>
                                        <p:cTn id="66" dur="2000"/>
                                        <p:tgtEl>
                                          <p:spTgt spid="1434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4351"/>
                                        </p:tgtEl>
                                        <p:attrNameLst>
                                          <p:attrName>style.visibility</p:attrName>
                                        </p:attrNameLst>
                                      </p:cBhvr>
                                      <p:to>
                                        <p:strVal val="visible"/>
                                      </p:to>
                                    </p:set>
                                    <p:animEffect transition="in" filter="fade">
                                      <p:cBhvr>
                                        <p:cTn id="69" dur="2000"/>
                                        <p:tgtEl>
                                          <p:spTgt spid="14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2" grpId="1"/>
      <p:bldP spid="14343" grpId="0"/>
      <p:bldP spid="14343" grpId="1"/>
      <p:bldP spid="14344" grpId="0"/>
      <p:bldP spid="14344" grpId="1"/>
      <p:bldP spid="14345" grpId="0"/>
      <p:bldP spid="14345" grpId="1"/>
      <p:bldP spid="14346" grpId="0"/>
      <p:bldP spid="14346" grpId="1"/>
      <p:bldP spid="14347" grpId="0"/>
      <p:bldP spid="14347" grpId="1"/>
      <p:bldP spid="14348" grpId="0"/>
      <p:bldP spid="14348" grpId="1"/>
      <p:bldP spid="14349" grpId="0"/>
      <p:bldP spid="14350" grpId="0"/>
      <p:bldP spid="14350" grpId="1"/>
      <p:bldP spid="1435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AC875F8-6CB8-4F89-8CB5-7C15A24DAC33}"/>
              </a:ext>
            </a:extLst>
          </p:cNvPr>
          <p:cNvSpPr>
            <a:spLocks noGrp="1" noChangeArrowheads="1"/>
          </p:cNvSpPr>
          <p:nvPr>
            <p:ph type="body" idx="1"/>
          </p:nvPr>
        </p:nvSpPr>
        <p:spPr>
          <a:xfrm>
            <a:off x="457200" y="1600200"/>
            <a:ext cx="4724400" cy="4525963"/>
          </a:xfrm>
        </p:spPr>
        <p:txBody>
          <a:bodyPr/>
          <a:lstStyle/>
          <a:p>
            <a:pPr algn="l" rtl="0">
              <a:lnSpc>
                <a:spcPct val="90000"/>
              </a:lnSpc>
            </a:pPr>
            <a:r>
              <a:rPr lang="en-US" altLang="en-US"/>
              <a:t>Then the man disappeared in thin air. When Mohammad (S) saw this he was confused. He had no idea what was happing! He did not know that these were spoken to him from Allah (S)</a:t>
            </a:r>
          </a:p>
        </p:txBody>
      </p:sp>
      <p:pic>
        <p:nvPicPr>
          <p:cNvPr id="15363" name="Picture 3">
            <a:extLst>
              <a:ext uri="{FF2B5EF4-FFF2-40B4-BE49-F238E27FC236}">
                <a16:creationId xmlns:a16="http://schemas.microsoft.com/office/drawing/2014/main" id="{A9AB9292-6606-4743-8E23-92D4D8345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0738" y="3429000"/>
            <a:ext cx="1973262" cy="295275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a:extLst>
              <a:ext uri="{FF2B5EF4-FFF2-40B4-BE49-F238E27FC236}">
                <a16:creationId xmlns:a16="http://schemas.microsoft.com/office/drawing/2014/main" id="{4C32E9DA-7924-4965-A529-C397F7EF1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533400"/>
            <a:ext cx="2066925"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144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afterEffect">
                                  <p:stCondLst>
                                    <p:cond delay="2000"/>
                                  </p:stCondLst>
                                  <p:childTnLst>
                                    <p:animEffect transition="out" filter="fade">
                                      <p:cBhvr>
                                        <p:cTn id="6" dur="2000"/>
                                        <p:tgtEl>
                                          <p:spTgt spid="15364"/>
                                        </p:tgtEl>
                                      </p:cBhvr>
                                    </p:animEffect>
                                    <p:set>
                                      <p:cBhvr>
                                        <p:cTn id="7" dur="1" fill="hold">
                                          <p:stCondLst>
                                            <p:cond delay="1999"/>
                                          </p:stCondLst>
                                        </p:cTn>
                                        <p:tgtEl>
                                          <p:spTgt spid="153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CE8161C-D07E-47A9-B5D9-4D14AF896043}"/>
              </a:ext>
            </a:extLst>
          </p:cNvPr>
          <p:cNvSpPr>
            <a:spLocks noGrp="1" noChangeArrowheads="1"/>
          </p:cNvSpPr>
          <p:nvPr>
            <p:ph type="title"/>
          </p:nvPr>
        </p:nvSpPr>
        <p:spPr/>
        <p:txBody>
          <a:bodyPr/>
          <a:lstStyle/>
          <a:p>
            <a:endParaRPr lang="en-US" altLang="en-US"/>
          </a:p>
        </p:txBody>
      </p:sp>
      <p:sp>
        <p:nvSpPr>
          <p:cNvPr id="16387" name="Rectangle 3">
            <a:extLst>
              <a:ext uri="{FF2B5EF4-FFF2-40B4-BE49-F238E27FC236}">
                <a16:creationId xmlns:a16="http://schemas.microsoft.com/office/drawing/2014/main" id="{C175362A-2034-4D0E-BDB8-8D97037AF1E6}"/>
              </a:ext>
            </a:extLst>
          </p:cNvPr>
          <p:cNvSpPr>
            <a:spLocks noGrp="1" noChangeArrowheads="1"/>
          </p:cNvSpPr>
          <p:nvPr>
            <p:ph type="body" idx="1"/>
          </p:nvPr>
        </p:nvSpPr>
        <p:spPr/>
        <p:txBody>
          <a:bodyPr/>
          <a:lstStyle/>
          <a:p>
            <a:pPr algn="l" rtl="0"/>
            <a:endParaRPr lang="en-US" altLang="en-US"/>
          </a:p>
        </p:txBody>
      </p:sp>
      <p:pic>
        <p:nvPicPr>
          <p:cNvPr id="16388" name="Picture 4">
            <a:extLst>
              <a:ext uri="{FF2B5EF4-FFF2-40B4-BE49-F238E27FC236}">
                <a16:creationId xmlns:a16="http://schemas.microsoft.com/office/drawing/2014/main" id="{F6763AF4-FBFE-4798-89E6-FC00AD1182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114925"/>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a:extLst>
              <a:ext uri="{FF2B5EF4-FFF2-40B4-BE49-F238E27FC236}">
                <a16:creationId xmlns:a16="http://schemas.microsoft.com/office/drawing/2014/main" id="{C27CA391-E984-4674-A2B4-B9AB0DD408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609600"/>
            <a:ext cx="91440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a:extLst>
              <a:ext uri="{FF2B5EF4-FFF2-40B4-BE49-F238E27FC236}">
                <a16:creationId xmlns:a16="http://schemas.microsoft.com/office/drawing/2014/main" id="{FC9666C4-0164-45F1-BD16-A7C5FBDA9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a:extLst>
              <a:ext uri="{FF2B5EF4-FFF2-40B4-BE49-F238E27FC236}">
                <a16:creationId xmlns:a16="http://schemas.microsoft.com/office/drawing/2014/main" id="{73BB0A3A-BD12-42D2-8F65-76153524B5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943600"/>
            <a:ext cx="838200" cy="487363"/>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a:extLst>
              <a:ext uri="{FF2B5EF4-FFF2-40B4-BE49-F238E27FC236}">
                <a16:creationId xmlns:a16="http://schemas.microsoft.com/office/drawing/2014/main" id="{EB76866B-F78B-451A-B3CE-4A2E7F9915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219200"/>
            <a:ext cx="11176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6393" name="Picture 9">
            <a:extLst>
              <a:ext uri="{FF2B5EF4-FFF2-40B4-BE49-F238E27FC236}">
                <a16:creationId xmlns:a16="http://schemas.microsoft.com/office/drawing/2014/main" id="{7282F213-627F-453E-AE45-A1B50E7E28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828800"/>
            <a:ext cx="314325" cy="714375"/>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a:extLst>
              <a:ext uri="{FF2B5EF4-FFF2-40B4-BE49-F238E27FC236}">
                <a16:creationId xmlns:a16="http://schemas.microsoft.com/office/drawing/2014/main" id="{5D725453-72A8-4E78-8E43-D505D34A7D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33400"/>
            <a:ext cx="601663" cy="1066800"/>
          </a:xfrm>
          <a:prstGeom prst="rect">
            <a:avLst/>
          </a:prstGeom>
          <a:noFill/>
          <a:extLst>
            <a:ext uri="{909E8E84-426E-40DD-AFC4-6F175D3DCCD1}">
              <a14:hiddenFill xmlns:a14="http://schemas.microsoft.com/office/drawing/2010/main">
                <a:solidFill>
                  <a:srgbClr val="FFFFFF"/>
                </a:solidFill>
              </a14:hiddenFill>
            </a:ext>
          </a:extLst>
        </p:spPr>
      </p:pic>
      <p:sp>
        <p:nvSpPr>
          <p:cNvPr id="16395" name="Rectangle 11">
            <a:extLst>
              <a:ext uri="{FF2B5EF4-FFF2-40B4-BE49-F238E27FC236}">
                <a16:creationId xmlns:a16="http://schemas.microsoft.com/office/drawing/2014/main" id="{82FE6FD6-A055-4A36-AE72-4BFAE7705332}"/>
              </a:ext>
            </a:extLst>
          </p:cNvPr>
          <p:cNvSpPr>
            <a:spLocks noChangeArrowheads="1"/>
          </p:cNvSpPr>
          <p:nvPr/>
        </p:nvSpPr>
        <p:spPr bwMode="auto">
          <a:xfrm rot="-1645643">
            <a:off x="7162800" y="-777875"/>
            <a:ext cx="220662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a:lnSpc>
                <a:spcPct val="90000"/>
              </a:lnSpc>
              <a:buFontTx/>
              <a:buNone/>
            </a:pPr>
            <a:r>
              <a:rPr lang="en-US" altLang="en-US"/>
              <a:t>READ</a:t>
            </a:r>
          </a:p>
        </p:txBody>
      </p:sp>
    </p:spTree>
    <p:extLst>
      <p:ext uri="{BB962C8B-B14F-4D97-AF65-F5344CB8AC3E}">
        <p14:creationId xmlns:p14="http://schemas.microsoft.com/office/powerpoint/2010/main" val="522588391"/>
      </p:ext>
    </p:extLst>
  </p:cSld>
  <p:clrMapOvr>
    <a:masterClrMapping/>
  </p:clrMapOvr>
  <p:transition advTm="1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 0 C -0.00052 -0.05116 -0.00052 -0.10255 -0.00139 -0.15371 C -0.00156 -0.16065 -0.0059 -0.16505 -0.00972 -0.16852 C -0.02604 -0.15417 -0.01406 -0.11389 -0.00972 -0.09074 C -0.01024 -0.06922 -0.00989 -0.04746 -0.01111 -0.02593 C -0.01128 -0.02153 -0.01475 -0.00764 -0.01805 -0.00371 C -0.02048 -0.0007 -0.02639 0.0037 -0.02639 0.0037 C -0.02569 -0.00672 -0.02691 -0.01806 -0.02361 -0.02778 C -0.02222 -0.03195 -0.01996 -0.03519 -0.01805 -0.03889 C -0.01267 -0.04954 -0.01198 -0.06019 -0.00555 -0.07037 C -0.00243 -0.07524 0.00174 -0.08403 0.00417 -0.08889 C 0.00608 -0.0926 0.00973 -0.1 0.00973 -0.1 C 0.01164 -0.125 0.01198 -0.12037 0.00973 -0.15186 C 0.0092 -0.15811 0.00278 -0.16852 0.00278 -0.16852 C -0.00764 -0.16574 -0.00312 -0.16621 -0.00833 -0.15556 C -0.0158 -0.11574 -0.01163 -0.09352 0.00278 -0.06482 C 0.00816 -0.03611 0.00799 -0.00857 -0.01527 0.00185 C -0.02361 -0.01482 -0.01336 -0.04676 -0.00139 -0.05741 C 0.00261 -0.06783 0.00573 -0.07848 0.00973 -0.08889 C 0.00886 -0.1088 0.01441 -0.15764 -0.00416 -0.17408 C -0.0184 -0.1551 -0.01041 -0.1294 -0.00139 -0.10926 C 0.00348 -0.08311 0.00556 -0.0426 -0.00555 -0.01667 C -0.00729 -0.0125 -0.01041 -0.00949 -0.0125 -0.00556 C -0.01909 -0.01899 -0.0125 -0.0382 -0.00833 -0.05186 C -0.00607 -0.06991 -0.00069 -0.08843 0.00695 -0.10371 C 0.00938 -0.12315 0.00973 -0.1213 0.00695 -0.15 C 0.0066 -0.15278 0.00556 -0.15556 0.00417 -0.15741 C 0.00313 -0.1588 0 -0.15926 0 -0.15926 " pathEditMode="relative" ptsTypes="fffffffffffffffffffffffffffA">
                                      <p:cBhvr>
                                        <p:cTn id="6" dur="2000" fill="hold"/>
                                        <p:tgtEl>
                                          <p:spTgt spid="16390"/>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C -0.00052 -0.05116 -0.00052 -0.10255 -0.00139 -0.15371 C -0.00156 -0.16065 -0.0059 -0.16505 -0.00972 -0.16852 C -0.02604 -0.15417 -0.01406 -0.11389 -0.00972 -0.09074 C -0.01024 -0.06922 -0.00989 -0.04746 -0.01111 -0.02593 C -0.01128 -0.02153 -0.01475 -0.00764 -0.01805 -0.00371 C -0.02048 -0.0007 -0.02639 0.0037 -0.02639 0.0037 C -0.02569 -0.00672 -0.02691 -0.01806 -0.02361 -0.02778 C -0.02222 -0.03195 -0.01996 -0.03519 -0.01805 -0.03889 C -0.01267 -0.04954 -0.01198 -0.06019 -0.00555 -0.07037 C -0.00243 -0.07524 0.00174 -0.08403 0.00417 -0.08889 C 0.00608 -0.0926 0.00973 -0.1 0.00973 -0.1 C 0.01164 -0.125 0.01198 -0.12037 0.00973 -0.15186 C 0.0092 -0.15811 0.00278 -0.16852 0.00278 -0.16852 C -0.00764 -0.16574 -0.00312 -0.16621 -0.00833 -0.15556 C -0.0158 -0.11574 -0.01163 -0.09352 0.00278 -0.06482 C 0.00816 -0.03611 0.00799 -0.00857 -0.01527 0.00185 C -0.02361 -0.01482 -0.01336 -0.04676 -0.00139 -0.05741 C 0.00261 -0.06783 0.00573 -0.07848 0.00973 -0.08889 C 0.00886 -0.1088 0.01441 -0.15764 -0.00416 -0.17408 C -0.0184 -0.1551 -0.01041 -0.1294 -0.00139 -0.10926 C 0.00348 -0.08311 0.00556 -0.0426 -0.00555 -0.01667 C -0.00729 -0.0125 -0.01041 -0.00949 -0.0125 -0.00556 C -0.01909 -0.01899 -0.0125 -0.0382 -0.00833 -0.05186 C -0.00607 -0.06991 -0.00069 -0.08843 0.00695 -0.10371 C 0.00938 -0.12315 0.00973 -0.1213 0.00695 -0.15 C 0.0066 -0.15278 0.00556 -0.15556 0.00417 -0.15741 C 0.00313 -0.1588 0 -0.15926 0 -0.15926 " pathEditMode="relative" ptsTypes="fffffffffffffffffffffffffffA">
                                      <p:cBhvr>
                                        <p:cTn id="8" dur="2000" fill="hold"/>
                                        <p:tgtEl>
                                          <p:spTgt spid="16389"/>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C -0.00052 -0.05116 -0.00052 -0.10255 -0.00139 -0.15371 C -0.00156 -0.16065 -0.0059 -0.16505 -0.00972 -0.16852 C -0.02604 -0.15417 -0.01406 -0.11389 -0.00972 -0.09074 C -0.01024 -0.06922 -0.00989 -0.04746 -0.01111 -0.02593 C -0.01128 -0.02153 -0.01475 -0.00764 -0.01805 -0.00371 C -0.02048 -0.0007 -0.02639 0.0037 -0.02639 0.0037 C -0.02569 -0.00672 -0.02691 -0.01806 -0.02361 -0.02778 C -0.02222 -0.03195 -0.01996 -0.03519 -0.01805 -0.03889 C -0.01267 -0.04954 -0.01198 -0.06019 -0.00555 -0.07037 C -0.00243 -0.07524 0.00174 -0.08403 0.00417 -0.08889 C 0.00608 -0.0926 0.00973 -0.1 0.00973 -0.1 C 0.01164 -0.125 0.01198 -0.12037 0.00973 -0.15186 C 0.0092 -0.15811 0.00278 -0.16852 0.00278 -0.16852 C -0.00764 -0.16574 -0.00312 -0.16621 -0.00833 -0.15556 C -0.0158 -0.11574 -0.01163 -0.09352 0.00278 -0.06482 C 0.00816 -0.03611 0.00799 -0.00857 -0.01527 0.00185 C -0.02361 -0.01482 -0.01336 -0.04676 -0.00139 -0.05741 C 0.00261 -0.06783 0.00573 -0.07848 0.00973 -0.08889 C 0.00886 -0.1088 0.01441 -0.15764 -0.00416 -0.17408 C -0.0184 -0.1551 -0.01041 -0.1294 -0.00139 -0.10926 C 0.00348 -0.08311 0.00556 -0.0426 -0.00555 -0.01667 C -0.00729 -0.0125 -0.01041 -0.00949 -0.0125 -0.00556 C -0.01909 -0.01899 -0.0125 -0.0382 -0.00833 -0.05186 C -0.00607 -0.06991 -0.00069 -0.08843 0.00695 -0.10371 C 0.00938 -0.12315 0.00973 -0.1213 0.00695 -0.15 C 0.0066 -0.15278 0.00556 -0.15556 0.00417 -0.15741 C 0.00313 -0.1588 0 -0.15926 0 -0.15926 " pathEditMode="relative" ptsTypes="fffffffffffffffffffffffffffA">
                                      <p:cBhvr>
                                        <p:cTn id="10" dur="2000" fill="hold"/>
                                        <p:tgtEl>
                                          <p:spTgt spid="16388"/>
                                        </p:tgtEl>
                                        <p:attrNameLst>
                                          <p:attrName>ppt_x</p:attrName>
                                          <p:attrName>ppt_y</p:attrName>
                                        </p:attrNameLst>
                                      </p:cBhvr>
                                    </p:animMotion>
                                  </p:childTnLst>
                                </p:cTn>
                              </p:par>
                              <p:par>
                                <p:cTn id="11" presetID="2" presetClass="exit" presetSubtype="12" fill="hold" nodeType="withEffect">
                                  <p:stCondLst>
                                    <p:cond delay="0"/>
                                  </p:stCondLst>
                                  <p:childTnLst>
                                    <p:anim calcmode="lin" valueType="num">
                                      <p:cBhvr additive="base">
                                        <p:cTn id="12" dur="500"/>
                                        <p:tgtEl>
                                          <p:spTgt spid="16392"/>
                                        </p:tgtEl>
                                        <p:attrNameLst>
                                          <p:attrName>ppt_x</p:attrName>
                                        </p:attrNameLst>
                                      </p:cBhvr>
                                      <p:tavLst>
                                        <p:tav tm="0">
                                          <p:val>
                                            <p:strVal val="ppt_x"/>
                                          </p:val>
                                        </p:tav>
                                        <p:tav tm="100000">
                                          <p:val>
                                            <p:strVal val="0-ppt_w/2"/>
                                          </p:val>
                                        </p:tav>
                                      </p:tavLst>
                                    </p:anim>
                                    <p:anim calcmode="lin" valueType="num">
                                      <p:cBhvr additive="base">
                                        <p:cTn id="13" dur="500"/>
                                        <p:tgtEl>
                                          <p:spTgt spid="16392"/>
                                        </p:tgtEl>
                                        <p:attrNameLst>
                                          <p:attrName>ppt_y</p:attrName>
                                        </p:attrNameLst>
                                      </p:cBhvr>
                                      <p:tavLst>
                                        <p:tav tm="0">
                                          <p:val>
                                            <p:strVal val="ppt_y"/>
                                          </p:val>
                                        </p:tav>
                                        <p:tav tm="100000">
                                          <p:val>
                                            <p:strVal val="1+ppt_h/2"/>
                                          </p:val>
                                        </p:tav>
                                      </p:tavLst>
                                    </p:anim>
                                    <p:set>
                                      <p:cBhvr>
                                        <p:cTn id="14" dur="1" fill="hold">
                                          <p:stCondLst>
                                            <p:cond delay="499"/>
                                          </p:stCondLst>
                                        </p:cTn>
                                        <p:tgtEl>
                                          <p:spTgt spid="16392"/>
                                        </p:tgtEl>
                                        <p:attrNameLst>
                                          <p:attrName>style.visibility</p:attrName>
                                        </p:attrNameLst>
                                      </p:cBhvr>
                                      <p:to>
                                        <p:strVal val="hidden"/>
                                      </p:to>
                                    </p:set>
                                  </p:childTnLst>
                                </p:cTn>
                              </p:par>
                              <p:par>
                                <p:cTn id="15" presetID="2" presetClass="exit" presetSubtype="12" fill="hold" nodeType="withEffect">
                                  <p:stCondLst>
                                    <p:cond delay="0"/>
                                  </p:stCondLst>
                                  <p:childTnLst>
                                    <p:anim calcmode="lin" valueType="num">
                                      <p:cBhvr additive="base">
                                        <p:cTn id="16" dur="500"/>
                                        <p:tgtEl>
                                          <p:spTgt spid="16393"/>
                                        </p:tgtEl>
                                        <p:attrNameLst>
                                          <p:attrName>ppt_x</p:attrName>
                                        </p:attrNameLst>
                                      </p:cBhvr>
                                      <p:tavLst>
                                        <p:tav tm="0">
                                          <p:val>
                                            <p:strVal val="ppt_x"/>
                                          </p:val>
                                        </p:tav>
                                        <p:tav tm="100000">
                                          <p:val>
                                            <p:strVal val="0-ppt_w/2"/>
                                          </p:val>
                                        </p:tav>
                                      </p:tavLst>
                                    </p:anim>
                                    <p:anim calcmode="lin" valueType="num">
                                      <p:cBhvr additive="base">
                                        <p:cTn id="17" dur="500"/>
                                        <p:tgtEl>
                                          <p:spTgt spid="16393"/>
                                        </p:tgtEl>
                                        <p:attrNameLst>
                                          <p:attrName>ppt_y</p:attrName>
                                        </p:attrNameLst>
                                      </p:cBhvr>
                                      <p:tavLst>
                                        <p:tav tm="0">
                                          <p:val>
                                            <p:strVal val="ppt_y"/>
                                          </p:val>
                                        </p:tav>
                                        <p:tav tm="100000">
                                          <p:val>
                                            <p:strVal val="1+ppt_h/2"/>
                                          </p:val>
                                        </p:tav>
                                      </p:tavLst>
                                    </p:anim>
                                    <p:set>
                                      <p:cBhvr>
                                        <p:cTn id="18" dur="1" fill="hold">
                                          <p:stCondLst>
                                            <p:cond delay="499"/>
                                          </p:stCondLst>
                                        </p:cTn>
                                        <p:tgtEl>
                                          <p:spTgt spid="16393"/>
                                        </p:tgtEl>
                                        <p:attrNameLst>
                                          <p:attrName>style.visibility</p:attrName>
                                        </p:attrNameLst>
                                      </p:cBhvr>
                                      <p:to>
                                        <p:strVal val="hidden"/>
                                      </p:to>
                                    </p:set>
                                  </p:childTnLst>
                                </p:cTn>
                              </p:par>
                              <p:par>
                                <p:cTn id="19" presetID="2" presetClass="exit" presetSubtype="6" fill="hold" nodeType="withEffect">
                                  <p:stCondLst>
                                    <p:cond delay="0"/>
                                  </p:stCondLst>
                                  <p:childTnLst>
                                    <p:anim calcmode="lin" valueType="num">
                                      <p:cBhvr additive="base">
                                        <p:cTn id="20" dur="500"/>
                                        <p:tgtEl>
                                          <p:spTgt spid="16393"/>
                                        </p:tgtEl>
                                        <p:attrNameLst>
                                          <p:attrName>ppt_x</p:attrName>
                                        </p:attrNameLst>
                                      </p:cBhvr>
                                      <p:tavLst>
                                        <p:tav tm="0">
                                          <p:val>
                                            <p:strVal val="ppt_x"/>
                                          </p:val>
                                        </p:tav>
                                        <p:tav tm="100000">
                                          <p:val>
                                            <p:strVal val="1+ppt_w/2"/>
                                          </p:val>
                                        </p:tav>
                                      </p:tavLst>
                                    </p:anim>
                                    <p:anim calcmode="lin" valueType="num">
                                      <p:cBhvr additive="base">
                                        <p:cTn id="21" dur="500"/>
                                        <p:tgtEl>
                                          <p:spTgt spid="16393"/>
                                        </p:tgtEl>
                                        <p:attrNameLst>
                                          <p:attrName>ppt_y</p:attrName>
                                        </p:attrNameLst>
                                      </p:cBhvr>
                                      <p:tavLst>
                                        <p:tav tm="0">
                                          <p:val>
                                            <p:strVal val="ppt_y"/>
                                          </p:val>
                                        </p:tav>
                                        <p:tav tm="100000">
                                          <p:val>
                                            <p:strVal val="1+ppt_h/2"/>
                                          </p:val>
                                        </p:tav>
                                      </p:tavLst>
                                    </p:anim>
                                    <p:set>
                                      <p:cBhvr>
                                        <p:cTn id="22" dur="1" fill="hold">
                                          <p:stCondLst>
                                            <p:cond delay="499"/>
                                          </p:stCondLst>
                                        </p:cTn>
                                        <p:tgtEl>
                                          <p:spTgt spid="16393"/>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0.0033 -0.00463 C -0.00382 -0.05579 -0.00382 -0.10718 -0.00469 -0.15833 C -0.00486 -0.16528 -0.0092 -0.16968 -0.01302 -0.17315 C -0.02934 -0.1588 -0.01736 -0.11852 -0.01302 -0.09537 C -0.01354 -0.07384 -0.0132 -0.05208 -0.01441 -0.03056 C -0.01458 -0.02616 -0.01806 -0.01227 -0.02136 -0.00833 C -0.02379 -0.00532 -0.02969 -0.00093 -0.02969 -0.00069 C -0.02899 -0.01134 -0.03021 -0.02268 -0.02691 -0.03241 C -0.02552 -0.03657 -0.02327 -0.03981 -0.02136 -0.04352 C -0.01597 -0.05417 -0.01528 -0.06481 -0.00886 -0.075 C -0.00573 -0.07986 -0.00156 -0.08866 0.00087 -0.09352 C 0.00278 -0.09722 0.00642 -0.10463 0.00642 -0.1044 C 0.00833 -0.12963 0.00868 -0.125 0.00642 -0.15648 C 0.0059 -0.16273 -0.00052 -0.17315 -0.00052 -0.17292 C -0.01094 -0.17037 -0.00643 -0.17083 -0.01163 -0.16018 C -0.0191 -0.12037 -0.01493 -0.09815 -0.00052 -0.06944 C 0.00486 -0.04074 0.00469 -0.01319 -0.01858 -0.00278 C -0.02691 -0.01944 -0.01667 -0.05139 -0.00469 -0.06204 C -0.0007 -0.07245 0.00243 -0.0831 0.00642 -0.09352 C 0.00555 -0.11343 0.01111 -0.16227 -0.00747 -0.1787 C -0.0217 -0.15972 -0.01372 -0.13403 -0.00469 -0.11389 C 0.00017 -0.08773 0.00226 -0.04722 -0.00886 -0.0213 C -0.01059 -0.01713 -0.01372 -0.01412 -0.0158 -0.01018 C -0.0224 -0.02361 -0.0158 -0.04282 -0.01163 -0.05648 C -0.00938 -0.07454 -0.00399 -0.09306 0.00364 -0.10833 C 0.00607 -0.12778 0.00642 -0.12593 0.00364 -0.15463 C 0.0033 -0.15741 0.00226 -0.16018 0.00087 -0.16204 C -0.00018 -0.16343 -0.0033 -0.16389 -0.0033 -0.16366 " pathEditMode="relative" rAng="0" ptsTypes="fffffffffffffffffffffffffffA">
                                      <p:cBhvr>
                                        <p:cTn id="24" dur="2000" fill="hold"/>
                                        <p:tgtEl>
                                          <p:spTgt spid="16391"/>
                                        </p:tgtEl>
                                        <p:attrNameLst>
                                          <p:attrName>ppt_x</p:attrName>
                                          <p:attrName>ppt_y</p:attrName>
                                        </p:attrNameLst>
                                      </p:cBhvr>
                                      <p:rCtr x="-625" y="-8519"/>
                                    </p:animMotion>
                                  </p:childTnLst>
                                </p:cTn>
                              </p:par>
                              <p:par>
                                <p:cTn id="25" presetID="6" presetClass="emph" presetSubtype="0" fill="hold" nodeType="withEffect">
                                  <p:stCondLst>
                                    <p:cond delay="0"/>
                                  </p:stCondLst>
                                  <p:childTnLst>
                                    <p:animScale>
                                      <p:cBhvr>
                                        <p:cTn id="26" dur="2000" fill="hold"/>
                                        <p:tgtEl>
                                          <p:spTgt spid="16391"/>
                                        </p:tgtEl>
                                      </p:cBhvr>
                                      <p:by x="600000" y="600000"/>
                                    </p:animScale>
                                  </p:childTnLst>
                                </p:cTn>
                              </p:par>
                              <p:par>
                                <p:cTn id="27" presetID="0" presetClass="path" presetSubtype="0" accel="50000" decel="50000" fill="hold" grpId="0" nodeType="withEffect">
                                  <p:stCondLst>
                                    <p:cond delay="0"/>
                                  </p:stCondLst>
                                  <p:childTnLst>
                                    <p:animMotion origin="layout" path="M 0 0 C -0.0007 -0.0287 0.00763 -0.05648 -0.00695 -0.07592 C -0.01025 -0.09143 -0.00955 -0.09606 -0.02223 -0.09259 C -0.03264 -0.07523 -0.03629 -0.05995 -0.03889 -0.03889 C -0.03698 0.00047 -0.03559 0.01829 -0.03056 0.05186 C -0.03125 0.06945 -0.02691 0.08496 -0.0375 0.09445 C -0.03889 0.09375 -0.04098 0.09422 -0.04167 0.0926 C -0.04393 0.0875 -0.04584 0.07593 -0.04584 0.07593 C -0.04844 0.05139 -0.04966 0.02593 -0.05417 0.00186 C -0.05261 -0.02453 -0.05174 -0.03472 -0.03473 -0.04977 C -0.03681 -0.05787 -0.04011 -0.05926 -0.04584 -0.06296 C -0.0533 -0.05972 -0.05296 -0.05463 -0.05417 -0.04444 C -0.0533 -0.00139 -0.05139 0.0338 -0.05278 0.07593 C -0.05452 0.04792 -0.05417 0.02014 -0.05834 -0.0074 C -0.05816 -0.01389 -0.0632 -0.05208 -0.05139 -0.05717 C -0.05296 -0.03889 -0.05868 -0.02546 -0.0625 -0.0074 C -0.06424 0.01042 -0.06684 0.02431 -0.07639 0.03704 C -0.08803 0.01366 -0.08473 -0.06296 -0.05556 -0.07592 C -0.04966 -0.06805 -0.05018 -0.06273 -0.04306 -0.05555 C -0.03386 -0.03495 -0.03421 -0.00972 -0.02917 0.01297 C -0.03004 0.03426 -0.02796 0.06019 -0.04723 0.06667 C -0.05 0.06598 -0.0533 0.0669 -0.05556 0.06482 C -0.05712 0.06343 -0.05678 0.05996 -0.05695 0.05741 C -0.05764 0.0507 -0.05782 0.04375 -0.05834 0.03704 C -0.05643 -0.00995 -0.06563 -0.06365 -0.02362 -0.07777 C -0.00834 -0.07268 -0.01407 -0.07662 -0.00834 -0.06111 C -0.01285 -0.02801 -0.0073 -0.05208 -0.01806 -0.02777 C -0.0316 0.00278 -0.04046 0.03334 -0.06528 0.05 C -0.07344 0.01736 -0.06928 0.03843 -0.06389 -0.03148 C -0.06216 -0.05277 -0.05157 -0.06875 -0.03612 -0.07592 C -0.02344 -0.03402 -0.03351 0.02338 -0.03473 0.06111 C -0.03507 0.06968 -0.03542 0.06829 -0.04028 0.07037 C -0.04827 0.06875 -0.05591 0.06667 -0.06389 0.06482 C -0.07622 0.05672 -0.07362 0.05186 -0.08195 0.04074 C -0.08438 0.0375 -0.08785 0.03635 -0.09028 0.03334 C -0.09393 0.02894 -0.09671 0.02338 -0.1 0.01852 C -0.10053 0.01181 -0.09966 0.00463 -0.10139 -0.00185 C -0.10348 -0.00995 -0.11112 -0.02407 -0.11112 -0.02407 C -0.11459 -0.05208 -0.11025 -0.0706 -0.10139 -0.09444 C -0.09688 -0.10625 -0.10434 -0.09259 -0.09723 -0.10926 C -0.09254 -0.1199 -0.08525 -0.12662 -0.08056 -0.13703 C -0.07257 -0.15486 -0.079 -0.14143 -0.075 -0.15555 C -0.07205 -0.1662 -0.07223 -0.15972 -0.07223 -0.16481 " pathEditMode="relative" ptsTypes="ffffffffffffffffffffffffffffffffffffffffffA">
                                      <p:cBhvr>
                                        <p:cTn id="28" dur="2000" fill="hold"/>
                                        <p:tgtEl>
                                          <p:spTgt spid="16395"/>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0 0 C -0.0007 -0.0287 0.00763 -0.05648 -0.00695 -0.07592 C -0.01025 -0.09143 -0.00955 -0.09606 -0.02223 -0.09259 C -0.03264 -0.07523 -0.03629 -0.05995 -0.03889 -0.03889 C -0.03698 0.00047 -0.03559 0.01829 -0.03056 0.05186 C -0.03125 0.06945 -0.02691 0.08496 -0.0375 0.09445 C -0.03889 0.09375 -0.04098 0.09422 -0.04167 0.0926 C -0.04393 0.0875 -0.04584 0.07593 -0.04584 0.07593 C -0.04844 0.05139 -0.04966 0.02593 -0.05417 0.00186 C -0.05261 -0.02453 -0.05174 -0.03472 -0.03473 -0.04977 C -0.03681 -0.05787 -0.04011 -0.05926 -0.04584 -0.06296 C -0.0533 -0.05972 -0.05296 -0.05463 -0.05417 -0.04444 C -0.0533 -0.00139 -0.05139 0.0338 -0.05278 0.07593 C -0.05452 0.04792 -0.05417 0.02014 -0.05834 -0.0074 C -0.05816 -0.01389 -0.0632 -0.05208 -0.05139 -0.05717 C -0.05296 -0.03889 -0.05868 -0.02546 -0.0625 -0.0074 C -0.06424 0.01042 -0.06684 0.02431 -0.07639 0.03704 C -0.08803 0.01366 -0.08473 -0.06296 -0.05556 -0.07592 C -0.04966 -0.06805 -0.05018 -0.06273 -0.04306 -0.05555 C -0.03386 -0.03495 -0.03421 -0.00972 -0.02917 0.01297 C -0.03004 0.03426 -0.02796 0.06019 -0.04723 0.06667 C -0.05 0.06598 -0.0533 0.0669 -0.05556 0.06482 C -0.05712 0.06343 -0.05678 0.05996 -0.05695 0.05741 C -0.05764 0.0507 -0.05782 0.04375 -0.05834 0.03704 C -0.05643 -0.00995 -0.06563 -0.06365 -0.02362 -0.07777 C -0.00834 -0.07268 -0.01407 -0.07662 -0.00834 -0.06111 C -0.01285 -0.02801 -0.0073 -0.05208 -0.01806 -0.02777 C -0.0316 0.00278 -0.04046 0.03334 -0.06528 0.05 C -0.07344 0.01736 -0.06928 0.03843 -0.06389 -0.03148 C -0.06216 -0.05277 -0.05157 -0.06875 -0.03612 -0.07592 C -0.02344 -0.03402 -0.03351 0.02338 -0.03473 0.06111 C -0.03507 0.06968 -0.03542 0.06829 -0.04028 0.07037 C -0.04827 0.06875 -0.05591 0.06667 -0.06389 0.06482 C -0.07622 0.05672 -0.07362 0.05186 -0.08195 0.04074 C -0.08438 0.0375 -0.08785 0.03635 -0.09028 0.03334 C -0.09393 0.02894 -0.09671 0.02338 -0.1 0.01852 C -0.10053 0.01181 -0.09966 0.00463 -0.10139 -0.00185 C -0.10348 -0.00995 -0.11112 -0.02407 -0.11112 -0.02407 C -0.11459 -0.05208 -0.11025 -0.0706 -0.10139 -0.09444 C -0.09688 -0.10625 -0.10434 -0.09259 -0.09723 -0.10926 C -0.09254 -0.1199 -0.08525 -0.12662 -0.08056 -0.13703 C -0.07257 -0.15486 -0.079 -0.14143 -0.075 -0.15555 C -0.07205 -0.1662 -0.07223 -0.15972 -0.07223 -0.16481 " pathEditMode="relative" ptsTypes="ffffffffffffffffffffffffffffffffffffffffffA">
                                      <p:cBhvr>
                                        <p:cTn id="30" dur="2000" fill="hold"/>
                                        <p:tgtEl>
                                          <p:spTgt spid="1639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651F24D-9032-436D-9314-FEECD4F174A8}"/>
              </a:ext>
            </a:extLst>
          </p:cNvPr>
          <p:cNvSpPr>
            <a:spLocks noGrp="1" noChangeArrowheads="1"/>
          </p:cNvSpPr>
          <p:nvPr>
            <p:ph type="body" idx="1"/>
          </p:nvPr>
        </p:nvSpPr>
        <p:spPr/>
        <p:txBody>
          <a:bodyPr/>
          <a:lstStyle/>
          <a:p>
            <a:pPr algn="l" rtl="0"/>
            <a:endParaRPr lang="en-US" altLang="en-US"/>
          </a:p>
        </p:txBody>
      </p:sp>
      <p:pic>
        <p:nvPicPr>
          <p:cNvPr id="17411" name="Picture 3">
            <a:extLst>
              <a:ext uri="{FF2B5EF4-FFF2-40B4-BE49-F238E27FC236}">
                <a16:creationId xmlns:a16="http://schemas.microsoft.com/office/drawing/2014/main" id="{6B4B14C1-E7B3-4B6F-BD86-5FD5A0C21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905000"/>
            <a:ext cx="1703388" cy="2738438"/>
          </a:xfrm>
          <a:prstGeom prst="rect">
            <a:avLst/>
          </a:prstGeom>
          <a:noFill/>
          <a:extLst>
            <a:ext uri="{909E8E84-426E-40DD-AFC4-6F175D3DCCD1}">
              <a14:hiddenFill xmlns:a14="http://schemas.microsoft.com/office/drawing/2010/main">
                <a:solidFill>
                  <a:srgbClr val="FFFFFF"/>
                </a:solidFill>
              </a14:hiddenFill>
            </a:ext>
          </a:extLst>
        </p:spPr>
      </p:pic>
      <p:sp>
        <p:nvSpPr>
          <p:cNvPr id="17412" name="Oval 4">
            <a:extLst>
              <a:ext uri="{FF2B5EF4-FFF2-40B4-BE49-F238E27FC236}">
                <a16:creationId xmlns:a16="http://schemas.microsoft.com/office/drawing/2014/main" id="{7D0F351D-D52E-4152-8236-EA0412209409}"/>
              </a:ext>
            </a:extLst>
          </p:cNvPr>
          <p:cNvSpPr>
            <a:spLocks noChangeArrowheads="1"/>
          </p:cNvSpPr>
          <p:nvPr/>
        </p:nvSpPr>
        <p:spPr bwMode="auto">
          <a:xfrm>
            <a:off x="5410200" y="762000"/>
            <a:ext cx="1752600" cy="17081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Mohamed are u okay?? </a:t>
            </a:r>
          </a:p>
        </p:txBody>
      </p:sp>
      <p:sp>
        <p:nvSpPr>
          <p:cNvPr id="17413" name="Line 5">
            <a:extLst>
              <a:ext uri="{FF2B5EF4-FFF2-40B4-BE49-F238E27FC236}">
                <a16:creationId xmlns:a16="http://schemas.microsoft.com/office/drawing/2014/main" id="{1F33035F-2CCF-49A8-8FB6-9544FD71FBEE}"/>
              </a:ext>
            </a:extLst>
          </p:cNvPr>
          <p:cNvSpPr>
            <a:spLocks noChangeShapeType="1"/>
          </p:cNvSpPr>
          <p:nvPr/>
        </p:nvSpPr>
        <p:spPr bwMode="auto">
          <a:xfrm flipV="1">
            <a:off x="5410200" y="2286000"/>
            <a:ext cx="2286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 name="Oval 6">
            <a:extLst>
              <a:ext uri="{FF2B5EF4-FFF2-40B4-BE49-F238E27FC236}">
                <a16:creationId xmlns:a16="http://schemas.microsoft.com/office/drawing/2014/main" id="{96576DFC-0B9C-40C4-A7AF-03EEE74C0671}"/>
              </a:ext>
            </a:extLst>
          </p:cNvPr>
          <p:cNvSpPr>
            <a:spLocks noChangeArrowheads="1"/>
          </p:cNvSpPr>
          <p:nvPr/>
        </p:nvSpPr>
        <p:spPr bwMode="auto">
          <a:xfrm>
            <a:off x="914400" y="3429000"/>
            <a:ext cx="2286000" cy="2286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Can you wrap me</a:t>
            </a:r>
          </a:p>
          <a:p>
            <a:pPr algn="ctr"/>
            <a:r>
              <a:rPr lang="en-US" altLang="en-US" b="1"/>
              <a:t>With a blanket?</a:t>
            </a:r>
          </a:p>
        </p:txBody>
      </p:sp>
      <p:sp>
        <p:nvSpPr>
          <p:cNvPr id="17415" name="Line 7">
            <a:extLst>
              <a:ext uri="{FF2B5EF4-FFF2-40B4-BE49-F238E27FC236}">
                <a16:creationId xmlns:a16="http://schemas.microsoft.com/office/drawing/2014/main" id="{7AA6D06D-E123-48F0-86D9-BDC3301A28E1}"/>
              </a:ext>
            </a:extLst>
          </p:cNvPr>
          <p:cNvSpPr>
            <a:spLocks noChangeShapeType="1"/>
          </p:cNvSpPr>
          <p:nvPr/>
        </p:nvSpPr>
        <p:spPr bwMode="auto">
          <a:xfrm>
            <a:off x="2133600" y="5791200"/>
            <a:ext cx="3048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7416" name="Picture 8">
            <a:extLst>
              <a:ext uri="{FF2B5EF4-FFF2-40B4-BE49-F238E27FC236}">
                <a16:creationId xmlns:a16="http://schemas.microsoft.com/office/drawing/2014/main" id="{710A9C57-FEE5-4BE2-8F4C-8D33F7C67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609600"/>
            <a:ext cx="4194175" cy="4933950"/>
          </a:xfrm>
          <a:prstGeom prst="rect">
            <a:avLst/>
          </a:prstGeom>
          <a:noFill/>
          <a:extLst>
            <a:ext uri="{909E8E84-426E-40DD-AFC4-6F175D3DCCD1}">
              <a14:hiddenFill xmlns:a14="http://schemas.microsoft.com/office/drawing/2010/main">
                <a:solidFill>
                  <a:srgbClr val="FFFFFF"/>
                </a:solidFill>
              </a14:hiddenFill>
            </a:ext>
          </a:extLst>
        </p:spPr>
      </p:pic>
      <p:pic>
        <p:nvPicPr>
          <p:cNvPr id="17417" name="Picture 9">
            <a:extLst>
              <a:ext uri="{FF2B5EF4-FFF2-40B4-BE49-F238E27FC236}">
                <a16:creationId xmlns:a16="http://schemas.microsoft.com/office/drawing/2014/main" id="{FEEE0E69-8F41-4CA7-A053-FA8B7A44A5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0"/>
            <a:ext cx="3409950" cy="5619750"/>
          </a:xfrm>
          <a:prstGeom prst="rect">
            <a:avLst/>
          </a:prstGeom>
          <a:noFill/>
          <a:extLst>
            <a:ext uri="{909E8E84-426E-40DD-AFC4-6F175D3DCCD1}">
              <a14:hiddenFill xmlns:a14="http://schemas.microsoft.com/office/drawing/2010/main">
                <a:solidFill>
                  <a:srgbClr val="FFFFFF"/>
                </a:solidFill>
              </a14:hiddenFill>
            </a:ext>
          </a:extLst>
        </p:spPr>
      </p:pic>
      <p:sp>
        <p:nvSpPr>
          <p:cNvPr id="17418" name="Rectangle 10">
            <a:extLst>
              <a:ext uri="{FF2B5EF4-FFF2-40B4-BE49-F238E27FC236}">
                <a16:creationId xmlns:a16="http://schemas.microsoft.com/office/drawing/2014/main" id="{EF54A021-0A8E-4F9C-9800-D536A2886CDA}"/>
              </a:ext>
            </a:extLst>
          </p:cNvPr>
          <p:cNvSpPr>
            <a:spLocks noGrp="1" noChangeArrowheads="1"/>
          </p:cNvSpPr>
          <p:nvPr>
            <p:ph type="title"/>
          </p:nvPr>
        </p:nvSpPr>
        <p:spPr>
          <a:noFill/>
          <a:ln/>
        </p:spPr>
        <p:txBody>
          <a:bodyPr/>
          <a:lstStyle/>
          <a:p>
            <a:r>
              <a:rPr lang="en-US" altLang="en-US" sz="4000"/>
              <a:t>After the prophet regained his strength he muttered all that happened.</a:t>
            </a:r>
          </a:p>
        </p:txBody>
      </p:sp>
    </p:spTree>
    <p:extLst>
      <p:ext uri="{BB962C8B-B14F-4D97-AF65-F5344CB8AC3E}">
        <p14:creationId xmlns:p14="http://schemas.microsoft.com/office/powerpoint/2010/main" val="3141374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0"/>
                                  </p:stCondLst>
                                  <p:childTnLst>
                                    <p:animScale>
                                      <p:cBhvr>
                                        <p:cTn id="6" dur="500" fill="hold"/>
                                        <p:tgtEl>
                                          <p:spTgt spid="17411"/>
                                        </p:tgtEl>
                                      </p:cBhvr>
                                      <p:by x="150000" y="150000"/>
                                    </p:animScale>
                                  </p:childTnLst>
                                </p:cTn>
                              </p:par>
                            </p:childTnLst>
                          </p:cTn>
                        </p:par>
                        <p:par>
                          <p:cTn id="7" fill="hold" nodeType="afterGroup">
                            <p:stCondLst>
                              <p:cond delay="500"/>
                            </p:stCondLst>
                            <p:childTnLst>
                              <p:par>
                                <p:cTn id="8" presetID="10" presetClass="entr" presetSubtype="0" fill="hold" grpId="0" nodeType="afterEffect">
                                  <p:stCondLst>
                                    <p:cond delay="0"/>
                                  </p:stCondLst>
                                  <p:childTnLst>
                                    <p:set>
                                      <p:cBhvr>
                                        <p:cTn id="9" dur="1" fill="hold">
                                          <p:stCondLst>
                                            <p:cond delay="0"/>
                                          </p:stCondLst>
                                        </p:cTn>
                                        <p:tgtEl>
                                          <p:spTgt spid="17412"/>
                                        </p:tgtEl>
                                        <p:attrNameLst>
                                          <p:attrName>style.visibility</p:attrName>
                                        </p:attrNameLst>
                                      </p:cBhvr>
                                      <p:to>
                                        <p:strVal val="visible"/>
                                      </p:to>
                                    </p:set>
                                    <p:animEffect transition="in" filter="fade">
                                      <p:cBhvr>
                                        <p:cTn id="10" dur="2000"/>
                                        <p:tgtEl>
                                          <p:spTgt spid="17412"/>
                                        </p:tgtEl>
                                      </p:cBhvr>
                                    </p:animEffect>
                                  </p:childTnLst>
                                </p:cTn>
                              </p:par>
                              <p:par>
                                <p:cTn id="11" presetID="10" presetClass="entr" presetSubtype="0" fill="hold" nodeType="with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fade">
                                      <p:cBhvr>
                                        <p:cTn id="13" dur="2000"/>
                                        <p:tgtEl>
                                          <p:spTgt spid="17413"/>
                                        </p:tgtEl>
                                      </p:cBhvr>
                                    </p:animEffect>
                                  </p:childTnLst>
                                </p:cTn>
                              </p:par>
                            </p:childTnLst>
                          </p:cTn>
                        </p:par>
                        <p:par>
                          <p:cTn id="14" fill="hold" nodeType="afterGroup">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fade">
                                      <p:cBhvr>
                                        <p:cTn id="17" dur="2000"/>
                                        <p:tgtEl>
                                          <p:spTgt spid="17414"/>
                                        </p:tgtEl>
                                      </p:cBhvr>
                                    </p:animEffect>
                                  </p:childTnLst>
                                </p:cTn>
                              </p:par>
                              <p:par>
                                <p:cTn id="18" presetID="10" presetClass="entr" presetSubtype="0" fill="hold" nodeType="withEffect">
                                  <p:stCondLst>
                                    <p:cond delay="0"/>
                                  </p:stCondLst>
                                  <p:childTnLst>
                                    <p:set>
                                      <p:cBhvr>
                                        <p:cTn id="19" dur="1" fill="hold">
                                          <p:stCondLst>
                                            <p:cond delay="0"/>
                                          </p:stCondLst>
                                        </p:cTn>
                                        <p:tgtEl>
                                          <p:spTgt spid="17415"/>
                                        </p:tgtEl>
                                        <p:attrNameLst>
                                          <p:attrName>style.visibility</p:attrName>
                                        </p:attrNameLst>
                                      </p:cBhvr>
                                      <p:to>
                                        <p:strVal val="visible"/>
                                      </p:to>
                                    </p:set>
                                    <p:animEffect transition="in" filter="fade">
                                      <p:cBhvr>
                                        <p:cTn id="20" dur="2000"/>
                                        <p:tgtEl>
                                          <p:spTgt spid="174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xit" presetSubtype="0" fill="hold" grpId="1" nodeType="clickEffect">
                                  <p:stCondLst>
                                    <p:cond delay="0"/>
                                  </p:stCondLst>
                                  <p:childTnLst>
                                    <p:anim calcmode="lin" valueType="num">
                                      <p:cBhvr>
                                        <p:cTn id="24" dur="1000"/>
                                        <p:tgtEl>
                                          <p:spTgt spid="17414"/>
                                        </p:tgtEl>
                                        <p:attrNameLst>
                                          <p:attrName>ppt_w</p:attrName>
                                        </p:attrNameLst>
                                      </p:cBhvr>
                                      <p:tavLst>
                                        <p:tav tm="0">
                                          <p:val>
                                            <p:strVal val="ppt_w"/>
                                          </p:val>
                                        </p:tav>
                                        <p:tav tm="100000">
                                          <p:val>
                                            <p:strVal val="ppt_w*0.70"/>
                                          </p:val>
                                        </p:tav>
                                      </p:tavLst>
                                    </p:anim>
                                    <p:anim calcmode="lin" valueType="num">
                                      <p:cBhvr>
                                        <p:cTn id="25" dur="1000"/>
                                        <p:tgtEl>
                                          <p:spTgt spid="17414"/>
                                        </p:tgtEl>
                                        <p:attrNameLst>
                                          <p:attrName>ppt_h</p:attrName>
                                        </p:attrNameLst>
                                      </p:cBhvr>
                                      <p:tavLst>
                                        <p:tav tm="0">
                                          <p:val>
                                            <p:strVal val="ppt_h"/>
                                          </p:val>
                                        </p:tav>
                                        <p:tav tm="100000">
                                          <p:val>
                                            <p:strVal val="ppt_h"/>
                                          </p:val>
                                        </p:tav>
                                      </p:tavLst>
                                    </p:anim>
                                    <p:animEffect transition="out" filter="fade">
                                      <p:cBhvr>
                                        <p:cTn id="26" dur="1000"/>
                                        <p:tgtEl>
                                          <p:spTgt spid="17414"/>
                                        </p:tgtEl>
                                      </p:cBhvr>
                                    </p:animEffect>
                                    <p:set>
                                      <p:cBhvr>
                                        <p:cTn id="27" dur="1" fill="hold">
                                          <p:stCondLst>
                                            <p:cond delay="999"/>
                                          </p:stCondLst>
                                        </p:cTn>
                                        <p:tgtEl>
                                          <p:spTgt spid="17414"/>
                                        </p:tgtEl>
                                        <p:attrNameLst>
                                          <p:attrName>style.visibility</p:attrName>
                                        </p:attrNameLst>
                                      </p:cBhvr>
                                      <p:to>
                                        <p:strVal val="hidden"/>
                                      </p:to>
                                    </p:set>
                                  </p:childTnLst>
                                </p:cTn>
                              </p:par>
                              <p:par>
                                <p:cTn id="28" presetID="55" presetClass="exit" presetSubtype="0" fill="hold" nodeType="withEffect">
                                  <p:stCondLst>
                                    <p:cond delay="0"/>
                                  </p:stCondLst>
                                  <p:childTnLst>
                                    <p:anim calcmode="lin" valueType="num">
                                      <p:cBhvr>
                                        <p:cTn id="29" dur="1000"/>
                                        <p:tgtEl>
                                          <p:spTgt spid="17411"/>
                                        </p:tgtEl>
                                        <p:attrNameLst>
                                          <p:attrName>ppt_w</p:attrName>
                                        </p:attrNameLst>
                                      </p:cBhvr>
                                      <p:tavLst>
                                        <p:tav tm="0">
                                          <p:val>
                                            <p:strVal val="ppt_w"/>
                                          </p:val>
                                        </p:tav>
                                        <p:tav tm="100000">
                                          <p:val>
                                            <p:strVal val="ppt_w*0.70"/>
                                          </p:val>
                                        </p:tav>
                                      </p:tavLst>
                                    </p:anim>
                                    <p:anim calcmode="lin" valueType="num">
                                      <p:cBhvr>
                                        <p:cTn id="30" dur="1000"/>
                                        <p:tgtEl>
                                          <p:spTgt spid="17411"/>
                                        </p:tgtEl>
                                        <p:attrNameLst>
                                          <p:attrName>ppt_h</p:attrName>
                                        </p:attrNameLst>
                                      </p:cBhvr>
                                      <p:tavLst>
                                        <p:tav tm="0">
                                          <p:val>
                                            <p:strVal val="ppt_h"/>
                                          </p:val>
                                        </p:tav>
                                        <p:tav tm="100000">
                                          <p:val>
                                            <p:strVal val="ppt_h"/>
                                          </p:val>
                                        </p:tav>
                                      </p:tavLst>
                                    </p:anim>
                                    <p:animEffect transition="out" filter="fade">
                                      <p:cBhvr>
                                        <p:cTn id="31" dur="1000"/>
                                        <p:tgtEl>
                                          <p:spTgt spid="17411"/>
                                        </p:tgtEl>
                                      </p:cBhvr>
                                    </p:animEffect>
                                    <p:set>
                                      <p:cBhvr>
                                        <p:cTn id="32" dur="1" fill="hold">
                                          <p:stCondLst>
                                            <p:cond delay="999"/>
                                          </p:stCondLst>
                                        </p:cTn>
                                        <p:tgtEl>
                                          <p:spTgt spid="17411"/>
                                        </p:tgtEl>
                                        <p:attrNameLst>
                                          <p:attrName>style.visibility</p:attrName>
                                        </p:attrNameLst>
                                      </p:cBhvr>
                                      <p:to>
                                        <p:strVal val="hidden"/>
                                      </p:to>
                                    </p:set>
                                  </p:childTnLst>
                                </p:cTn>
                              </p:par>
                              <p:par>
                                <p:cTn id="33" presetID="55" presetClass="exit" presetSubtype="0" fill="hold" nodeType="withEffect">
                                  <p:stCondLst>
                                    <p:cond delay="0"/>
                                  </p:stCondLst>
                                  <p:childTnLst>
                                    <p:anim calcmode="lin" valueType="num">
                                      <p:cBhvr>
                                        <p:cTn id="34" dur="1000"/>
                                        <p:tgtEl>
                                          <p:spTgt spid="17415"/>
                                        </p:tgtEl>
                                        <p:attrNameLst>
                                          <p:attrName>ppt_w</p:attrName>
                                        </p:attrNameLst>
                                      </p:cBhvr>
                                      <p:tavLst>
                                        <p:tav tm="0">
                                          <p:val>
                                            <p:strVal val="ppt_w"/>
                                          </p:val>
                                        </p:tav>
                                        <p:tav tm="100000">
                                          <p:val>
                                            <p:strVal val="ppt_w*0.70"/>
                                          </p:val>
                                        </p:tav>
                                      </p:tavLst>
                                    </p:anim>
                                    <p:anim calcmode="lin" valueType="num">
                                      <p:cBhvr>
                                        <p:cTn id="35" dur="1000"/>
                                        <p:tgtEl>
                                          <p:spTgt spid="17415"/>
                                        </p:tgtEl>
                                        <p:attrNameLst>
                                          <p:attrName>ppt_h</p:attrName>
                                        </p:attrNameLst>
                                      </p:cBhvr>
                                      <p:tavLst>
                                        <p:tav tm="0">
                                          <p:val>
                                            <p:strVal val="ppt_h"/>
                                          </p:val>
                                        </p:tav>
                                        <p:tav tm="100000">
                                          <p:val>
                                            <p:strVal val="ppt_h"/>
                                          </p:val>
                                        </p:tav>
                                      </p:tavLst>
                                    </p:anim>
                                    <p:animEffect transition="out" filter="fade">
                                      <p:cBhvr>
                                        <p:cTn id="36" dur="1000"/>
                                        <p:tgtEl>
                                          <p:spTgt spid="17415"/>
                                        </p:tgtEl>
                                      </p:cBhvr>
                                    </p:animEffect>
                                    <p:set>
                                      <p:cBhvr>
                                        <p:cTn id="37" dur="1" fill="hold">
                                          <p:stCondLst>
                                            <p:cond delay="999"/>
                                          </p:stCondLst>
                                        </p:cTn>
                                        <p:tgtEl>
                                          <p:spTgt spid="17415"/>
                                        </p:tgtEl>
                                        <p:attrNameLst>
                                          <p:attrName>style.visibility</p:attrName>
                                        </p:attrNameLst>
                                      </p:cBhvr>
                                      <p:to>
                                        <p:strVal val="hidden"/>
                                      </p:to>
                                    </p:set>
                                  </p:childTnLst>
                                </p:cTn>
                              </p:par>
                              <p:par>
                                <p:cTn id="38" presetID="2" presetClass="entr" presetSubtype="4" fill="hold" grpId="0" nodeType="withEffect">
                                  <p:stCondLst>
                                    <p:cond delay="0"/>
                                  </p:stCondLst>
                                  <p:childTnLst>
                                    <p:set>
                                      <p:cBhvr>
                                        <p:cTn id="39" dur="1" fill="hold">
                                          <p:stCondLst>
                                            <p:cond delay="0"/>
                                          </p:stCondLst>
                                        </p:cTn>
                                        <p:tgtEl>
                                          <p:spTgt spid="17418"/>
                                        </p:tgtEl>
                                        <p:attrNameLst>
                                          <p:attrName>style.visibility</p:attrName>
                                        </p:attrNameLst>
                                      </p:cBhvr>
                                      <p:to>
                                        <p:strVal val="visible"/>
                                      </p:to>
                                    </p:set>
                                    <p:anim calcmode="lin" valueType="num">
                                      <p:cBhvr additive="base">
                                        <p:cTn id="40" dur="500" fill="hold"/>
                                        <p:tgtEl>
                                          <p:spTgt spid="17418"/>
                                        </p:tgtEl>
                                        <p:attrNameLst>
                                          <p:attrName>ppt_x</p:attrName>
                                        </p:attrNameLst>
                                      </p:cBhvr>
                                      <p:tavLst>
                                        <p:tav tm="0">
                                          <p:val>
                                            <p:strVal val="#ppt_x"/>
                                          </p:val>
                                        </p:tav>
                                        <p:tav tm="100000">
                                          <p:val>
                                            <p:strVal val="#ppt_x"/>
                                          </p:val>
                                        </p:tav>
                                      </p:tavLst>
                                    </p:anim>
                                    <p:anim calcmode="lin" valueType="num">
                                      <p:cBhvr additive="base">
                                        <p:cTn id="41" dur="500" fill="hold"/>
                                        <p:tgtEl>
                                          <p:spTgt spid="17418"/>
                                        </p:tgtEl>
                                        <p:attrNameLst>
                                          <p:attrName>ppt_y</p:attrName>
                                        </p:attrNameLst>
                                      </p:cBhvr>
                                      <p:tavLst>
                                        <p:tav tm="0">
                                          <p:val>
                                            <p:strVal val="1+#ppt_h/2"/>
                                          </p:val>
                                        </p:tav>
                                        <p:tav tm="100000">
                                          <p:val>
                                            <p:strVal val="#ppt_y"/>
                                          </p:val>
                                        </p:tav>
                                      </p:tavLst>
                                    </p:anim>
                                  </p:childTnLst>
                                </p:cTn>
                              </p:par>
                              <p:par>
                                <p:cTn id="42" presetID="10" presetClass="entr" presetSubtype="0" fill="hold" nodeType="withEffect">
                                  <p:stCondLst>
                                    <p:cond delay="0"/>
                                  </p:stCondLst>
                                  <p:childTnLst>
                                    <p:set>
                                      <p:cBhvr>
                                        <p:cTn id="43" dur="1" fill="hold">
                                          <p:stCondLst>
                                            <p:cond delay="0"/>
                                          </p:stCondLst>
                                        </p:cTn>
                                        <p:tgtEl>
                                          <p:spTgt spid="17416"/>
                                        </p:tgtEl>
                                        <p:attrNameLst>
                                          <p:attrName>style.visibility</p:attrName>
                                        </p:attrNameLst>
                                      </p:cBhvr>
                                      <p:to>
                                        <p:strVal val="visible"/>
                                      </p:to>
                                    </p:set>
                                    <p:animEffect transition="in" filter="fade">
                                      <p:cBhvr>
                                        <p:cTn id="44" dur="2000"/>
                                        <p:tgtEl>
                                          <p:spTgt spid="17416"/>
                                        </p:tgtEl>
                                      </p:cBhvr>
                                    </p:animEffect>
                                  </p:childTnLst>
                                </p:cTn>
                              </p:par>
                              <p:par>
                                <p:cTn id="45" presetID="10" presetClass="entr" presetSubtype="0" fill="hold" nodeType="withEffect">
                                  <p:stCondLst>
                                    <p:cond delay="0"/>
                                  </p:stCondLst>
                                  <p:childTnLst>
                                    <p:set>
                                      <p:cBhvr>
                                        <p:cTn id="46" dur="1" fill="hold">
                                          <p:stCondLst>
                                            <p:cond delay="0"/>
                                          </p:stCondLst>
                                        </p:cTn>
                                        <p:tgtEl>
                                          <p:spTgt spid="17417"/>
                                        </p:tgtEl>
                                        <p:attrNameLst>
                                          <p:attrName>style.visibility</p:attrName>
                                        </p:attrNameLst>
                                      </p:cBhvr>
                                      <p:to>
                                        <p:strVal val="visible"/>
                                      </p:to>
                                    </p:set>
                                    <p:animEffect transition="in" filter="fade">
                                      <p:cBhvr>
                                        <p:cTn id="47" dur="20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P spid="17414" grpId="0" animBg="1"/>
      <p:bldP spid="17414" grpId="1" animBg="1"/>
      <p:bldP spid="174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CCC110F1-640B-4E53-8255-07F8DC613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990600"/>
            <a:ext cx="1878013" cy="3724275"/>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a:extLst>
              <a:ext uri="{FF2B5EF4-FFF2-40B4-BE49-F238E27FC236}">
                <a16:creationId xmlns:a16="http://schemas.microsoft.com/office/drawing/2014/main" id="{A7B53B3A-41CB-410A-961F-40D0A6E6A8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743200"/>
            <a:ext cx="4800600" cy="3887788"/>
          </a:xfrm>
          <a:prstGeom prst="rect">
            <a:avLst/>
          </a:prstGeom>
          <a:noFill/>
          <a:extLst>
            <a:ext uri="{909E8E84-426E-40DD-AFC4-6F175D3DCCD1}">
              <a14:hiddenFill xmlns:a14="http://schemas.microsoft.com/office/drawing/2010/main">
                <a:solidFill>
                  <a:srgbClr val="FFFFFF"/>
                </a:solidFill>
              </a14:hiddenFill>
            </a:ext>
          </a:extLst>
        </p:spPr>
      </p:pic>
      <p:sp>
        <p:nvSpPr>
          <p:cNvPr id="18436" name="Oval 4">
            <a:extLst>
              <a:ext uri="{FF2B5EF4-FFF2-40B4-BE49-F238E27FC236}">
                <a16:creationId xmlns:a16="http://schemas.microsoft.com/office/drawing/2014/main" id="{4A7B7C0E-D8B4-4579-8443-F29F3E9A7534}"/>
              </a:ext>
            </a:extLst>
          </p:cNvPr>
          <p:cNvSpPr>
            <a:spLocks noChangeArrowheads="1"/>
          </p:cNvSpPr>
          <p:nvPr/>
        </p:nvSpPr>
        <p:spPr bwMode="auto">
          <a:xfrm>
            <a:off x="4343400" y="1295400"/>
            <a:ext cx="2971800" cy="1905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Every prophet who came to deliver a message </a:t>
            </a:r>
          </a:p>
          <a:p>
            <a:pPr algn="ctr" rtl="0"/>
            <a:r>
              <a:rPr lang="en-US" altLang="en-US" b="1"/>
              <a:t>Never had a good time doing so and being at ease.</a:t>
            </a:r>
          </a:p>
          <a:p>
            <a:pPr algn="ctr" rtl="0"/>
            <a:r>
              <a:rPr lang="en-US" altLang="en-US" b="1"/>
              <a:t>Some people will try at their most extreme devotion and will </a:t>
            </a:r>
          </a:p>
          <a:p>
            <a:pPr algn="ctr" rtl="0"/>
            <a:r>
              <a:rPr lang="en-US" altLang="en-US" b="1"/>
              <a:t>deny the message</a:t>
            </a:r>
          </a:p>
        </p:txBody>
      </p:sp>
      <p:sp>
        <p:nvSpPr>
          <p:cNvPr id="18437" name="Oval 5">
            <a:extLst>
              <a:ext uri="{FF2B5EF4-FFF2-40B4-BE49-F238E27FC236}">
                <a16:creationId xmlns:a16="http://schemas.microsoft.com/office/drawing/2014/main" id="{FAD3B6A2-4659-4CF5-9DCA-98F54788772C}"/>
              </a:ext>
            </a:extLst>
          </p:cNvPr>
          <p:cNvSpPr>
            <a:spLocks noChangeArrowheads="1"/>
          </p:cNvSpPr>
          <p:nvPr/>
        </p:nvSpPr>
        <p:spPr bwMode="auto">
          <a:xfrm>
            <a:off x="4572000" y="1295400"/>
            <a:ext cx="2286000" cy="1828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Perhaps the same angle who came to the other prophets</a:t>
            </a:r>
          </a:p>
          <a:p>
            <a:pPr algn="ctr" rtl="0"/>
            <a:r>
              <a:rPr lang="en-US" altLang="en-US" b="1"/>
              <a:t>had came to you! Perhaps you are the great prophet</a:t>
            </a:r>
          </a:p>
          <a:p>
            <a:pPr algn="ctr" rtl="0"/>
            <a:r>
              <a:rPr lang="en-US" altLang="en-US" b="1"/>
              <a:t> Allah promised. If this is true, your own friends will haunt you, </a:t>
            </a:r>
          </a:p>
          <a:p>
            <a:pPr algn="ctr" rtl="0"/>
            <a:r>
              <a:rPr lang="en-US" altLang="en-US" b="1"/>
              <a:t>and members of your own tribe will turn against you.</a:t>
            </a:r>
          </a:p>
        </p:txBody>
      </p:sp>
      <p:sp>
        <p:nvSpPr>
          <p:cNvPr id="18438" name="Rectangle 6">
            <a:extLst>
              <a:ext uri="{FF2B5EF4-FFF2-40B4-BE49-F238E27FC236}">
                <a16:creationId xmlns:a16="http://schemas.microsoft.com/office/drawing/2014/main" id="{3C8F5DF1-595B-4ED7-AA0C-2C99EA433AA2}"/>
              </a:ext>
            </a:extLst>
          </p:cNvPr>
          <p:cNvSpPr>
            <a:spLocks noGrp="1" noChangeArrowheads="1"/>
          </p:cNvSpPr>
          <p:nvPr>
            <p:ph type="title"/>
          </p:nvPr>
        </p:nvSpPr>
        <p:spPr>
          <a:noFill/>
          <a:ln/>
        </p:spPr>
        <p:txBody>
          <a:bodyPr/>
          <a:lstStyle/>
          <a:p>
            <a:r>
              <a:rPr lang="en-US" altLang="en-US" sz="4000"/>
              <a:t>The next day khadija took Muhammad to her cousin. </a:t>
            </a:r>
          </a:p>
        </p:txBody>
      </p:sp>
      <p:sp>
        <p:nvSpPr>
          <p:cNvPr id="18439" name="Oval 7">
            <a:extLst>
              <a:ext uri="{FF2B5EF4-FFF2-40B4-BE49-F238E27FC236}">
                <a16:creationId xmlns:a16="http://schemas.microsoft.com/office/drawing/2014/main" id="{389DFC90-F305-45BF-A076-8BA38F961520}"/>
              </a:ext>
            </a:extLst>
          </p:cNvPr>
          <p:cNvSpPr>
            <a:spLocks noChangeArrowheads="1"/>
          </p:cNvSpPr>
          <p:nvPr/>
        </p:nvSpPr>
        <p:spPr bwMode="auto">
          <a:xfrm>
            <a:off x="457200" y="4572000"/>
            <a:ext cx="2971800" cy="1905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Why would they persecute ME?</a:t>
            </a:r>
          </a:p>
        </p:txBody>
      </p:sp>
      <p:sp>
        <p:nvSpPr>
          <p:cNvPr id="18440" name="Line 8">
            <a:extLst>
              <a:ext uri="{FF2B5EF4-FFF2-40B4-BE49-F238E27FC236}">
                <a16:creationId xmlns:a16="http://schemas.microsoft.com/office/drawing/2014/main" id="{E23C5202-800D-4D52-B428-EBCDB46102E2}"/>
              </a:ext>
            </a:extLst>
          </p:cNvPr>
          <p:cNvSpPr>
            <a:spLocks noChangeShapeType="1"/>
          </p:cNvSpPr>
          <p:nvPr/>
        </p:nvSpPr>
        <p:spPr bwMode="auto">
          <a:xfrm flipH="1" flipV="1">
            <a:off x="5562600" y="3200400"/>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441" name="Picture 9">
            <a:extLst>
              <a:ext uri="{FF2B5EF4-FFF2-40B4-BE49-F238E27FC236}">
                <a16:creationId xmlns:a16="http://schemas.microsoft.com/office/drawing/2014/main" id="{95C39243-D768-4756-B88B-F99391611D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5257800"/>
            <a:ext cx="838200" cy="44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007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2000"/>
                                        <p:tgtEl>
                                          <p:spTgt spid="18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animEffect transition="in" filter="fade">
                                      <p:cBhvr>
                                        <p:cTn id="12" dur="2000"/>
                                        <p:tgtEl>
                                          <p:spTgt spid="18439"/>
                                        </p:tgtEl>
                                      </p:cBhvr>
                                    </p:animEffect>
                                  </p:childTnLst>
                                </p:cTn>
                              </p:par>
                              <p:par>
                                <p:cTn id="13" presetID="10" presetClass="exit" presetSubtype="0" fill="hold" grpId="1" nodeType="withEffect">
                                  <p:stCondLst>
                                    <p:cond delay="0"/>
                                  </p:stCondLst>
                                  <p:childTnLst>
                                    <p:animEffect transition="out" filter="fade">
                                      <p:cBhvr>
                                        <p:cTn id="14" dur="2000"/>
                                        <p:tgtEl>
                                          <p:spTgt spid="18437"/>
                                        </p:tgtEl>
                                      </p:cBhvr>
                                    </p:animEffect>
                                    <p:set>
                                      <p:cBhvr>
                                        <p:cTn id="15" dur="1" fill="hold">
                                          <p:stCondLst>
                                            <p:cond delay="1999"/>
                                          </p:stCondLst>
                                        </p:cTn>
                                        <p:tgtEl>
                                          <p:spTgt spid="18437"/>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436"/>
                                        </p:tgtEl>
                                        <p:attrNameLst>
                                          <p:attrName>style.visibility</p:attrName>
                                        </p:attrNameLst>
                                      </p:cBhvr>
                                      <p:to>
                                        <p:strVal val="visible"/>
                                      </p:to>
                                    </p:set>
                                    <p:animEffect transition="in" filter="fade">
                                      <p:cBhvr>
                                        <p:cTn id="20" dur="2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37" grpId="0" animBg="1"/>
      <p:bldP spid="18437" grpId="1" animBg="1"/>
      <p:bldP spid="1843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025BFDB-594B-440E-A949-113ACC11D114}"/>
              </a:ext>
            </a:extLst>
          </p:cNvPr>
          <p:cNvSpPr>
            <a:spLocks noGrp="1" noChangeArrowheads="1"/>
          </p:cNvSpPr>
          <p:nvPr>
            <p:ph type="body" idx="1"/>
          </p:nvPr>
        </p:nvSpPr>
        <p:spPr>
          <a:xfrm>
            <a:off x="838200" y="914400"/>
            <a:ext cx="3429000" cy="5715000"/>
          </a:xfrm>
        </p:spPr>
        <p:txBody>
          <a:bodyPr/>
          <a:lstStyle/>
          <a:p>
            <a:pPr algn="l" rtl="0">
              <a:lnSpc>
                <a:spcPct val="90000"/>
              </a:lnSpc>
              <a:buFontTx/>
              <a:buNone/>
            </a:pPr>
            <a:r>
              <a:rPr lang="en-US" altLang="en-US" sz="2400"/>
              <a:t>	The prophet didn’t start spreading the message right away. He was still a bit terrified from the impact of the first wahi. He was still shaky and confused and wrapped himself in blankets. Then Allah(SWT) reviled the second </a:t>
            </a:r>
            <a:r>
              <a:rPr lang="en-US" altLang="en-US" sz="2400">
                <a:hlinkClick r:id="rId4" action="ppaction://hlinksldjump"/>
              </a:rPr>
              <a:t>wahi</a:t>
            </a:r>
            <a:r>
              <a:rPr lang="en-US" altLang="en-US" sz="2400"/>
              <a:t>.</a:t>
            </a:r>
          </a:p>
        </p:txBody>
      </p:sp>
      <p:sp>
        <p:nvSpPr>
          <p:cNvPr id="19459" name="Rectangle 3">
            <a:extLst>
              <a:ext uri="{FF2B5EF4-FFF2-40B4-BE49-F238E27FC236}">
                <a16:creationId xmlns:a16="http://schemas.microsoft.com/office/drawing/2014/main" id="{7B8E4C41-D992-40E5-A181-D2BE87559B35}"/>
              </a:ext>
            </a:extLst>
          </p:cNvPr>
          <p:cNvSpPr>
            <a:spLocks noChangeArrowheads="1"/>
          </p:cNvSpPr>
          <p:nvPr/>
        </p:nvSpPr>
        <p:spPr bwMode="auto">
          <a:xfrm>
            <a:off x="5665788" y="3001963"/>
            <a:ext cx="22590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sz="3200"/>
              <a:t>يَـٰٓأَيُّہَا ٱلۡمُدَّثِّرُ (﻿١﻿)</a:t>
            </a:r>
            <a:endParaRPr lang="en-US" altLang="en-US" sz="3200"/>
          </a:p>
        </p:txBody>
      </p:sp>
      <p:sp>
        <p:nvSpPr>
          <p:cNvPr id="19460" name="Rectangle 4">
            <a:extLst>
              <a:ext uri="{FF2B5EF4-FFF2-40B4-BE49-F238E27FC236}">
                <a16:creationId xmlns:a16="http://schemas.microsoft.com/office/drawing/2014/main" id="{B0719E5F-193A-4022-97F4-2D9212B82BD0}"/>
              </a:ext>
            </a:extLst>
          </p:cNvPr>
          <p:cNvSpPr>
            <a:spLocks noChangeArrowheads="1"/>
          </p:cNvSpPr>
          <p:nvPr/>
        </p:nvSpPr>
        <p:spPr bwMode="auto">
          <a:xfrm>
            <a:off x="6096000" y="3459163"/>
            <a:ext cx="17795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sz="3200"/>
              <a:t>قُمۡ فَأَنذِرۡ (﻿٢﻿)</a:t>
            </a:r>
            <a:endParaRPr lang="en-US" altLang="en-US" sz="3200"/>
          </a:p>
        </p:txBody>
      </p:sp>
      <p:sp>
        <p:nvSpPr>
          <p:cNvPr id="19461" name="Rectangle 5">
            <a:extLst>
              <a:ext uri="{FF2B5EF4-FFF2-40B4-BE49-F238E27FC236}">
                <a16:creationId xmlns:a16="http://schemas.microsoft.com/office/drawing/2014/main" id="{9EAFC3A7-60F3-4AAE-96C7-F8A733BBB045}"/>
              </a:ext>
            </a:extLst>
          </p:cNvPr>
          <p:cNvSpPr>
            <a:spLocks noChangeArrowheads="1"/>
          </p:cNvSpPr>
          <p:nvPr/>
        </p:nvSpPr>
        <p:spPr bwMode="auto">
          <a:xfrm>
            <a:off x="5667375" y="3962400"/>
            <a:ext cx="2181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sz="3200"/>
              <a:t>وَرَبَّكَ فَكَبِّرۡ (﻿٣﻿)</a:t>
            </a:r>
            <a:endParaRPr lang="en-US" altLang="en-US" sz="3200"/>
          </a:p>
        </p:txBody>
      </p:sp>
      <p:sp>
        <p:nvSpPr>
          <p:cNvPr id="19462" name="Rectangle 6">
            <a:extLst>
              <a:ext uri="{FF2B5EF4-FFF2-40B4-BE49-F238E27FC236}">
                <a16:creationId xmlns:a16="http://schemas.microsoft.com/office/drawing/2014/main" id="{9C0B2CC2-65F9-407E-B2B2-CFED440D9AFE}"/>
              </a:ext>
            </a:extLst>
          </p:cNvPr>
          <p:cNvSpPr>
            <a:spLocks noChangeArrowheads="1"/>
          </p:cNvSpPr>
          <p:nvPr/>
        </p:nvSpPr>
        <p:spPr bwMode="auto">
          <a:xfrm>
            <a:off x="5410200" y="4572000"/>
            <a:ext cx="241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sz="3200"/>
              <a:t>وَثِيَابَكَ فَطَهِّرۡ (﻿٤﻿)</a:t>
            </a:r>
            <a:endParaRPr lang="en-US" altLang="en-US" sz="3200"/>
          </a:p>
        </p:txBody>
      </p:sp>
      <p:sp>
        <p:nvSpPr>
          <p:cNvPr id="19463" name="Rectangle 7">
            <a:extLst>
              <a:ext uri="{FF2B5EF4-FFF2-40B4-BE49-F238E27FC236}">
                <a16:creationId xmlns:a16="http://schemas.microsoft.com/office/drawing/2014/main" id="{0A56F734-45CD-4FF3-A410-F32630E4EB17}"/>
              </a:ext>
            </a:extLst>
          </p:cNvPr>
          <p:cNvSpPr>
            <a:spLocks noChangeArrowheads="1"/>
          </p:cNvSpPr>
          <p:nvPr/>
        </p:nvSpPr>
        <p:spPr bwMode="auto">
          <a:xfrm>
            <a:off x="5105400" y="5105400"/>
            <a:ext cx="26511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sz="3200"/>
              <a:t>وَٱلرُّجۡزَ فَٱهۡجُرۡ (﻿٥﻿)</a:t>
            </a:r>
            <a:r>
              <a:rPr lang="ar-SA" altLang="en-US" sz="3200" b="1"/>
              <a:t> </a:t>
            </a:r>
          </a:p>
        </p:txBody>
      </p:sp>
      <p:sp>
        <p:nvSpPr>
          <p:cNvPr id="19464" name="Rectangle 8">
            <a:extLst>
              <a:ext uri="{FF2B5EF4-FFF2-40B4-BE49-F238E27FC236}">
                <a16:creationId xmlns:a16="http://schemas.microsoft.com/office/drawing/2014/main" id="{E3AF0CB4-AD7D-4248-A5AA-F67EAE335670}"/>
              </a:ext>
            </a:extLst>
          </p:cNvPr>
          <p:cNvSpPr>
            <a:spLocks noChangeArrowheads="1"/>
          </p:cNvSpPr>
          <p:nvPr/>
        </p:nvSpPr>
        <p:spPr bwMode="auto">
          <a:xfrm>
            <a:off x="5867400" y="1676400"/>
            <a:ext cx="2514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ar-SA" altLang="en-US" sz="2400" b="1"/>
              <a:t>سُوۡرَةُ المدَّثِّر</a:t>
            </a:r>
            <a:br>
              <a:rPr lang="ar-SA" altLang="en-US" sz="2400" b="1"/>
            </a:br>
            <a:r>
              <a:rPr lang="ar-SA" altLang="en-US" sz="2400" b="1"/>
              <a:t>بِسۡمِ ٱللهِ ٱلرَّحۡمَـٰنِ ٱلرَّحِيمِ</a:t>
            </a:r>
            <a:br>
              <a:rPr lang="ar-SA" altLang="en-US" sz="2400" b="1"/>
            </a:br>
            <a:endParaRPr lang="ar-SA" altLang="en-US" sz="2400" b="1"/>
          </a:p>
        </p:txBody>
      </p:sp>
      <p:pic>
        <p:nvPicPr>
          <p:cNvPr id="19465" name="Picture 9">
            <a:extLst>
              <a:ext uri="{FF2B5EF4-FFF2-40B4-BE49-F238E27FC236}">
                <a16:creationId xmlns:a16="http://schemas.microsoft.com/office/drawing/2014/main" id="{2A2B97C4-1E22-46C6-A5B0-FBF008D1BE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9825" y="1219200"/>
            <a:ext cx="4194175" cy="4933950"/>
          </a:xfrm>
          <a:prstGeom prst="rect">
            <a:avLst/>
          </a:prstGeom>
          <a:noFill/>
          <a:extLst>
            <a:ext uri="{909E8E84-426E-40DD-AFC4-6F175D3DCCD1}">
              <a14:hiddenFill xmlns:a14="http://schemas.microsoft.com/office/drawing/2010/main">
                <a:solidFill>
                  <a:srgbClr val="FFFFFF"/>
                </a:solidFill>
              </a14:hiddenFill>
            </a:ext>
          </a:extLst>
        </p:spPr>
      </p:pic>
      <p:sp>
        <p:nvSpPr>
          <p:cNvPr id="19466" name="Rectangle 10">
            <a:extLst>
              <a:ext uri="{FF2B5EF4-FFF2-40B4-BE49-F238E27FC236}">
                <a16:creationId xmlns:a16="http://schemas.microsoft.com/office/drawing/2014/main" id="{C4C4915F-1BC3-4CF3-988E-F1748DEC6E1C}"/>
              </a:ext>
            </a:extLst>
          </p:cNvPr>
          <p:cNvSpPr>
            <a:spLocks noChangeArrowheads="1"/>
          </p:cNvSpPr>
          <p:nvPr/>
        </p:nvSpPr>
        <p:spPr bwMode="auto">
          <a:xfrm>
            <a:off x="1416050" y="3124200"/>
            <a:ext cx="384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O thou enveloped in thy cloak, (1)</a:t>
            </a:r>
          </a:p>
        </p:txBody>
      </p:sp>
      <p:sp>
        <p:nvSpPr>
          <p:cNvPr id="19467" name="Rectangle 11">
            <a:extLst>
              <a:ext uri="{FF2B5EF4-FFF2-40B4-BE49-F238E27FC236}">
                <a16:creationId xmlns:a16="http://schemas.microsoft.com/office/drawing/2014/main" id="{54389813-091D-4249-9655-442F9DD775FA}"/>
              </a:ext>
            </a:extLst>
          </p:cNvPr>
          <p:cNvSpPr>
            <a:spLocks noChangeArrowheads="1"/>
          </p:cNvSpPr>
          <p:nvPr/>
        </p:nvSpPr>
        <p:spPr bwMode="auto">
          <a:xfrm>
            <a:off x="1371600" y="3505200"/>
            <a:ext cx="2241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Arise and warn! (2)</a:t>
            </a:r>
          </a:p>
        </p:txBody>
      </p:sp>
      <p:sp>
        <p:nvSpPr>
          <p:cNvPr id="19468" name="Rectangle 12">
            <a:extLst>
              <a:ext uri="{FF2B5EF4-FFF2-40B4-BE49-F238E27FC236}">
                <a16:creationId xmlns:a16="http://schemas.microsoft.com/office/drawing/2014/main" id="{F4B4D112-08C8-400D-90D2-C073356E4C7F}"/>
              </a:ext>
            </a:extLst>
          </p:cNvPr>
          <p:cNvSpPr>
            <a:spLocks noChangeArrowheads="1"/>
          </p:cNvSpPr>
          <p:nvPr/>
        </p:nvSpPr>
        <p:spPr bwMode="auto">
          <a:xfrm>
            <a:off x="1295400" y="4038600"/>
            <a:ext cx="250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Thy Lord magnify, (3)</a:t>
            </a:r>
          </a:p>
        </p:txBody>
      </p:sp>
      <p:sp>
        <p:nvSpPr>
          <p:cNvPr id="19469" name="Rectangle 13">
            <a:extLst>
              <a:ext uri="{FF2B5EF4-FFF2-40B4-BE49-F238E27FC236}">
                <a16:creationId xmlns:a16="http://schemas.microsoft.com/office/drawing/2014/main" id="{CC8C3898-DA48-46AC-9A83-5F6EB0B08707}"/>
              </a:ext>
            </a:extLst>
          </p:cNvPr>
          <p:cNvSpPr>
            <a:spLocks noChangeArrowheads="1"/>
          </p:cNvSpPr>
          <p:nvPr/>
        </p:nvSpPr>
        <p:spPr bwMode="auto">
          <a:xfrm>
            <a:off x="1295400" y="4572000"/>
            <a:ext cx="2584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Thy raiment purify, (4)</a:t>
            </a:r>
          </a:p>
        </p:txBody>
      </p:sp>
      <p:sp>
        <p:nvSpPr>
          <p:cNvPr id="19470" name="Rectangle 14">
            <a:extLst>
              <a:ext uri="{FF2B5EF4-FFF2-40B4-BE49-F238E27FC236}">
                <a16:creationId xmlns:a16="http://schemas.microsoft.com/office/drawing/2014/main" id="{33BA4B32-C8DE-4C82-A544-0F1BE2ECF115}"/>
              </a:ext>
            </a:extLst>
          </p:cNvPr>
          <p:cNvSpPr>
            <a:spLocks noChangeArrowheads="1"/>
          </p:cNvSpPr>
          <p:nvPr/>
        </p:nvSpPr>
        <p:spPr bwMode="auto">
          <a:xfrm>
            <a:off x="1295400" y="5105400"/>
            <a:ext cx="2190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Pollution shun! (5)</a:t>
            </a:r>
          </a:p>
        </p:txBody>
      </p:sp>
      <p:sp>
        <p:nvSpPr>
          <p:cNvPr id="19471" name="Rectangle 15">
            <a:extLst>
              <a:ext uri="{FF2B5EF4-FFF2-40B4-BE49-F238E27FC236}">
                <a16:creationId xmlns:a16="http://schemas.microsoft.com/office/drawing/2014/main" id="{9E312B54-651E-4280-B0C5-1B6B1C6FEDA8}"/>
              </a:ext>
            </a:extLst>
          </p:cNvPr>
          <p:cNvSpPr>
            <a:spLocks noChangeArrowheads="1"/>
          </p:cNvSpPr>
          <p:nvPr/>
        </p:nvSpPr>
        <p:spPr bwMode="auto">
          <a:xfrm>
            <a:off x="381000" y="1676400"/>
            <a:ext cx="5467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a:t>Al-Muddaththir</a:t>
            </a:r>
            <a:br>
              <a:rPr lang="ar-EG" altLang="en-US" b="1"/>
            </a:br>
            <a:r>
              <a:rPr lang="en-US" altLang="en-US" b="1"/>
              <a:t>In the name of Allah, the Beneficent, the Merciful</a:t>
            </a:r>
          </a:p>
        </p:txBody>
      </p:sp>
      <p:pic>
        <p:nvPicPr>
          <p:cNvPr id="19472" name="prophet-suratalmudatir">
            <a:hlinkClick r:id="" action="ppaction://media"/>
            <a:extLst>
              <a:ext uri="{FF2B5EF4-FFF2-40B4-BE49-F238E27FC236}">
                <a16:creationId xmlns:a16="http://schemas.microsoft.com/office/drawing/2014/main" id="{706FD23D-DB67-44F0-9E1B-B278DEFF71F9}"/>
              </a:ext>
            </a:extLst>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3962400" y="36576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413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19465"/>
                                        </p:tgtEl>
                                      </p:cBhvr>
                                    </p:animEffect>
                                    <p:set>
                                      <p:cBhvr>
                                        <p:cTn id="7" dur="1" fill="hold">
                                          <p:stCondLst>
                                            <p:cond delay="1999"/>
                                          </p:stCondLst>
                                        </p:cTn>
                                        <p:tgtEl>
                                          <p:spTgt spid="1946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9458">
                                            <p:txEl>
                                              <p:pRg st="0" end="0"/>
                                            </p:txEl>
                                          </p:spTgt>
                                        </p:tgtEl>
                                      </p:cBhvr>
                                    </p:animEffect>
                                    <p:set>
                                      <p:cBhvr>
                                        <p:cTn id="10" dur="1" fill="hold">
                                          <p:stCondLst>
                                            <p:cond delay="1999"/>
                                          </p:stCondLst>
                                        </p:cTn>
                                        <p:tgtEl>
                                          <p:spTgt spid="19458">
                                            <p:txEl>
                                              <p:pRg st="0" end="0"/>
                                            </p:txEl>
                                          </p:spTgt>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9471"/>
                                        </p:tgtEl>
                                        <p:attrNameLst>
                                          <p:attrName>style.visibility</p:attrName>
                                        </p:attrNameLst>
                                      </p:cBhvr>
                                      <p:to>
                                        <p:strVal val="visible"/>
                                      </p:to>
                                    </p:set>
                                    <p:animEffect transition="in" filter="fade">
                                      <p:cBhvr>
                                        <p:cTn id="13" dur="2000"/>
                                        <p:tgtEl>
                                          <p:spTgt spid="1947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466"/>
                                        </p:tgtEl>
                                        <p:attrNameLst>
                                          <p:attrName>style.visibility</p:attrName>
                                        </p:attrNameLst>
                                      </p:cBhvr>
                                      <p:to>
                                        <p:strVal val="visible"/>
                                      </p:to>
                                    </p:set>
                                    <p:animEffect transition="in" filter="fade">
                                      <p:cBhvr>
                                        <p:cTn id="16" dur="2000"/>
                                        <p:tgtEl>
                                          <p:spTgt spid="1946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467"/>
                                        </p:tgtEl>
                                        <p:attrNameLst>
                                          <p:attrName>style.visibility</p:attrName>
                                        </p:attrNameLst>
                                      </p:cBhvr>
                                      <p:to>
                                        <p:strVal val="visible"/>
                                      </p:to>
                                    </p:set>
                                    <p:animEffect transition="in" filter="fade">
                                      <p:cBhvr>
                                        <p:cTn id="19" dur="2000"/>
                                        <p:tgtEl>
                                          <p:spTgt spid="1946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468"/>
                                        </p:tgtEl>
                                        <p:attrNameLst>
                                          <p:attrName>style.visibility</p:attrName>
                                        </p:attrNameLst>
                                      </p:cBhvr>
                                      <p:to>
                                        <p:strVal val="visible"/>
                                      </p:to>
                                    </p:set>
                                    <p:animEffect transition="in" filter="fade">
                                      <p:cBhvr>
                                        <p:cTn id="22" dur="2000"/>
                                        <p:tgtEl>
                                          <p:spTgt spid="1946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469"/>
                                        </p:tgtEl>
                                        <p:attrNameLst>
                                          <p:attrName>style.visibility</p:attrName>
                                        </p:attrNameLst>
                                      </p:cBhvr>
                                      <p:to>
                                        <p:strVal val="visible"/>
                                      </p:to>
                                    </p:set>
                                    <p:animEffect transition="in" filter="fade">
                                      <p:cBhvr>
                                        <p:cTn id="25" dur="2000"/>
                                        <p:tgtEl>
                                          <p:spTgt spid="1946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470"/>
                                        </p:tgtEl>
                                        <p:attrNameLst>
                                          <p:attrName>style.visibility</p:attrName>
                                        </p:attrNameLst>
                                      </p:cBhvr>
                                      <p:to>
                                        <p:strVal val="visible"/>
                                      </p:to>
                                    </p:set>
                                    <p:animEffect transition="in" filter="fade">
                                      <p:cBhvr>
                                        <p:cTn id="28" dur="2000"/>
                                        <p:tgtEl>
                                          <p:spTgt spid="19470"/>
                                        </p:tgtEl>
                                      </p:cBhvr>
                                    </p:animEffect>
                                  </p:childTnLst>
                                </p:cTn>
                              </p:par>
                            </p:childTnLst>
                          </p:cTn>
                        </p:par>
                        <p:par>
                          <p:cTn id="29" fill="hold" nodeType="afterGroup">
                            <p:stCondLst>
                              <p:cond delay="2000"/>
                            </p:stCondLst>
                            <p:childTnLst>
                              <p:par>
                                <p:cTn id="30" presetID="10" presetClass="entr" presetSubtype="0" fill="hold" nodeType="afterEffect">
                                  <p:stCondLst>
                                    <p:cond delay="0"/>
                                  </p:stCondLst>
                                  <p:childTnLst>
                                    <p:set>
                                      <p:cBhvr>
                                        <p:cTn id="31" dur="1" fill="hold">
                                          <p:stCondLst>
                                            <p:cond delay="0"/>
                                          </p:stCondLst>
                                        </p:cTn>
                                        <p:tgtEl>
                                          <p:spTgt spid="19472"/>
                                        </p:tgtEl>
                                        <p:attrNameLst>
                                          <p:attrName>style.visibility</p:attrName>
                                        </p:attrNameLst>
                                      </p:cBhvr>
                                      <p:to>
                                        <p:strVal val="visible"/>
                                      </p:to>
                                    </p:set>
                                    <p:animEffect transition="in" filter="fade">
                                      <p:cBhvr>
                                        <p:cTn id="32" dur="2000"/>
                                        <p:tgtEl>
                                          <p:spTgt spid="1947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9472"/>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1" presetClass="mediacall" presetSubtype="0" fill="hold" nodeType="afterEffect">
                                  <p:stCondLst>
                                    <p:cond delay="0"/>
                                  </p:stCondLst>
                                  <p:childTnLst>
                                    <p:cmd type="call" cmd="playFrom(0.0)">
                                      <p:cBhvr>
                                        <p:cTn id="37" dur="43004" fill="hold"/>
                                        <p:tgtEl>
                                          <p:spTgt spid="19472"/>
                                        </p:tgtEl>
                                      </p:cBhvr>
                                    </p:cmd>
                                  </p:childTnLst>
                                </p:cTn>
                              </p:par>
                            </p:childTnLst>
                          </p:cTn>
                        </p:par>
                      </p:childTnLst>
                    </p:cTn>
                  </p:par>
                </p:childTnLst>
              </p:cTn>
              <p:nextCondLst>
                <p:cond evt="onClick" delay="0">
                  <p:tgtEl>
                    <p:spTgt spid="19472"/>
                  </p:tgtEl>
                </p:cond>
              </p:nextCondLst>
            </p:seq>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19472"/>
                </p:tgtEl>
              </p:cMediaNode>
            </p:audio>
          </p:childTnLst>
        </p:cTn>
      </p:par>
    </p:tnLst>
    <p:bldLst>
      <p:bldP spid="19458" grpId="0" build="p"/>
      <p:bldP spid="19466" grpId="0"/>
      <p:bldP spid="19467" grpId="0"/>
      <p:bldP spid="19468" grpId="0"/>
      <p:bldP spid="19469" grpId="0"/>
      <p:bldP spid="19470" grpId="0"/>
      <p:bldP spid="19471"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2FD037AC-97F1-4E16-BE45-0B6FB6C9F3C7}"/>
              </a:ext>
            </a:extLst>
          </p:cNvPr>
          <p:cNvSpPr>
            <a:spLocks noGrp="1" noChangeArrowheads="1"/>
          </p:cNvSpPr>
          <p:nvPr>
            <p:ph type="body" idx="1"/>
          </p:nvPr>
        </p:nvSpPr>
        <p:spPr/>
        <p:txBody>
          <a:bodyPr/>
          <a:lstStyle/>
          <a:p>
            <a:pPr algn="l" rtl="0"/>
            <a:r>
              <a:rPr lang="en-US" altLang="en-US" dirty="0">
                <a:sym typeface="Wingdings" panose="05000000000000000000" pitchFamily="2" charset="2"/>
              </a:rPr>
              <a:t></a:t>
            </a:r>
            <a:r>
              <a:rPr lang="en-US" altLang="en-US" dirty="0" err="1">
                <a:sym typeface="Wingdings" panose="05000000000000000000" pitchFamily="2" charset="2"/>
              </a:rPr>
              <a:t>Wahi</a:t>
            </a:r>
            <a:r>
              <a:rPr lang="en-US" altLang="en-US" dirty="0">
                <a:sym typeface="Wingdings" panose="05000000000000000000" pitchFamily="2" charset="2"/>
              </a:rPr>
              <a:t> is an </a:t>
            </a:r>
            <a:r>
              <a:rPr lang="en-US" altLang="en-US" dirty="0" err="1">
                <a:sym typeface="Wingdings" panose="05000000000000000000" pitchFamily="2" charset="2"/>
              </a:rPr>
              <a:t>arabic</a:t>
            </a:r>
            <a:r>
              <a:rPr lang="en-US" altLang="en-US" dirty="0">
                <a:sym typeface="Wingdings" panose="05000000000000000000" pitchFamily="2" charset="2"/>
              </a:rPr>
              <a:t> word that means revelation. The Quran is considered to be a </a:t>
            </a:r>
            <a:r>
              <a:rPr lang="en-US" altLang="en-US" i="1" dirty="0" err="1">
                <a:sym typeface="Wingdings" panose="05000000000000000000" pitchFamily="2" charset="2"/>
              </a:rPr>
              <a:t>Wahi</a:t>
            </a:r>
            <a:r>
              <a:rPr lang="en-US" altLang="en-US" dirty="0">
                <a:sym typeface="Wingdings" panose="05000000000000000000" pitchFamily="2" charset="2"/>
              </a:rPr>
              <a:t> from Allah (SWT).</a:t>
            </a:r>
          </a:p>
          <a:p>
            <a:pPr algn="l" rtl="0"/>
            <a:endParaRPr lang="en-US" altLang="en-US" dirty="0"/>
          </a:p>
        </p:txBody>
      </p:sp>
      <p:sp>
        <p:nvSpPr>
          <p:cNvPr id="21508" name="Rectangle 4">
            <a:extLst>
              <a:ext uri="{FF2B5EF4-FFF2-40B4-BE49-F238E27FC236}">
                <a16:creationId xmlns:a16="http://schemas.microsoft.com/office/drawing/2014/main" id="{CA003780-E84F-47EC-8610-0F4E5A7AA23D}"/>
              </a:ext>
            </a:extLst>
          </p:cNvPr>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endParaRPr lang="en-US" altLang="en-US">
              <a:solidFill>
                <a:srgbClr val="FFFF00"/>
              </a:solidFill>
              <a:sym typeface="Wingdings" panose="05000000000000000000" pitchFamily="2" charset="2"/>
            </a:endParaRPr>
          </a:p>
        </p:txBody>
      </p:sp>
      <p:sp>
        <p:nvSpPr>
          <p:cNvPr id="21509" name="WordArt 5">
            <a:extLst>
              <a:ext uri="{FF2B5EF4-FFF2-40B4-BE49-F238E27FC236}">
                <a16:creationId xmlns:a16="http://schemas.microsoft.com/office/drawing/2014/main" id="{6E6B93B6-BCAE-4140-A3AD-72DBD61A0532}"/>
              </a:ext>
            </a:extLst>
          </p:cNvPr>
          <p:cNvSpPr>
            <a:spLocks noChangeArrowheads="1" noChangeShapeType="1" noTextEdit="1"/>
          </p:cNvSpPr>
          <p:nvPr/>
        </p:nvSpPr>
        <p:spPr bwMode="auto">
          <a:xfrm>
            <a:off x="2209800" y="457200"/>
            <a:ext cx="4572000" cy="815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6250"/>
              </a:avLst>
            </a:prstTxWarp>
          </a:bodyPr>
          <a:lstStyle/>
          <a:p>
            <a:pPr algn="ctr" rtl="0"/>
            <a:r>
              <a:rPr lang="en-US" sz="3600" kern="10" dirty="0" err="1">
                <a:effectLst>
                  <a:outerShdw dist="35921" dir="2700000" algn="ctr" rotWithShape="0">
                    <a:srgbClr val="C0C0C0">
                      <a:alpha val="80000"/>
                    </a:srgbClr>
                  </a:outerShdw>
                </a:effectLst>
                <a:latin typeface="Impact" panose="020B0806030902050204" pitchFamily="34" charset="0"/>
              </a:rPr>
              <a:t>Wahi</a:t>
            </a:r>
            <a:endParaRPr lang="en-US" sz="3600" kern="10" dirty="0">
              <a:effectLst>
                <a:outerShdw dist="35921" dir="2700000" algn="ctr" rotWithShape="0">
                  <a:srgbClr val="C0C0C0">
                    <a:alpha val="80000"/>
                  </a:srgbClr>
                </a:outerShdw>
              </a:effectLst>
              <a:latin typeface="Impact" panose="020B0806030902050204" pitchFamily="34" charset="0"/>
            </a:endParaRPr>
          </a:p>
        </p:txBody>
      </p:sp>
      <p:sp>
        <p:nvSpPr>
          <p:cNvPr id="21510" name="WordArt 6">
            <a:hlinkClick r:id="rId2" action="ppaction://hlinksldjump"/>
            <a:extLst>
              <a:ext uri="{FF2B5EF4-FFF2-40B4-BE49-F238E27FC236}">
                <a16:creationId xmlns:a16="http://schemas.microsoft.com/office/drawing/2014/main" id="{47F503A2-ED91-495A-A57C-29B91F7877D5}"/>
              </a:ext>
            </a:extLst>
          </p:cNvPr>
          <p:cNvSpPr>
            <a:spLocks noChangeArrowheads="1" noChangeShapeType="1" noTextEdit="1"/>
          </p:cNvSpPr>
          <p:nvPr/>
        </p:nvSpPr>
        <p:spPr bwMode="auto">
          <a:xfrm>
            <a:off x="152400" y="5943600"/>
            <a:ext cx="8991600" cy="914400"/>
          </a:xfrm>
          <a:prstGeom prst="rect">
            <a:avLst/>
          </a:prstGeom>
        </p:spPr>
        <p:txBody>
          <a:bodyPr wrap="none" fromWordArt="1">
            <a:prstTxWarp prst="textPlain">
              <a:avLst>
                <a:gd name="adj" fmla="val 50000"/>
              </a:avLst>
            </a:prstTxWarp>
          </a:bodyPr>
          <a:lstStyle/>
          <a:p>
            <a:pPr algn="ctr" rtl="0"/>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&lt;== CLICK TO GO BACK</a:t>
            </a:r>
          </a:p>
        </p:txBody>
      </p:sp>
    </p:spTree>
    <p:extLst>
      <p:ext uri="{BB962C8B-B14F-4D97-AF65-F5344CB8AC3E}">
        <p14:creationId xmlns:p14="http://schemas.microsoft.com/office/powerpoint/2010/main" val="231967913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B111828-5F20-4113-8D0A-B4579519B758}"/>
              </a:ext>
            </a:extLst>
          </p:cNvPr>
          <p:cNvSpPr>
            <a:spLocks noGrp="1" noChangeArrowheads="1"/>
          </p:cNvSpPr>
          <p:nvPr>
            <p:ph type="ctrTitle"/>
          </p:nvPr>
        </p:nvSpPr>
        <p:spPr>
          <a:xfrm>
            <a:off x="685800" y="2130425"/>
            <a:ext cx="7772400" cy="1470025"/>
          </a:xfrm>
        </p:spPr>
        <p:txBody>
          <a:bodyPr anchor="ctr"/>
          <a:lstStyle/>
          <a:p>
            <a:r>
              <a:rPr lang="en-US" altLang="en-US" sz="4400"/>
              <a:t> </a:t>
            </a:r>
          </a:p>
        </p:txBody>
      </p:sp>
      <p:sp>
        <p:nvSpPr>
          <p:cNvPr id="7172" name="WordArt 4">
            <a:extLst>
              <a:ext uri="{FF2B5EF4-FFF2-40B4-BE49-F238E27FC236}">
                <a16:creationId xmlns:a16="http://schemas.microsoft.com/office/drawing/2014/main" id="{42A5E0ED-40B9-41B7-9C0D-F9D191BBD7CF}"/>
              </a:ext>
            </a:extLst>
          </p:cNvPr>
          <p:cNvSpPr>
            <a:spLocks noChangeArrowheads="1" noChangeShapeType="1" noTextEdit="1"/>
          </p:cNvSpPr>
          <p:nvPr/>
        </p:nvSpPr>
        <p:spPr bwMode="auto">
          <a:xfrm>
            <a:off x="762000" y="2514600"/>
            <a:ext cx="7772400" cy="1371600"/>
          </a:xfrm>
          <a:prstGeom prst="rect">
            <a:avLst/>
          </a:prstGeom>
        </p:spPr>
        <p:txBody>
          <a:bodyPr wrap="none" fromWordArt="1">
            <a:prstTxWarp prst="textPlain">
              <a:avLst>
                <a:gd name="adj" fmla="val 4612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Sirat Of The PROPET (SAW)</a:t>
            </a:r>
          </a:p>
        </p:txBody>
      </p:sp>
      <p:sp>
        <p:nvSpPr>
          <p:cNvPr id="7173" name="WordArt 5">
            <a:extLst>
              <a:ext uri="{FF2B5EF4-FFF2-40B4-BE49-F238E27FC236}">
                <a16:creationId xmlns:a16="http://schemas.microsoft.com/office/drawing/2014/main" id="{1E2890CF-BB25-4714-99B3-EC6D6D68444E}"/>
              </a:ext>
            </a:extLst>
          </p:cNvPr>
          <p:cNvSpPr>
            <a:spLocks noChangeArrowheads="1" noChangeShapeType="1" noTextEdit="1"/>
          </p:cNvSpPr>
          <p:nvPr/>
        </p:nvSpPr>
        <p:spPr bwMode="auto">
          <a:xfrm>
            <a:off x="2438400" y="5715000"/>
            <a:ext cx="4362450" cy="647700"/>
          </a:xfrm>
          <a:prstGeom prst="rect">
            <a:avLst/>
          </a:prstGeom>
        </p:spPr>
        <p:txBody>
          <a:bodyPr wrap="none" fromWordArt="1">
            <a:prstTxWarp prst="textPlain">
              <a:avLst>
                <a:gd name="adj" fmla="val 45926"/>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LIFE IN MAKKAH</a:t>
            </a:r>
          </a:p>
        </p:txBody>
      </p:sp>
    </p:spTree>
    <p:extLst>
      <p:ext uri="{BB962C8B-B14F-4D97-AF65-F5344CB8AC3E}">
        <p14:creationId xmlns:p14="http://schemas.microsoft.com/office/powerpoint/2010/main" val="93346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13B0358-E166-4DFF-9B42-749A5314C6B6}"/>
              </a:ext>
            </a:extLst>
          </p:cNvPr>
          <p:cNvSpPr>
            <a:spLocks noGrp="1" noChangeArrowheads="1"/>
          </p:cNvSpPr>
          <p:nvPr>
            <p:ph type="body" idx="1"/>
          </p:nvPr>
        </p:nvSpPr>
        <p:spPr>
          <a:xfrm>
            <a:off x="0" y="0"/>
            <a:ext cx="5105400" cy="6858000"/>
          </a:xfrm>
        </p:spPr>
        <p:txBody>
          <a:bodyPr/>
          <a:lstStyle/>
          <a:p>
            <a:pPr>
              <a:buFontTx/>
              <a:buNone/>
            </a:pPr>
            <a:r>
              <a:rPr lang="en-US" altLang="en-US"/>
              <a:t>	At this year there were many signs of the prophet. The falling of 14 towers of the palace of the Khusraw of Iran fell down, The great fire which had been burning for 1000 years was distinguished, but none were as noticeable as the attack issued on the kabba…</a:t>
            </a:r>
          </a:p>
        </p:txBody>
      </p:sp>
      <p:pic>
        <p:nvPicPr>
          <p:cNvPr id="18435" name="Picture 3">
            <a:extLst>
              <a:ext uri="{FF2B5EF4-FFF2-40B4-BE49-F238E27FC236}">
                <a16:creationId xmlns:a16="http://schemas.microsoft.com/office/drawing/2014/main" id="{5513BB6F-9CE9-4595-BE80-BE6D235B3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762000"/>
            <a:ext cx="4114800"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1B0807F-6F3C-4D01-88A5-AB914F5B7B90}"/>
              </a:ext>
            </a:extLst>
          </p:cNvPr>
          <p:cNvSpPr>
            <a:spLocks noGrp="1" noChangeArrowheads="1"/>
          </p:cNvSpPr>
          <p:nvPr>
            <p:ph type="title"/>
          </p:nvPr>
        </p:nvSpPr>
        <p:spPr>
          <a:xfrm>
            <a:off x="-914400" y="152400"/>
            <a:ext cx="8229600" cy="1143000"/>
          </a:xfrm>
        </p:spPr>
        <p:txBody>
          <a:bodyPr/>
          <a:lstStyle/>
          <a:p>
            <a:r>
              <a:rPr lang="en-US" altLang="en-US"/>
              <a:t>Key</a:t>
            </a:r>
          </a:p>
        </p:txBody>
      </p:sp>
      <p:sp>
        <p:nvSpPr>
          <p:cNvPr id="10243" name="Rectangle 3">
            <a:extLst>
              <a:ext uri="{FF2B5EF4-FFF2-40B4-BE49-F238E27FC236}">
                <a16:creationId xmlns:a16="http://schemas.microsoft.com/office/drawing/2014/main" id="{F0E08AFA-A57E-4F83-884C-04C19B77FF00}"/>
              </a:ext>
            </a:extLst>
          </p:cNvPr>
          <p:cNvSpPr>
            <a:spLocks noGrp="1" noChangeArrowheads="1"/>
          </p:cNvSpPr>
          <p:nvPr>
            <p:ph type="body" idx="1"/>
          </p:nvPr>
        </p:nvSpPr>
        <p:spPr/>
        <p:txBody>
          <a:bodyPr/>
          <a:lstStyle/>
          <a:p>
            <a:endParaRPr lang="en-US" altLang="en-US"/>
          </a:p>
        </p:txBody>
      </p:sp>
      <p:sp>
        <p:nvSpPr>
          <p:cNvPr id="10244" name="Rectangle 4">
            <a:extLst>
              <a:ext uri="{FF2B5EF4-FFF2-40B4-BE49-F238E27FC236}">
                <a16:creationId xmlns:a16="http://schemas.microsoft.com/office/drawing/2014/main" id="{C0A8DB0C-0465-481E-A34D-4EA85D3F2B4D}"/>
              </a:ext>
            </a:extLst>
          </p:cNvPr>
          <p:cNvSpPr>
            <a:spLocks noChangeArrowheads="1"/>
          </p:cNvSpPr>
          <p:nvPr/>
        </p:nvSpPr>
        <p:spPr bwMode="auto">
          <a:xfrm>
            <a:off x="1295400" y="5514975"/>
            <a:ext cx="2743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buFontTx/>
              <a:buNone/>
            </a:pPr>
            <a:r>
              <a:rPr lang="en-US" altLang="en-US"/>
              <a:t>Abu Bakr (R)</a:t>
            </a:r>
          </a:p>
        </p:txBody>
      </p:sp>
      <p:pic>
        <p:nvPicPr>
          <p:cNvPr id="10245" name="Picture 5">
            <a:extLst>
              <a:ext uri="{FF2B5EF4-FFF2-40B4-BE49-F238E27FC236}">
                <a16:creationId xmlns:a16="http://schemas.microsoft.com/office/drawing/2014/main" id="{1EE4ED1D-23F7-4909-881E-DFBE2D066F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676775"/>
            <a:ext cx="1385888" cy="218122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B3739EFA-C3B5-4366-BC4F-FF53D35738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981200"/>
            <a:ext cx="22098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a:extLst>
              <a:ext uri="{FF2B5EF4-FFF2-40B4-BE49-F238E27FC236}">
                <a16:creationId xmlns:a16="http://schemas.microsoft.com/office/drawing/2014/main" id="{93D200EF-B17D-4E9C-A779-8170DABF0B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4905375"/>
            <a:ext cx="773113" cy="1952625"/>
          </a:xfrm>
          <a:prstGeom prst="rect">
            <a:avLst/>
          </a:prstGeom>
          <a:noFill/>
          <a:extLst>
            <a:ext uri="{909E8E84-426E-40DD-AFC4-6F175D3DCCD1}">
              <a14:hiddenFill xmlns:a14="http://schemas.microsoft.com/office/drawing/2010/main">
                <a:solidFill>
                  <a:srgbClr val="FFFFFF"/>
                </a:solidFill>
              </a14:hiddenFill>
            </a:ext>
          </a:extLst>
        </p:spPr>
      </p:pic>
      <p:sp>
        <p:nvSpPr>
          <p:cNvPr id="10248" name="Rectangle 8">
            <a:extLst>
              <a:ext uri="{FF2B5EF4-FFF2-40B4-BE49-F238E27FC236}">
                <a16:creationId xmlns:a16="http://schemas.microsoft.com/office/drawing/2014/main" id="{483A79DC-9E10-447A-9F52-3DF574F8F3EC}"/>
              </a:ext>
            </a:extLst>
          </p:cNvPr>
          <p:cNvSpPr>
            <a:spLocks noChangeArrowheads="1"/>
          </p:cNvSpPr>
          <p:nvPr/>
        </p:nvSpPr>
        <p:spPr bwMode="auto">
          <a:xfrm>
            <a:off x="5334000" y="5181600"/>
            <a:ext cx="2438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90000"/>
              </a:lnSpc>
              <a:buFontTx/>
              <a:buNone/>
            </a:pPr>
            <a:r>
              <a:rPr lang="en-US" altLang="en-US"/>
              <a:t>	Ali (R)</a:t>
            </a:r>
          </a:p>
        </p:txBody>
      </p:sp>
      <p:sp>
        <p:nvSpPr>
          <p:cNvPr id="10249" name="Rectangle 9">
            <a:extLst>
              <a:ext uri="{FF2B5EF4-FFF2-40B4-BE49-F238E27FC236}">
                <a16:creationId xmlns:a16="http://schemas.microsoft.com/office/drawing/2014/main" id="{BAEC3EA4-714D-4DB2-8317-6D670830A246}"/>
              </a:ext>
            </a:extLst>
          </p:cNvPr>
          <p:cNvSpPr>
            <a:spLocks noChangeArrowheads="1"/>
          </p:cNvSpPr>
          <p:nvPr/>
        </p:nvSpPr>
        <p:spPr bwMode="auto">
          <a:xfrm>
            <a:off x="5562600" y="3124200"/>
            <a:ext cx="2438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buFontTx/>
              <a:buNone/>
            </a:pPr>
            <a:r>
              <a:rPr lang="en-US" altLang="en-US"/>
              <a:t>Khadijah(R)</a:t>
            </a:r>
          </a:p>
        </p:txBody>
      </p:sp>
      <p:pic>
        <p:nvPicPr>
          <p:cNvPr id="10250" name="Picture 10">
            <a:extLst>
              <a:ext uri="{FF2B5EF4-FFF2-40B4-BE49-F238E27FC236}">
                <a16:creationId xmlns:a16="http://schemas.microsoft.com/office/drawing/2014/main" id="{3F896659-6AF0-493C-8F16-E09E9C9482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438400"/>
            <a:ext cx="1093788" cy="1828800"/>
          </a:xfrm>
          <a:prstGeom prst="rect">
            <a:avLst/>
          </a:prstGeom>
          <a:noFill/>
          <a:extLst>
            <a:ext uri="{909E8E84-426E-40DD-AFC4-6F175D3DCCD1}">
              <a14:hiddenFill xmlns:a14="http://schemas.microsoft.com/office/drawing/2010/main">
                <a:solidFill>
                  <a:srgbClr val="FFFFFF"/>
                </a:solidFill>
              </a14:hiddenFill>
            </a:ext>
          </a:extLst>
        </p:spPr>
      </p:pic>
      <p:sp>
        <p:nvSpPr>
          <p:cNvPr id="10251" name="Rectangle 11">
            <a:extLst>
              <a:ext uri="{FF2B5EF4-FFF2-40B4-BE49-F238E27FC236}">
                <a16:creationId xmlns:a16="http://schemas.microsoft.com/office/drawing/2014/main" id="{C994C3D4-C407-4856-B772-A358E2C2B5DE}"/>
              </a:ext>
            </a:extLst>
          </p:cNvPr>
          <p:cNvSpPr>
            <a:spLocks noChangeArrowheads="1"/>
          </p:cNvSpPr>
          <p:nvPr/>
        </p:nvSpPr>
        <p:spPr bwMode="auto">
          <a:xfrm>
            <a:off x="1371600" y="2819400"/>
            <a:ext cx="2438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buFontTx/>
              <a:buNone/>
            </a:pPr>
            <a:r>
              <a:rPr lang="en-US" altLang="en-US"/>
              <a:t>Any slave </a:t>
            </a:r>
          </a:p>
        </p:txBody>
      </p:sp>
      <p:pic>
        <p:nvPicPr>
          <p:cNvPr id="10252" name="Picture 12">
            <a:extLst>
              <a:ext uri="{FF2B5EF4-FFF2-40B4-BE49-F238E27FC236}">
                <a16:creationId xmlns:a16="http://schemas.microsoft.com/office/drawing/2014/main" id="{FE794331-415C-4817-910A-F3B5A0D935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0"/>
            <a:ext cx="1635125" cy="2133600"/>
          </a:xfrm>
          <a:prstGeom prst="rect">
            <a:avLst/>
          </a:prstGeom>
          <a:noFill/>
          <a:extLst>
            <a:ext uri="{909E8E84-426E-40DD-AFC4-6F175D3DCCD1}">
              <a14:hiddenFill xmlns:a14="http://schemas.microsoft.com/office/drawing/2010/main">
                <a:solidFill>
                  <a:srgbClr val="FFFFFF"/>
                </a:solidFill>
              </a14:hiddenFill>
            </a:ext>
          </a:extLst>
        </p:spPr>
      </p:pic>
      <p:sp>
        <p:nvSpPr>
          <p:cNvPr id="10253" name="Rectangle 13">
            <a:extLst>
              <a:ext uri="{FF2B5EF4-FFF2-40B4-BE49-F238E27FC236}">
                <a16:creationId xmlns:a16="http://schemas.microsoft.com/office/drawing/2014/main" id="{34908E98-7D80-439D-8E2E-D651F7245EBA}"/>
              </a:ext>
            </a:extLst>
          </p:cNvPr>
          <p:cNvSpPr>
            <a:spLocks noChangeArrowheads="1"/>
          </p:cNvSpPr>
          <p:nvPr/>
        </p:nvSpPr>
        <p:spPr bwMode="auto">
          <a:xfrm>
            <a:off x="4724400" y="914400"/>
            <a:ext cx="26844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en-US" altLang="en-US" sz="4400"/>
              <a:t>Abu-talib</a:t>
            </a:r>
          </a:p>
        </p:txBody>
      </p:sp>
    </p:spTree>
    <p:extLst>
      <p:ext uri="{BB962C8B-B14F-4D97-AF65-F5344CB8AC3E}">
        <p14:creationId xmlns:p14="http://schemas.microsoft.com/office/powerpoint/2010/main" val="33214201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8CF2BE5-9D87-418B-BEB6-8AD8DA854DC1}"/>
              </a:ext>
            </a:extLst>
          </p:cNvPr>
          <p:cNvSpPr>
            <a:spLocks noGrp="1" noChangeArrowheads="1"/>
          </p:cNvSpPr>
          <p:nvPr>
            <p:ph type="body" idx="1"/>
          </p:nvPr>
        </p:nvSpPr>
        <p:spPr>
          <a:xfrm>
            <a:off x="533400" y="1143000"/>
            <a:ext cx="3733800" cy="5715000"/>
          </a:xfrm>
        </p:spPr>
        <p:txBody>
          <a:bodyPr/>
          <a:lstStyle/>
          <a:p>
            <a:pPr>
              <a:lnSpc>
                <a:spcPct val="80000"/>
              </a:lnSpc>
            </a:pPr>
            <a:r>
              <a:rPr lang="en-US" altLang="en-US" sz="2100"/>
              <a:t>If Muhammad (S) would go to the public and say that he is a prophet then he would of probably been killed. So Allah commanded him to go through </a:t>
            </a:r>
            <a:r>
              <a:rPr lang="en-US" altLang="en-US" sz="2100" i="1"/>
              <a:t>secret stages</a:t>
            </a:r>
            <a:r>
              <a:rPr lang="en-US" altLang="en-US" sz="2100"/>
              <a:t>. These would go on until Allah gave him permission to speak publicly (which turn out to be 3 years later).</a:t>
            </a:r>
          </a:p>
          <a:p>
            <a:pPr>
              <a:lnSpc>
                <a:spcPct val="80000"/>
              </a:lnSpc>
            </a:pPr>
            <a:r>
              <a:rPr lang="en-US" altLang="en-US" sz="2100"/>
              <a:t>He started out with the most trusted, secretive people. First his wife, then Ali (his cousin) then Abu Bakr (his best friend), after that Zaid…these came to be the first </a:t>
            </a:r>
            <a:r>
              <a:rPr lang="en-US" altLang="en-US" sz="2100" i="1">
                <a:hlinkClick r:id="rId2" action="ppaction://hlinksldjump"/>
              </a:rPr>
              <a:t>sahabahs</a:t>
            </a:r>
            <a:r>
              <a:rPr lang="en-US" altLang="en-US" sz="2100"/>
              <a:t> of Islam.</a:t>
            </a:r>
          </a:p>
          <a:p>
            <a:pPr>
              <a:lnSpc>
                <a:spcPct val="80000"/>
              </a:lnSpc>
            </a:pPr>
            <a:endParaRPr lang="en-US" altLang="en-US" sz="2000"/>
          </a:p>
        </p:txBody>
      </p:sp>
      <p:pic>
        <p:nvPicPr>
          <p:cNvPr id="3075" name="Picture 3">
            <a:extLst>
              <a:ext uri="{FF2B5EF4-FFF2-40B4-BE49-F238E27FC236}">
                <a16:creationId xmlns:a16="http://schemas.microsoft.com/office/drawing/2014/main" id="{2F07DB2C-0E80-4F29-90F8-37A272DA8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667000"/>
            <a:ext cx="1430338" cy="36385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55C2A6DD-CC7C-43BA-AFA9-200A65780F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84843">
            <a:off x="5638800" y="838200"/>
            <a:ext cx="2895600" cy="1901825"/>
          </a:xfrm>
          <a:prstGeom prst="rect">
            <a:avLst/>
          </a:prstGeom>
          <a:noFill/>
          <a:extLst>
            <a:ext uri="{909E8E84-426E-40DD-AFC4-6F175D3DCCD1}">
              <a14:hiddenFill xmlns:a14="http://schemas.microsoft.com/office/drawing/2010/main">
                <a:solidFill>
                  <a:srgbClr val="FFFFFF"/>
                </a:solidFill>
              </a14:hiddenFill>
            </a:ext>
          </a:extLst>
        </p:spPr>
      </p:pic>
      <p:sp>
        <p:nvSpPr>
          <p:cNvPr id="3077" name="Rectangle 5">
            <a:extLst>
              <a:ext uri="{FF2B5EF4-FFF2-40B4-BE49-F238E27FC236}">
                <a16:creationId xmlns:a16="http://schemas.microsoft.com/office/drawing/2014/main" id="{B7DB902E-C472-4E31-BBFE-F683FA1AF9F8}"/>
              </a:ext>
            </a:extLst>
          </p:cNvPr>
          <p:cNvSpPr>
            <a:spLocks noGrp="1" noChangeArrowheads="1"/>
          </p:cNvSpPr>
          <p:nvPr>
            <p:ph type="title"/>
          </p:nvPr>
        </p:nvSpPr>
        <p:spPr/>
        <p:txBody>
          <a:bodyPr/>
          <a:lstStyle/>
          <a:p>
            <a:r>
              <a:rPr lang="en-US" altLang="en-US"/>
              <a:t>Secret Stages </a:t>
            </a:r>
          </a:p>
        </p:txBody>
      </p:sp>
      <p:sp>
        <p:nvSpPr>
          <p:cNvPr id="3078" name="Rectangle 6">
            <a:extLst>
              <a:ext uri="{FF2B5EF4-FFF2-40B4-BE49-F238E27FC236}">
                <a16:creationId xmlns:a16="http://schemas.microsoft.com/office/drawing/2014/main" id="{BDE2D06C-98FB-43EB-B9B5-29D3F6F89E32}"/>
              </a:ext>
            </a:extLst>
          </p:cNvPr>
          <p:cNvSpPr>
            <a:spLocks noChangeArrowheads="1"/>
          </p:cNvSpPr>
          <p:nvPr/>
        </p:nvSpPr>
        <p:spPr bwMode="auto">
          <a:xfrm>
            <a:off x="5943600" y="1524000"/>
            <a:ext cx="1981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a:solidFill>
                  <a:schemeClr val="tx1"/>
                </a:solidFill>
                <a:latin typeface="Times New Roman" panose="02020603050405020304" pitchFamily="18" charset="0"/>
                <a:cs typeface="Times New Roman" panose="02020603050405020304" pitchFamily="18" charset="0"/>
              </a:rPr>
              <a:t>I know how truthful you are…I believe you</a:t>
            </a:r>
          </a:p>
        </p:txBody>
      </p:sp>
      <p:pic>
        <p:nvPicPr>
          <p:cNvPr id="3079" name="Picture 7">
            <a:extLst>
              <a:ext uri="{FF2B5EF4-FFF2-40B4-BE49-F238E27FC236}">
                <a16:creationId xmlns:a16="http://schemas.microsoft.com/office/drawing/2014/main" id="{1D46A165-8513-4703-8DF6-F9DDA6AA69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2743200"/>
            <a:ext cx="1447800" cy="3657600"/>
          </a:xfrm>
          <a:prstGeom prst="rect">
            <a:avLst/>
          </a:prstGeom>
          <a:noFill/>
          <a:extLst>
            <a:ext uri="{909E8E84-426E-40DD-AFC4-6F175D3DCCD1}">
              <a14:hiddenFill xmlns:a14="http://schemas.microsoft.com/office/drawing/2010/main">
                <a:solidFill>
                  <a:srgbClr val="FFFFFF"/>
                </a:solidFill>
              </a14:hiddenFill>
            </a:ext>
          </a:extLst>
        </p:spPr>
      </p:pic>
      <p:sp>
        <p:nvSpPr>
          <p:cNvPr id="3080" name="Rectangle 8">
            <a:extLst>
              <a:ext uri="{FF2B5EF4-FFF2-40B4-BE49-F238E27FC236}">
                <a16:creationId xmlns:a16="http://schemas.microsoft.com/office/drawing/2014/main" id="{6531F738-5BA9-4949-A316-D89EB090E3EE}"/>
              </a:ext>
            </a:extLst>
          </p:cNvPr>
          <p:cNvSpPr>
            <a:spLocks noChangeArrowheads="1"/>
          </p:cNvSpPr>
          <p:nvPr/>
        </p:nvSpPr>
        <p:spPr bwMode="auto">
          <a:xfrm>
            <a:off x="5943600" y="1371600"/>
            <a:ext cx="1981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000">
                <a:solidFill>
                  <a:schemeClr val="tx1"/>
                </a:solidFill>
                <a:latin typeface="Times New Roman" panose="02020603050405020304" pitchFamily="18" charset="0"/>
                <a:cs typeface="Times New Roman" panose="02020603050405020304" pitchFamily="18" charset="0"/>
              </a:rPr>
              <a:t>You have always been the most truthful cousin, I believe you</a:t>
            </a:r>
          </a:p>
        </p:txBody>
      </p:sp>
      <p:pic>
        <p:nvPicPr>
          <p:cNvPr id="3081" name="Picture 9">
            <a:extLst>
              <a:ext uri="{FF2B5EF4-FFF2-40B4-BE49-F238E27FC236}">
                <a16:creationId xmlns:a16="http://schemas.microsoft.com/office/drawing/2014/main" id="{242A49E3-7FED-4434-87E9-8DB4237A32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2667000"/>
            <a:ext cx="1346200" cy="3733800"/>
          </a:xfrm>
          <a:prstGeom prst="rect">
            <a:avLst/>
          </a:prstGeom>
          <a:noFill/>
          <a:extLst>
            <a:ext uri="{909E8E84-426E-40DD-AFC4-6F175D3DCCD1}">
              <a14:hiddenFill xmlns:a14="http://schemas.microsoft.com/office/drawing/2010/main">
                <a:solidFill>
                  <a:srgbClr val="FFFFFF"/>
                </a:solidFill>
              </a14:hiddenFill>
            </a:ext>
          </a:extLst>
        </p:spPr>
      </p:pic>
      <p:sp>
        <p:nvSpPr>
          <p:cNvPr id="3082" name="Rectangle 10">
            <a:extLst>
              <a:ext uri="{FF2B5EF4-FFF2-40B4-BE49-F238E27FC236}">
                <a16:creationId xmlns:a16="http://schemas.microsoft.com/office/drawing/2014/main" id="{C07A4571-DF71-4F56-83B8-1790D598475D}"/>
              </a:ext>
            </a:extLst>
          </p:cNvPr>
          <p:cNvSpPr>
            <a:spLocks noChangeArrowheads="1"/>
          </p:cNvSpPr>
          <p:nvPr/>
        </p:nvSpPr>
        <p:spPr bwMode="auto">
          <a:xfrm>
            <a:off x="5867400" y="1447800"/>
            <a:ext cx="1981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000">
                <a:solidFill>
                  <a:schemeClr val="tx1"/>
                </a:solidFill>
                <a:latin typeface="Times New Roman" panose="02020603050405020304" pitchFamily="18" charset="0"/>
                <a:cs typeface="Times New Roman" panose="02020603050405020304" pitchFamily="18" charset="0"/>
              </a:rPr>
              <a:t>You are a kind master, you made me a free man…I believe you. </a:t>
            </a:r>
          </a:p>
        </p:txBody>
      </p:sp>
      <p:sp>
        <p:nvSpPr>
          <p:cNvPr id="3083" name="WordArt 11">
            <a:hlinkClick r:id="rId7" action="ppaction://hlinksldjump"/>
            <a:extLst>
              <a:ext uri="{FF2B5EF4-FFF2-40B4-BE49-F238E27FC236}">
                <a16:creationId xmlns:a16="http://schemas.microsoft.com/office/drawing/2014/main" id="{5E8A15C4-7B02-4D74-826D-5E721B236FBA}"/>
              </a:ext>
            </a:extLst>
          </p:cNvPr>
          <p:cNvSpPr>
            <a:spLocks noChangeArrowheads="1" noChangeShapeType="1" noTextEdit="1"/>
          </p:cNvSpPr>
          <p:nvPr/>
        </p:nvSpPr>
        <p:spPr bwMode="auto">
          <a:xfrm>
            <a:off x="6324600" y="152400"/>
            <a:ext cx="2386013" cy="838200"/>
          </a:xfrm>
          <a:prstGeom prst="rect">
            <a:avLst/>
          </a:prstGeom>
        </p:spPr>
        <p:txBody>
          <a:bodyPr wrap="none" fromWordArt="1">
            <a:prstTxWarp prst="textSlantUp">
              <a:avLst>
                <a:gd name="adj" fmla="val 47157"/>
              </a:avLst>
            </a:prstTxWarp>
          </a:bodyPr>
          <a:lstStyle/>
          <a:p>
            <a:pPr algn="ctr"/>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panose="020B0806030902050204" pitchFamily="34" charset="0"/>
              </a:rPr>
              <a:t> go to KEY</a:t>
            </a:r>
          </a:p>
        </p:txBody>
      </p:sp>
      <p:pic>
        <p:nvPicPr>
          <p:cNvPr id="3084" name="Picture 12">
            <a:extLst>
              <a:ext uri="{FF2B5EF4-FFF2-40B4-BE49-F238E27FC236}">
                <a16:creationId xmlns:a16="http://schemas.microsoft.com/office/drawing/2014/main" id="{075DD768-5FEE-4D8A-BB58-FCF01CE83D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0" y="2743200"/>
            <a:ext cx="138747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a:extLst>
              <a:ext uri="{FF2B5EF4-FFF2-40B4-BE49-F238E27FC236}">
                <a16:creationId xmlns:a16="http://schemas.microsoft.com/office/drawing/2014/main" id="{9DF589D8-3E19-450D-A279-C610A6A5C2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0" y="2743200"/>
            <a:ext cx="1371600" cy="3733800"/>
          </a:xfrm>
          <a:prstGeom prst="rect">
            <a:avLst/>
          </a:prstGeom>
          <a:noFill/>
          <a:extLst>
            <a:ext uri="{909E8E84-426E-40DD-AFC4-6F175D3DCCD1}">
              <a14:hiddenFill xmlns:a14="http://schemas.microsoft.com/office/drawing/2010/main">
                <a:solidFill>
                  <a:srgbClr val="FFFFFF"/>
                </a:solidFill>
              </a14:hiddenFill>
            </a:ext>
          </a:extLst>
        </p:spPr>
      </p:pic>
      <p:sp>
        <p:nvSpPr>
          <p:cNvPr id="3086" name="Rectangle 14">
            <a:extLst>
              <a:ext uri="{FF2B5EF4-FFF2-40B4-BE49-F238E27FC236}">
                <a16:creationId xmlns:a16="http://schemas.microsoft.com/office/drawing/2014/main" id="{A608A419-FB2C-4F86-BE84-C277613C5800}"/>
              </a:ext>
            </a:extLst>
          </p:cNvPr>
          <p:cNvSpPr>
            <a:spLocks noChangeArrowheads="1"/>
          </p:cNvSpPr>
          <p:nvPr/>
        </p:nvSpPr>
        <p:spPr bwMode="auto">
          <a:xfrm>
            <a:off x="5791200" y="1447800"/>
            <a:ext cx="1981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000">
                <a:solidFill>
                  <a:schemeClr val="tx1"/>
                </a:solidFill>
                <a:latin typeface="Times New Roman" panose="02020603050405020304" pitchFamily="18" charset="0"/>
                <a:cs typeface="Times New Roman" panose="02020603050405020304" pitchFamily="18" charset="0"/>
              </a:rPr>
              <a:t>You are my closest friend, I believe you </a:t>
            </a:r>
          </a:p>
        </p:txBody>
      </p:sp>
    </p:spTree>
    <p:extLst>
      <p:ext uri="{BB962C8B-B14F-4D97-AF65-F5344CB8AC3E}">
        <p14:creationId xmlns:p14="http://schemas.microsoft.com/office/powerpoint/2010/main" val="1382418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2000"/>
                                        <p:tgtEl>
                                          <p:spTgt spid="3078"/>
                                        </p:tgtEl>
                                      </p:cBhvr>
                                    </p:animEffect>
                                  </p:childTnLst>
                                </p:cTn>
                              </p:par>
                              <p:par>
                                <p:cTn id="8" presetID="10" presetClass="entr" presetSubtype="0" fill="hold" nodeType="withEffect">
                                  <p:stCondLst>
                                    <p:cond delay="0"/>
                                  </p:stCondLst>
                                  <p:childTnLst>
                                    <p:set>
                                      <p:cBhvr>
                                        <p:cTn id="9" dur="1" fill="hold">
                                          <p:stCondLst>
                                            <p:cond delay="0"/>
                                          </p:stCondLst>
                                        </p:cTn>
                                        <p:tgtEl>
                                          <p:spTgt spid="3079"/>
                                        </p:tgtEl>
                                        <p:attrNameLst>
                                          <p:attrName>style.visibility</p:attrName>
                                        </p:attrNameLst>
                                      </p:cBhvr>
                                      <p:to>
                                        <p:strVal val="visible"/>
                                      </p:to>
                                    </p:set>
                                    <p:animEffect transition="in" filter="fade">
                                      <p:cBhvr>
                                        <p:cTn id="10" dur="2000"/>
                                        <p:tgtEl>
                                          <p:spTgt spid="3079"/>
                                        </p:tgtEl>
                                      </p:cBhvr>
                                    </p:animEffect>
                                  </p:childTnLst>
                                </p:cTn>
                              </p:par>
                              <p:par>
                                <p:cTn id="11" presetID="10"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2000"/>
                                        <p:tgtEl>
                                          <p:spTgt spid="307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80"/>
                                        </p:tgtEl>
                                        <p:attrNameLst>
                                          <p:attrName>style.visibility</p:attrName>
                                        </p:attrNameLst>
                                      </p:cBhvr>
                                      <p:to>
                                        <p:strVal val="visible"/>
                                      </p:to>
                                    </p:set>
                                    <p:animEffect transition="in" filter="fade">
                                      <p:cBhvr>
                                        <p:cTn id="18" dur="2000"/>
                                        <p:tgtEl>
                                          <p:spTgt spid="3080"/>
                                        </p:tgtEl>
                                      </p:cBhvr>
                                    </p:animEffect>
                                  </p:childTnLst>
                                </p:cTn>
                              </p:par>
                              <p:par>
                                <p:cTn id="19" presetID="10" presetClass="entr" presetSubtype="0" fill="hold" nodeType="withEffect">
                                  <p:stCondLst>
                                    <p:cond delay="0"/>
                                  </p:stCondLst>
                                  <p:childTnLst>
                                    <p:set>
                                      <p:cBhvr>
                                        <p:cTn id="20" dur="1" fill="hold">
                                          <p:stCondLst>
                                            <p:cond delay="0"/>
                                          </p:stCondLst>
                                        </p:cTn>
                                        <p:tgtEl>
                                          <p:spTgt spid="3081"/>
                                        </p:tgtEl>
                                        <p:attrNameLst>
                                          <p:attrName>style.visibility</p:attrName>
                                        </p:attrNameLst>
                                      </p:cBhvr>
                                      <p:to>
                                        <p:strVal val="visible"/>
                                      </p:to>
                                    </p:set>
                                    <p:animEffect transition="in" filter="fade">
                                      <p:cBhvr>
                                        <p:cTn id="21" dur="2000"/>
                                        <p:tgtEl>
                                          <p:spTgt spid="3081"/>
                                        </p:tgtEl>
                                      </p:cBhvr>
                                    </p:animEffect>
                                  </p:childTnLst>
                                </p:cTn>
                              </p:par>
                              <p:par>
                                <p:cTn id="22" presetID="10" presetClass="exit" presetSubtype="0" fill="hold" grpId="1" nodeType="withEffect">
                                  <p:stCondLst>
                                    <p:cond delay="0"/>
                                  </p:stCondLst>
                                  <p:childTnLst>
                                    <p:animEffect transition="out" filter="fade">
                                      <p:cBhvr>
                                        <p:cTn id="23" dur="2000"/>
                                        <p:tgtEl>
                                          <p:spTgt spid="3078"/>
                                        </p:tgtEl>
                                      </p:cBhvr>
                                    </p:animEffect>
                                    <p:set>
                                      <p:cBhvr>
                                        <p:cTn id="24" dur="1" fill="hold">
                                          <p:stCondLst>
                                            <p:cond delay="1999"/>
                                          </p:stCondLst>
                                        </p:cTn>
                                        <p:tgtEl>
                                          <p:spTgt spid="3078"/>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3084"/>
                                        </p:tgtEl>
                                        <p:attrNameLst>
                                          <p:attrName>style.visibility</p:attrName>
                                        </p:attrNameLst>
                                      </p:cBhvr>
                                      <p:to>
                                        <p:strVal val="visible"/>
                                      </p:to>
                                    </p:set>
                                    <p:animEffect transition="in" filter="fade">
                                      <p:cBhvr>
                                        <p:cTn id="29" dur="2000"/>
                                        <p:tgtEl>
                                          <p:spTgt spid="308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86"/>
                                        </p:tgtEl>
                                        <p:attrNameLst>
                                          <p:attrName>style.visibility</p:attrName>
                                        </p:attrNameLst>
                                      </p:cBhvr>
                                      <p:to>
                                        <p:strVal val="visible"/>
                                      </p:to>
                                    </p:set>
                                    <p:animEffect transition="in" filter="fade">
                                      <p:cBhvr>
                                        <p:cTn id="32" dur="2000"/>
                                        <p:tgtEl>
                                          <p:spTgt spid="3086"/>
                                        </p:tgtEl>
                                      </p:cBhvr>
                                    </p:animEffect>
                                  </p:childTnLst>
                                </p:cTn>
                              </p:par>
                              <p:par>
                                <p:cTn id="33" presetID="10" presetClass="exit" presetSubtype="0" fill="hold" grpId="1" nodeType="withEffect">
                                  <p:stCondLst>
                                    <p:cond delay="0"/>
                                  </p:stCondLst>
                                  <p:childTnLst>
                                    <p:animEffect transition="out" filter="fade">
                                      <p:cBhvr>
                                        <p:cTn id="34" dur="2000"/>
                                        <p:tgtEl>
                                          <p:spTgt spid="3080"/>
                                        </p:tgtEl>
                                      </p:cBhvr>
                                    </p:animEffect>
                                    <p:set>
                                      <p:cBhvr>
                                        <p:cTn id="35" dur="1" fill="hold">
                                          <p:stCondLst>
                                            <p:cond delay="1999"/>
                                          </p:stCondLst>
                                        </p:cTn>
                                        <p:tgtEl>
                                          <p:spTgt spid="3080"/>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3085"/>
                                        </p:tgtEl>
                                        <p:attrNameLst>
                                          <p:attrName>style.visibility</p:attrName>
                                        </p:attrNameLst>
                                      </p:cBhvr>
                                      <p:to>
                                        <p:strVal val="visible"/>
                                      </p:to>
                                    </p:set>
                                    <p:animEffect transition="in" filter="fade">
                                      <p:cBhvr>
                                        <p:cTn id="40" dur="2000"/>
                                        <p:tgtEl>
                                          <p:spTgt spid="308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82"/>
                                        </p:tgtEl>
                                        <p:attrNameLst>
                                          <p:attrName>style.visibility</p:attrName>
                                        </p:attrNameLst>
                                      </p:cBhvr>
                                      <p:to>
                                        <p:strVal val="visible"/>
                                      </p:to>
                                    </p:set>
                                    <p:animEffect transition="in" filter="fade">
                                      <p:cBhvr>
                                        <p:cTn id="43" dur="2000"/>
                                        <p:tgtEl>
                                          <p:spTgt spid="3082"/>
                                        </p:tgtEl>
                                      </p:cBhvr>
                                    </p:animEffect>
                                  </p:childTnLst>
                                </p:cTn>
                              </p:par>
                              <p:par>
                                <p:cTn id="44" presetID="10" presetClass="exit" presetSubtype="0" fill="hold" grpId="1" nodeType="withEffect">
                                  <p:stCondLst>
                                    <p:cond delay="0"/>
                                  </p:stCondLst>
                                  <p:childTnLst>
                                    <p:animEffect transition="out" filter="fade">
                                      <p:cBhvr>
                                        <p:cTn id="45" dur="2000"/>
                                        <p:tgtEl>
                                          <p:spTgt spid="3086"/>
                                        </p:tgtEl>
                                      </p:cBhvr>
                                    </p:animEffect>
                                    <p:set>
                                      <p:cBhvr>
                                        <p:cTn id="46" dur="1" fill="hold">
                                          <p:stCondLst>
                                            <p:cond delay="1999"/>
                                          </p:stCondLst>
                                        </p:cTn>
                                        <p:tgtEl>
                                          <p:spTgt spid="30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3078" grpId="1"/>
      <p:bldP spid="3080" grpId="0"/>
      <p:bldP spid="3080" grpId="1"/>
      <p:bldP spid="3082" grpId="0"/>
      <p:bldP spid="3086" grpId="0"/>
      <p:bldP spid="3086"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0DB33528-59E4-4AF8-A440-994580A61F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67200"/>
            <a:ext cx="91440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a:extLst>
              <a:ext uri="{FF2B5EF4-FFF2-40B4-BE49-F238E27FC236}">
                <a16:creationId xmlns:a16="http://schemas.microsoft.com/office/drawing/2014/main" id="{DAE747CC-7283-4580-B6C5-2A4EC949F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4B69EA52-E59E-43F2-B885-93936E7251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040063"/>
            <a:ext cx="4038600" cy="3817937"/>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a:extLst>
              <a:ext uri="{FF2B5EF4-FFF2-40B4-BE49-F238E27FC236}">
                <a16:creationId xmlns:a16="http://schemas.microsoft.com/office/drawing/2014/main" id="{1C17AE57-B6F1-4DD3-B070-DEA5AC5759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200400" cy="10064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4ACCBB2F-B73C-45B8-8CE4-A839F44F3D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0"/>
            <a:ext cx="5943600" cy="1008063"/>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a:extLst>
              <a:ext uri="{FF2B5EF4-FFF2-40B4-BE49-F238E27FC236}">
                <a16:creationId xmlns:a16="http://schemas.microsoft.com/office/drawing/2014/main" id="{1416955A-E047-4F0F-ACD5-DCD2956AA8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0"/>
            <a:ext cx="1371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5EFCAD85-4DB0-4B59-ABB9-9571C9193F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2563" y="3733800"/>
            <a:ext cx="881062" cy="20193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a:extLst>
              <a:ext uri="{FF2B5EF4-FFF2-40B4-BE49-F238E27FC236}">
                <a16:creationId xmlns:a16="http://schemas.microsoft.com/office/drawing/2014/main" id="{A9181F37-5E0A-45B4-AC82-5C34A5F4E2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3733800"/>
            <a:ext cx="9144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358E1523-D224-488A-9774-6106153E2C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86788" y="4495800"/>
            <a:ext cx="1114425" cy="2552700"/>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a:extLst>
              <a:ext uri="{FF2B5EF4-FFF2-40B4-BE49-F238E27FC236}">
                <a16:creationId xmlns:a16="http://schemas.microsoft.com/office/drawing/2014/main" id="{0C4F72B1-6ACA-42B3-89E3-AD2BB98B27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213" y="3962400"/>
            <a:ext cx="1114426" cy="25527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E937A95B-5549-48FB-96F2-926C06B1FD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4495800"/>
            <a:ext cx="1044575" cy="2362200"/>
          </a:xfrm>
          <a:prstGeom prst="rect">
            <a:avLst/>
          </a:prstGeom>
          <a:noFill/>
          <a:extLst>
            <a:ext uri="{909E8E84-426E-40DD-AFC4-6F175D3DCCD1}">
              <a14:hiddenFill xmlns:a14="http://schemas.microsoft.com/office/drawing/2010/main">
                <a:solidFill>
                  <a:srgbClr val="FFFFFF"/>
                </a:solidFill>
              </a14:hiddenFill>
            </a:ext>
          </a:extLst>
        </p:spPr>
      </p:pic>
      <p:sp>
        <p:nvSpPr>
          <p:cNvPr id="4109" name="Rectangle 13">
            <a:extLst>
              <a:ext uri="{FF2B5EF4-FFF2-40B4-BE49-F238E27FC236}">
                <a16:creationId xmlns:a16="http://schemas.microsoft.com/office/drawing/2014/main" id="{439A28A4-1131-4465-A0DC-3A2B1F6F8BE4}"/>
              </a:ext>
            </a:extLst>
          </p:cNvPr>
          <p:cNvSpPr>
            <a:spLocks noGrp="1" noChangeArrowheads="1"/>
          </p:cNvSpPr>
          <p:nvPr>
            <p:ph type="body" idx="1"/>
          </p:nvPr>
        </p:nvSpPr>
        <p:spPr>
          <a:xfrm>
            <a:off x="0" y="5867400"/>
            <a:ext cx="9144000" cy="990600"/>
          </a:xfrm>
        </p:spPr>
        <p:txBody>
          <a:bodyPr/>
          <a:lstStyle/>
          <a:p>
            <a:pPr>
              <a:lnSpc>
                <a:spcPct val="80000"/>
              </a:lnSpc>
              <a:buFontTx/>
              <a:buNone/>
            </a:pPr>
            <a:r>
              <a:rPr lang="en-US" altLang="en-US" sz="1800"/>
              <a:t>	The 3 years of secret </a:t>
            </a:r>
            <a:r>
              <a:rPr lang="en-US" altLang="en-US" sz="1800">
                <a:hlinkClick r:id="rId10" action="ppaction://hlinksldjump"/>
              </a:rPr>
              <a:t>dawa</a:t>
            </a:r>
            <a:r>
              <a:rPr lang="en-US" altLang="en-US" sz="1800"/>
              <a:t> passed, Allah (SWT) finally gave orders to spread the message. Muhammad approached them in a very unique way. He called everyone in town to a meeting then stood above a hill where everyone could see him.</a:t>
            </a:r>
          </a:p>
        </p:txBody>
      </p:sp>
      <p:sp>
        <p:nvSpPr>
          <p:cNvPr id="4110" name="Oval 14">
            <a:extLst>
              <a:ext uri="{FF2B5EF4-FFF2-40B4-BE49-F238E27FC236}">
                <a16:creationId xmlns:a16="http://schemas.microsoft.com/office/drawing/2014/main" id="{411FA7C9-D997-4CAC-9815-74A95D9EDB1C}"/>
              </a:ext>
            </a:extLst>
          </p:cNvPr>
          <p:cNvSpPr>
            <a:spLocks noChangeArrowheads="1"/>
          </p:cNvSpPr>
          <p:nvPr/>
        </p:nvSpPr>
        <p:spPr bwMode="auto">
          <a:xfrm>
            <a:off x="4648200" y="381000"/>
            <a:ext cx="3733800" cy="2209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If I said that there is an army behind</a:t>
            </a:r>
          </a:p>
          <a:p>
            <a:pPr algn="ctr" rtl="1"/>
            <a:r>
              <a:rPr lang="en-US" altLang="en-US" b="1"/>
              <a:t>This hill waiting to attack us, would </a:t>
            </a:r>
          </a:p>
          <a:p>
            <a:pPr algn="ctr" rtl="1"/>
            <a:r>
              <a:rPr lang="en-US" altLang="en-US" b="1"/>
              <a:t>You believe me?</a:t>
            </a:r>
          </a:p>
        </p:txBody>
      </p:sp>
      <p:sp>
        <p:nvSpPr>
          <p:cNvPr id="4111" name="Line 15">
            <a:extLst>
              <a:ext uri="{FF2B5EF4-FFF2-40B4-BE49-F238E27FC236}">
                <a16:creationId xmlns:a16="http://schemas.microsoft.com/office/drawing/2014/main" id="{C372591D-37D9-44FD-97BE-48C3864D4455}"/>
              </a:ext>
            </a:extLst>
          </p:cNvPr>
          <p:cNvSpPr>
            <a:spLocks noChangeShapeType="1"/>
          </p:cNvSpPr>
          <p:nvPr/>
        </p:nvSpPr>
        <p:spPr bwMode="auto">
          <a:xfrm flipV="1">
            <a:off x="4572000" y="1295400"/>
            <a:ext cx="3810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2" name="Oval 16">
            <a:extLst>
              <a:ext uri="{FF2B5EF4-FFF2-40B4-BE49-F238E27FC236}">
                <a16:creationId xmlns:a16="http://schemas.microsoft.com/office/drawing/2014/main" id="{2240D9DC-EE74-4A92-80CE-4C252EDBEC45}"/>
              </a:ext>
            </a:extLst>
          </p:cNvPr>
          <p:cNvSpPr>
            <a:spLocks noChangeArrowheads="1"/>
          </p:cNvSpPr>
          <p:nvPr/>
        </p:nvSpPr>
        <p:spPr bwMode="auto">
          <a:xfrm>
            <a:off x="1371600" y="1600200"/>
            <a:ext cx="2514600" cy="1752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Yes, you are </a:t>
            </a:r>
          </a:p>
          <a:p>
            <a:pPr algn="ctr" rtl="1"/>
            <a:r>
              <a:rPr lang="en-US" altLang="en-US" b="1">
                <a:hlinkClick r:id="rId10" action="ppaction://hlinksldjump"/>
              </a:rPr>
              <a:t>Asadiq alameen-</a:t>
            </a:r>
            <a:endParaRPr lang="en-US" altLang="en-US" b="1"/>
          </a:p>
        </p:txBody>
      </p:sp>
      <p:sp>
        <p:nvSpPr>
          <p:cNvPr id="4113" name="Line 17">
            <a:extLst>
              <a:ext uri="{FF2B5EF4-FFF2-40B4-BE49-F238E27FC236}">
                <a16:creationId xmlns:a16="http://schemas.microsoft.com/office/drawing/2014/main" id="{F551C28C-0262-4A65-81D6-ACC126D230B5}"/>
              </a:ext>
            </a:extLst>
          </p:cNvPr>
          <p:cNvSpPr>
            <a:spLocks noChangeShapeType="1"/>
          </p:cNvSpPr>
          <p:nvPr/>
        </p:nvSpPr>
        <p:spPr bwMode="auto">
          <a:xfrm flipV="1">
            <a:off x="2514600" y="3581400"/>
            <a:ext cx="762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4" name="Line 18">
            <a:extLst>
              <a:ext uri="{FF2B5EF4-FFF2-40B4-BE49-F238E27FC236}">
                <a16:creationId xmlns:a16="http://schemas.microsoft.com/office/drawing/2014/main" id="{A503CA38-155B-441D-A8C8-371FB90E4570}"/>
              </a:ext>
            </a:extLst>
          </p:cNvPr>
          <p:cNvSpPr>
            <a:spLocks noChangeShapeType="1"/>
          </p:cNvSpPr>
          <p:nvPr/>
        </p:nvSpPr>
        <p:spPr bwMode="auto">
          <a:xfrm>
            <a:off x="4191000" y="2590800"/>
            <a:ext cx="22098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5" name="Line 19">
            <a:extLst>
              <a:ext uri="{FF2B5EF4-FFF2-40B4-BE49-F238E27FC236}">
                <a16:creationId xmlns:a16="http://schemas.microsoft.com/office/drawing/2014/main" id="{A896213D-D60A-4E48-A968-5940FB41F274}"/>
              </a:ext>
            </a:extLst>
          </p:cNvPr>
          <p:cNvSpPr>
            <a:spLocks noChangeShapeType="1"/>
          </p:cNvSpPr>
          <p:nvPr/>
        </p:nvSpPr>
        <p:spPr bwMode="auto">
          <a:xfrm>
            <a:off x="3581400" y="3200400"/>
            <a:ext cx="2286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 name="Oval 20">
            <a:extLst>
              <a:ext uri="{FF2B5EF4-FFF2-40B4-BE49-F238E27FC236}">
                <a16:creationId xmlns:a16="http://schemas.microsoft.com/office/drawing/2014/main" id="{FD1573B1-4147-495C-AF36-114B7C32A8F1}"/>
              </a:ext>
            </a:extLst>
          </p:cNvPr>
          <p:cNvSpPr>
            <a:spLocks noChangeArrowheads="1"/>
          </p:cNvSpPr>
          <p:nvPr/>
        </p:nvSpPr>
        <p:spPr bwMode="auto">
          <a:xfrm>
            <a:off x="4343400" y="228600"/>
            <a:ext cx="3962400" cy="2438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Then I will warn you of something more</a:t>
            </a:r>
          </a:p>
          <a:p>
            <a:pPr algn="ctr" rtl="1"/>
            <a:r>
              <a:rPr lang="en-US" altLang="en-US" b="1"/>
              <a:t>Important!!!</a:t>
            </a:r>
          </a:p>
        </p:txBody>
      </p:sp>
      <p:sp>
        <p:nvSpPr>
          <p:cNvPr id="4117" name="Oval 21">
            <a:extLst>
              <a:ext uri="{FF2B5EF4-FFF2-40B4-BE49-F238E27FC236}">
                <a16:creationId xmlns:a16="http://schemas.microsoft.com/office/drawing/2014/main" id="{2A02CAD3-B0AF-47F8-BC21-CE03A1EE3409}"/>
              </a:ext>
            </a:extLst>
          </p:cNvPr>
          <p:cNvSpPr>
            <a:spLocks noChangeArrowheads="1"/>
          </p:cNvSpPr>
          <p:nvPr/>
        </p:nvSpPr>
        <p:spPr bwMode="auto">
          <a:xfrm>
            <a:off x="4343400" y="304800"/>
            <a:ext cx="3962400" cy="2438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I am the messenger of Allah(SWT) to you</a:t>
            </a:r>
          </a:p>
          <a:p>
            <a:pPr algn="ctr"/>
            <a:r>
              <a:rPr lang="en-US" altLang="en-US" b="1"/>
              <a:t>I swear by Allah(SWT) you will die</a:t>
            </a:r>
          </a:p>
          <a:p>
            <a:pPr algn="ctr" rtl="1"/>
            <a:r>
              <a:rPr lang="en-US" altLang="en-US" b="1"/>
              <a:t>Similar to the way you sleep. And </a:t>
            </a:r>
          </a:p>
          <a:p>
            <a:pPr algn="ctr" rtl="1"/>
            <a:r>
              <a:rPr lang="en-US" altLang="en-US" b="1"/>
              <a:t>You will wake up from death similar</a:t>
            </a:r>
          </a:p>
          <a:p>
            <a:pPr algn="ctr" rtl="1"/>
            <a:r>
              <a:rPr lang="en-US" altLang="en-US" b="1"/>
              <a:t>To the way you wake up from sleep.</a:t>
            </a:r>
          </a:p>
          <a:p>
            <a:pPr algn="ctr" rtl="1"/>
            <a:r>
              <a:rPr lang="en-US" altLang="en-US" b="1"/>
              <a:t>And it is going to be either an everlasting</a:t>
            </a:r>
          </a:p>
          <a:p>
            <a:pPr algn="ctr" rtl="1"/>
            <a:r>
              <a:rPr lang="en-US" altLang="en-US" b="1"/>
              <a:t>Paradise or an everlasting hellfire.</a:t>
            </a:r>
          </a:p>
        </p:txBody>
      </p:sp>
      <p:sp>
        <p:nvSpPr>
          <p:cNvPr id="4118" name="Oval 22">
            <a:extLst>
              <a:ext uri="{FF2B5EF4-FFF2-40B4-BE49-F238E27FC236}">
                <a16:creationId xmlns:a16="http://schemas.microsoft.com/office/drawing/2014/main" id="{CF51A252-C91F-4B9B-B7C4-CB41CF0600C6}"/>
              </a:ext>
            </a:extLst>
          </p:cNvPr>
          <p:cNvSpPr>
            <a:spLocks noChangeArrowheads="1"/>
          </p:cNvSpPr>
          <p:nvPr/>
        </p:nvSpPr>
        <p:spPr bwMode="auto">
          <a:xfrm>
            <a:off x="6553200" y="2895600"/>
            <a:ext cx="3048000" cy="1295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Your insane!!!</a:t>
            </a:r>
          </a:p>
        </p:txBody>
      </p:sp>
      <p:sp>
        <p:nvSpPr>
          <p:cNvPr id="4119" name="Oval 23">
            <a:extLst>
              <a:ext uri="{FF2B5EF4-FFF2-40B4-BE49-F238E27FC236}">
                <a16:creationId xmlns:a16="http://schemas.microsoft.com/office/drawing/2014/main" id="{01163BC9-6D85-4631-A641-52CEE4D7F84D}"/>
              </a:ext>
            </a:extLst>
          </p:cNvPr>
          <p:cNvSpPr>
            <a:spLocks noChangeArrowheads="1"/>
          </p:cNvSpPr>
          <p:nvPr/>
        </p:nvSpPr>
        <p:spPr bwMode="auto">
          <a:xfrm>
            <a:off x="4267200" y="2362200"/>
            <a:ext cx="2971800" cy="1447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You are possessed by </a:t>
            </a:r>
          </a:p>
          <a:p>
            <a:pPr algn="ctr" rtl="1"/>
            <a:r>
              <a:rPr lang="en-US" altLang="en-US" b="1"/>
              <a:t>spirits!</a:t>
            </a:r>
          </a:p>
        </p:txBody>
      </p:sp>
      <p:sp>
        <p:nvSpPr>
          <p:cNvPr id="4120" name="Oval 24">
            <a:extLst>
              <a:ext uri="{FF2B5EF4-FFF2-40B4-BE49-F238E27FC236}">
                <a16:creationId xmlns:a16="http://schemas.microsoft.com/office/drawing/2014/main" id="{7CD31432-1B71-4EC1-B7C2-D10EDD9CFA99}"/>
              </a:ext>
            </a:extLst>
          </p:cNvPr>
          <p:cNvSpPr>
            <a:spLocks noChangeArrowheads="1"/>
          </p:cNvSpPr>
          <p:nvPr/>
        </p:nvSpPr>
        <p:spPr bwMode="auto">
          <a:xfrm>
            <a:off x="228600" y="1905000"/>
            <a:ext cx="3581400" cy="1905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“YOU ARE A WASTE OF OUR TIME!”</a:t>
            </a:r>
          </a:p>
        </p:txBody>
      </p:sp>
      <p:sp>
        <p:nvSpPr>
          <p:cNvPr id="4121" name="Rectangle 25">
            <a:extLst>
              <a:ext uri="{FF2B5EF4-FFF2-40B4-BE49-F238E27FC236}">
                <a16:creationId xmlns:a16="http://schemas.microsoft.com/office/drawing/2014/main" id="{EAF91E5E-F3EA-4CD2-99B0-462D0120C72E}"/>
              </a:ext>
            </a:extLst>
          </p:cNvPr>
          <p:cNvSpPr>
            <a:spLocks noChangeArrowheads="1"/>
          </p:cNvSpPr>
          <p:nvPr/>
        </p:nvSpPr>
        <p:spPr bwMode="auto">
          <a:xfrm>
            <a:off x="0" y="556260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80000"/>
              </a:lnSpc>
              <a:buFontTx/>
              <a:buNone/>
            </a:pPr>
            <a:r>
              <a:rPr lang="en-US" altLang="en-US" sz="1800"/>
              <a:t>When The Prophet said this all the makkans got angry! They shouted at him and mocked him in a very disrespectful manner… but worst of all was abu-Lahab. For he was one of The Prophet’s uncles! As wariqa predicted, they became his enemies. And due to the insults of Abu Lahab Allah (SWT) made a whole sura inside the quran, Surat Al-Masd (111:1-5)</a:t>
            </a:r>
            <a:endParaRPr lang="en-US" altLang="en-US" sz="1800" i="1"/>
          </a:p>
        </p:txBody>
      </p:sp>
      <p:sp>
        <p:nvSpPr>
          <p:cNvPr id="4122" name="Oval 26">
            <a:extLst>
              <a:ext uri="{FF2B5EF4-FFF2-40B4-BE49-F238E27FC236}">
                <a16:creationId xmlns:a16="http://schemas.microsoft.com/office/drawing/2014/main" id="{B2B24D72-5B3C-4090-9DAC-730AA5CE5188}"/>
              </a:ext>
            </a:extLst>
          </p:cNvPr>
          <p:cNvSpPr>
            <a:spLocks noChangeArrowheads="1"/>
          </p:cNvSpPr>
          <p:nvPr/>
        </p:nvSpPr>
        <p:spPr bwMode="auto">
          <a:xfrm>
            <a:off x="4419600" y="381000"/>
            <a:ext cx="3962400" cy="2438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Your idols are not GODS!!! They have </a:t>
            </a:r>
          </a:p>
          <a:p>
            <a:pPr algn="ctr" rtl="1"/>
            <a:r>
              <a:rPr lang="en-US" altLang="en-US" b="1"/>
              <a:t>No mind!!! They can’t do anything for </a:t>
            </a:r>
          </a:p>
          <a:p>
            <a:pPr algn="ctr" rtl="1"/>
            <a:r>
              <a:rPr lang="en-US" altLang="en-US" b="1"/>
              <a:t>Themselves!!! You are even the ones who </a:t>
            </a:r>
          </a:p>
          <a:p>
            <a:pPr algn="ctr" rtl="1"/>
            <a:r>
              <a:rPr lang="en-US" altLang="en-US" b="1"/>
              <a:t>Made them!!! Allah is the only god,</a:t>
            </a:r>
          </a:p>
          <a:p>
            <a:pPr algn="ctr" rtl="1"/>
            <a:r>
              <a:rPr lang="en-US" altLang="en-US" b="1"/>
              <a:t>You’ll turn to him when you die!!!</a:t>
            </a:r>
          </a:p>
          <a:p>
            <a:pPr algn="ctr" rtl="1"/>
            <a:r>
              <a:rPr lang="en-US" altLang="en-US" b="1"/>
              <a:t>You must must fear the Day of Judgment!!!</a:t>
            </a:r>
          </a:p>
          <a:p>
            <a:pPr algn="ctr" rtl="1"/>
            <a:r>
              <a:rPr lang="en-US" altLang="en-US" b="1"/>
              <a:t>On that day nothing can save you except your </a:t>
            </a:r>
          </a:p>
          <a:p>
            <a:pPr algn="ctr" rtl="1"/>
            <a:r>
              <a:rPr lang="en-US" altLang="en-US" b="1"/>
              <a:t>Belief from him and your good deeds</a:t>
            </a:r>
          </a:p>
          <a:p>
            <a:pPr algn="ctr" rtl="1"/>
            <a:endParaRPr lang="en-US" altLang="en-US" b="1"/>
          </a:p>
        </p:txBody>
      </p:sp>
    </p:spTree>
    <p:extLst>
      <p:ext uri="{BB962C8B-B14F-4D97-AF65-F5344CB8AC3E}">
        <p14:creationId xmlns:p14="http://schemas.microsoft.com/office/powerpoint/2010/main" val="2349689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fade">
                                      <p:cBhvr>
                                        <p:cTn id="7" dur="2000"/>
                                        <p:tgtEl>
                                          <p:spTgt spid="4106"/>
                                        </p:tgtEl>
                                      </p:cBhvr>
                                    </p:animEffect>
                                  </p:childTnLst>
                                </p:cTn>
                              </p:par>
                              <p:par>
                                <p:cTn id="8" presetID="10" presetClass="entr" presetSubtype="0" fill="hold" nodeType="withEffect">
                                  <p:stCondLst>
                                    <p:cond delay="0"/>
                                  </p:stCondLst>
                                  <p:childTnLst>
                                    <p:set>
                                      <p:cBhvr>
                                        <p:cTn id="9" dur="1" fill="hold">
                                          <p:stCondLst>
                                            <p:cond delay="0"/>
                                          </p:stCondLst>
                                        </p:cTn>
                                        <p:tgtEl>
                                          <p:spTgt spid="4105"/>
                                        </p:tgtEl>
                                        <p:attrNameLst>
                                          <p:attrName>style.visibility</p:attrName>
                                        </p:attrNameLst>
                                      </p:cBhvr>
                                      <p:to>
                                        <p:strVal val="visible"/>
                                      </p:to>
                                    </p:set>
                                    <p:animEffect transition="in" filter="fade">
                                      <p:cBhvr>
                                        <p:cTn id="10" dur="2000"/>
                                        <p:tgtEl>
                                          <p:spTgt spid="4105"/>
                                        </p:tgtEl>
                                      </p:cBhvr>
                                    </p:animEffect>
                                  </p:childTnLst>
                                </p:cTn>
                              </p:par>
                              <p:par>
                                <p:cTn id="11" presetID="10"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2000"/>
                                        <p:tgtEl>
                                          <p:spTgt spid="4100"/>
                                        </p:tgtEl>
                                      </p:cBhvr>
                                    </p:animEffect>
                                  </p:childTnLst>
                                </p:cTn>
                              </p:par>
                              <p:par>
                                <p:cTn id="14" presetID="10" presetClass="entr" presetSubtype="0" fill="hold" nodeType="withEffect">
                                  <p:stCondLst>
                                    <p:cond delay="0"/>
                                  </p:stCondLst>
                                  <p:childTnLst>
                                    <p:set>
                                      <p:cBhvr>
                                        <p:cTn id="15" dur="1" fill="hold">
                                          <p:stCondLst>
                                            <p:cond delay="0"/>
                                          </p:stCondLst>
                                        </p:cTn>
                                        <p:tgtEl>
                                          <p:spTgt spid="4108"/>
                                        </p:tgtEl>
                                        <p:attrNameLst>
                                          <p:attrName>style.visibility</p:attrName>
                                        </p:attrNameLst>
                                      </p:cBhvr>
                                      <p:to>
                                        <p:strVal val="visible"/>
                                      </p:to>
                                    </p:set>
                                    <p:animEffect transition="in" filter="fade">
                                      <p:cBhvr>
                                        <p:cTn id="16" dur="2000"/>
                                        <p:tgtEl>
                                          <p:spTgt spid="4108"/>
                                        </p:tgtEl>
                                      </p:cBhvr>
                                    </p:animEffect>
                                  </p:childTnLst>
                                </p:cTn>
                              </p:par>
                              <p:par>
                                <p:cTn id="17" presetID="10" presetClass="entr" presetSubtype="0" fill="hold" nodeType="withEffect">
                                  <p:stCondLst>
                                    <p:cond delay="0"/>
                                  </p:stCondLst>
                                  <p:childTnLst>
                                    <p:set>
                                      <p:cBhvr>
                                        <p:cTn id="18" dur="1" fill="hold">
                                          <p:stCondLst>
                                            <p:cond delay="0"/>
                                          </p:stCondLst>
                                        </p:cTn>
                                        <p:tgtEl>
                                          <p:spTgt spid="4104"/>
                                        </p:tgtEl>
                                        <p:attrNameLst>
                                          <p:attrName>style.visibility</p:attrName>
                                        </p:attrNameLst>
                                      </p:cBhvr>
                                      <p:to>
                                        <p:strVal val="visible"/>
                                      </p:to>
                                    </p:set>
                                    <p:animEffect transition="in" filter="fade">
                                      <p:cBhvr>
                                        <p:cTn id="19" dur="2000"/>
                                        <p:tgtEl>
                                          <p:spTgt spid="4104"/>
                                        </p:tgtEl>
                                      </p:cBhvr>
                                    </p:animEffect>
                                  </p:childTnLst>
                                </p:cTn>
                              </p:par>
                              <p:par>
                                <p:cTn id="20" presetID="10" presetClass="entr" presetSubtype="0" fill="hold" nodeType="withEffect">
                                  <p:stCondLst>
                                    <p:cond delay="0"/>
                                  </p:stCondLst>
                                  <p:childTnLst>
                                    <p:set>
                                      <p:cBhvr>
                                        <p:cTn id="21" dur="1" fill="hold">
                                          <p:stCondLst>
                                            <p:cond delay="0"/>
                                          </p:stCondLst>
                                        </p:cTn>
                                        <p:tgtEl>
                                          <p:spTgt spid="4107"/>
                                        </p:tgtEl>
                                        <p:attrNameLst>
                                          <p:attrName>style.visibility</p:attrName>
                                        </p:attrNameLst>
                                      </p:cBhvr>
                                      <p:to>
                                        <p:strVal val="visible"/>
                                      </p:to>
                                    </p:set>
                                    <p:animEffect transition="in" filter="fade">
                                      <p:cBhvr>
                                        <p:cTn id="22" dur="2000"/>
                                        <p:tgtEl>
                                          <p:spTgt spid="4107"/>
                                        </p:tgtEl>
                                      </p:cBhvr>
                                    </p:animEffect>
                                  </p:childTnLst>
                                </p:cTn>
                              </p:par>
                              <p:par>
                                <p:cTn id="23" presetID="10" presetClass="entr" presetSubtype="0" fill="hold" nodeType="withEffect">
                                  <p:stCondLst>
                                    <p:cond delay="0"/>
                                  </p:stCondLst>
                                  <p:childTnLst>
                                    <p:set>
                                      <p:cBhvr>
                                        <p:cTn id="24" dur="1" fill="hold">
                                          <p:stCondLst>
                                            <p:cond delay="0"/>
                                          </p:stCondLst>
                                        </p:cTn>
                                        <p:tgtEl>
                                          <p:spTgt spid="4099"/>
                                        </p:tgtEl>
                                        <p:attrNameLst>
                                          <p:attrName>style.visibility</p:attrName>
                                        </p:attrNameLst>
                                      </p:cBhvr>
                                      <p:to>
                                        <p:strVal val="visible"/>
                                      </p:to>
                                    </p:set>
                                    <p:animEffect transition="in" filter="fade">
                                      <p:cBhvr>
                                        <p:cTn id="25" dur="2000"/>
                                        <p:tgtEl>
                                          <p:spTgt spid="409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10"/>
                                        </p:tgtEl>
                                        <p:attrNameLst>
                                          <p:attrName>style.visibility</p:attrName>
                                        </p:attrNameLst>
                                      </p:cBhvr>
                                      <p:to>
                                        <p:strVal val="visible"/>
                                      </p:to>
                                    </p:set>
                                    <p:animEffect transition="in" filter="fade">
                                      <p:cBhvr>
                                        <p:cTn id="28" dur="2000"/>
                                        <p:tgtEl>
                                          <p:spTgt spid="411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112"/>
                                        </p:tgtEl>
                                        <p:attrNameLst>
                                          <p:attrName>style.visibility</p:attrName>
                                        </p:attrNameLst>
                                      </p:cBhvr>
                                      <p:to>
                                        <p:strVal val="visible"/>
                                      </p:to>
                                    </p:set>
                                    <p:animEffect transition="in" filter="fade">
                                      <p:cBhvr>
                                        <p:cTn id="33" dur="2000"/>
                                        <p:tgtEl>
                                          <p:spTgt spid="4112"/>
                                        </p:tgtEl>
                                      </p:cBhvr>
                                    </p:animEffect>
                                  </p:childTnLst>
                                </p:cTn>
                              </p:par>
                              <p:par>
                                <p:cTn id="34" presetID="10" presetClass="entr" presetSubtype="0" fill="hold" nodeType="withEffect">
                                  <p:stCondLst>
                                    <p:cond delay="0"/>
                                  </p:stCondLst>
                                  <p:childTnLst>
                                    <p:set>
                                      <p:cBhvr>
                                        <p:cTn id="35" dur="1" fill="hold">
                                          <p:stCondLst>
                                            <p:cond delay="0"/>
                                          </p:stCondLst>
                                        </p:cTn>
                                        <p:tgtEl>
                                          <p:spTgt spid="4113"/>
                                        </p:tgtEl>
                                        <p:attrNameLst>
                                          <p:attrName>style.visibility</p:attrName>
                                        </p:attrNameLst>
                                      </p:cBhvr>
                                      <p:to>
                                        <p:strVal val="visible"/>
                                      </p:to>
                                    </p:set>
                                    <p:animEffect transition="in" filter="fade">
                                      <p:cBhvr>
                                        <p:cTn id="36" dur="2000"/>
                                        <p:tgtEl>
                                          <p:spTgt spid="4113"/>
                                        </p:tgtEl>
                                      </p:cBhvr>
                                    </p:animEffect>
                                  </p:childTnLst>
                                </p:cTn>
                              </p:par>
                              <p:par>
                                <p:cTn id="37" presetID="10" presetClass="entr" presetSubtype="0" fill="hold" nodeType="withEffect">
                                  <p:stCondLst>
                                    <p:cond delay="0"/>
                                  </p:stCondLst>
                                  <p:childTnLst>
                                    <p:set>
                                      <p:cBhvr>
                                        <p:cTn id="38" dur="1" fill="hold">
                                          <p:stCondLst>
                                            <p:cond delay="0"/>
                                          </p:stCondLst>
                                        </p:cTn>
                                        <p:tgtEl>
                                          <p:spTgt spid="4115"/>
                                        </p:tgtEl>
                                        <p:attrNameLst>
                                          <p:attrName>style.visibility</p:attrName>
                                        </p:attrNameLst>
                                      </p:cBhvr>
                                      <p:to>
                                        <p:strVal val="visible"/>
                                      </p:to>
                                    </p:set>
                                    <p:animEffect transition="in" filter="fade">
                                      <p:cBhvr>
                                        <p:cTn id="39" dur="2000"/>
                                        <p:tgtEl>
                                          <p:spTgt spid="4115"/>
                                        </p:tgtEl>
                                      </p:cBhvr>
                                    </p:animEffect>
                                  </p:childTnLst>
                                </p:cTn>
                              </p:par>
                              <p:par>
                                <p:cTn id="40" presetID="10" presetClass="entr" presetSubtype="0" fill="hold" nodeType="withEffect">
                                  <p:stCondLst>
                                    <p:cond delay="0"/>
                                  </p:stCondLst>
                                  <p:childTnLst>
                                    <p:set>
                                      <p:cBhvr>
                                        <p:cTn id="41" dur="1" fill="hold">
                                          <p:stCondLst>
                                            <p:cond delay="0"/>
                                          </p:stCondLst>
                                        </p:cTn>
                                        <p:tgtEl>
                                          <p:spTgt spid="4114"/>
                                        </p:tgtEl>
                                        <p:attrNameLst>
                                          <p:attrName>style.visibility</p:attrName>
                                        </p:attrNameLst>
                                      </p:cBhvr>
                                      <p:to>
                                        <p:strVal val="visible"/>
                                      </p:to>
                                    </p:set>
                                    <p:animEffect transition="in" filter="fade">
                                      <p:cBhvr>
                                        <p:cTn id="42" dur="2000"/>
                                        <p:tgtEl>
                                          <p:spTgt spid="4114"/>
                                        </p:tgtEl>
                                      </p:cBhvr>
                                    </p:animEffect>
                                  </p:childTnLst>
                                </p:cTn>
                              </p:par>
                              <p:par>
                                <p:cTn id="43" presetID="10" presetClass="exit" presetSubtype="0" fill="hold" nodeType="withEffect">
                                  <p:stCondLst>
                                    <p:cond delay="0"/>
                                  </p:stCondLst>
                                  <p:childTnLst>
                                    <p:animEffect transition="out" filter="fade">
                                      <p:cBhvr>
                                        <p:cTn id="44" dur="2000"/>
                                        <p:tgtEl>
                                          <p:spTgt spid="4114"/>
                                        </p:tgtEl>
                                      </p:cBhvr>
                                    </p:animEffect>
                                    <p:set>
                                      <p:cBhvr>
                                        <p:cTn id="45" dur="1" fill="hold">
                                          <p:stCondLst>
                                            <p:cond delay="1999"/>
                                          </p:stCondLst>
                                        </p:cTn>
                                        <p:tgtEl>
                                          <p:spTgt spid="411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2000"/>
                                        <p:tgtEl>
                                          <p:spTgt spid="4115"/>
                                        </p:tgtEl>
                                      </p:cBhvr>
                                    </p:animEffect>
                                    <p:set>
                                      <p:cBhvr>
                                        <p:cTn id="48" dur="1" fill="hold">
                                          <p:stCondLst>
                                            <p:cond delay="1999"/>
                                          </p:stCondLst>
                                        </p:cTn>
                                        <p:tgtEl>
                                          <p:spTgt spid="4115"/>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2000"/>
                                        <p:tgtEl>
                                          <p:spTgt spid="4113"/>
                                        </p:tgtEl>
                                      </p:cBhvr>
                                    </p:animEffect>
                                    <p:set>
                                      <p:cBhvr>
                                        <p:cTn id="51" dur="1" fill="hold">
                                          <p:stCondLst>
                                            <p:cond delay="1999"/>
                                          </p:stCondLst>
                                        </p:cTn>
                                        <p:tgtEl>
                                          <p:spTgt spid="4113"/>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4116"/>
                                        </p:tgtEl>
                                        <p:attrNameLst>
                                          <p:attrName>style.visibility</p:attrName>
                                        </p:attrNameLst>
                                      </p:cBhvr>
                                      <p:to>
                                        <p:strVal val="visible"/>
                                      </p:to>
                                    </p:set>
                                    <p:animEffect transition="in" filter="fade">
                                      <p:cBhvr>
                                        <p:cTn id="54" dur="2000"/>
                                        <p:tgtEl>
                                          <p:spTgt spid="411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117"/>
                                        </p:tgtEl>
                                        <p:attrNameLst>
                                          <p:attrName>style.visibility</p:attrName>
                                        </p:attrNameLst>
                                      </p:cBhvr>
                                      <p:to>
                                        <p:strVal val="visible"/>
                                      </p:to>
                                    </p:set>
                                    <p:animEffect transition="in" filter="fade">
                                      <p:cBhvr>
                                        <p:cTn id="59" dur="2000"/>
                                        <p:tgtEl>
                                          <p:spTgt spid="4117"/>
                                        </p:tgtEl>
                                      </p:cBhvr>
                                    </p:animEffect>
                                  </p:childTnLst>
                                </p:cTn>
                              </p:par>
                              <p:par>
                                <p:cTn id="60" presetID="10" presetClass="exit" presetSubtype="0" fill="hold" grpId="1" nodeType="withEffect">
                                  <p:stCondLst>
                                    <p:cond delay="0"/>
                                  </p:stCondLst>
                                  <p:childTnLst>
                                    <p:animEffect transition="out" filter="fade">
                                      <p:cBhvr>
                                        <p:cTn id="61" dur="2000"/>
                                        <p:tgtEl>
                                          <p:spTgt spid="4112"/>
                                        </p:tgtEl>
                                      </p:cBhvr>
                                    </p:animEffect>
                                    <p:set>
                                      <p:cBhvr>
                                        <p:cTn id="62" dur="1" fill="hold">
                                          <p:stCondLst>
                                            <p:cond delay="1999"/>
                                          </p:stCondLst>
                                        </p:cTn>
                                        <p:tgtEl>
                                          <p:spTgt spid="4112"/>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2000"/>
                                        <p:tgtEl>
                                          <p:spTgt spid="4116"/>
                                        </p:tgtEl>
                                      </p:cBhvr>
                                    </p:animEffect>
                                    <p:set>
                                      <p:cBhvr>
                                        <p:cTn id="65" dur="1" fill="hold">
                                          <p:stCondLst>
                                            <p:cond delay="1999"/>
                                          </p:stCondLst>
                                        </p:cTn>
                                        <p:tgtEl>
                                          <p:spTgt spid="4116"/>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120"/>
                                        </p:tgtEl>
                                        <p:attrNameLst>
                                          <p:attrName>style.visibility</p:attrName>
                                        </p:attrNameLst>
                                      </p:cBhvr>
                                      <p:to>
                                        <p:strVal val="visible"/>
                                      </p:to>
                                    </p:set>
                                    <p:animEffect transition="in" filter="fade">
                                      <p:cBhvr>
                                        <p:cTn id="70" dur="2000"/>
                                        <p:tgtEl>
                                          <p:spTgt spid="4120"/>
                                        </p:tgtEl>
                                      </p:cBhvr>
                                    </p:animEffect>
                                  </p:childTnLst>
                                </p:cTn>
                              </p:par>
                            </p:childTnLst>
                          </p:cTn>
                        </p:par>
                        <p:par>
                          <p:cTn id="71" fill="hold" nodeType="afterGroup">
                            <p:stCondLst>
                              <p:cond delay="2000"/>
                            </p:stCondLst>
                            <p:childTnLst>
                              <p:par>
                                <p:cTn id="72" presetID="10" presetClass="entr" presetSubtype="0" fill="hold" grpId="0" nodeType="afterEffect">
                                  <p:stCondLst>
                                    <p:cond delay="500"/>
                                  </p:stCondLst>
                                  <p:childTnLst>
                                    <p:set>
                                      <p:cBhvr>
                                        <p:cTn id="73" dur="1" fill="hold">
                                          <p:stCondLst>
                                            <p:cond delay="0"/>
                                          </p:stCondLst>
                                        </p:cTn>
                                        <p:tgtEl>
                                          <p:spTgt spid="4119"/>
                                        </p:tgtEl>
                                        <p:attrNameLst>
                                          <p:attrName>style.visibility</p:attrName>
                                        </p:attrNameLst>
                                      </p:cBhvr>
                                      <p:to>
                                        <p:strVal val="visible"/>
                                      </p:to>
                                    </p:set>
                                    <p:animEffect transition="in" filter="fade">
                                      <p:cBhvr>
                                        <p:cTn id="74" dur="2000"/>
                                        <p:tgtEl>
                                          <p:spTgt spid="4119"/>
                                        </p:tgtEl>
                                      </p:cBhvr>
                                    </p:animEffect>
                                  </p:childTnLst>
                                </p:cTn>
                              </p:par>
                              <p:par>
                                <p:cTn id="75" presetID="10" presetClass="entr" presetSubtype="0" fill="hold" grpId="0" nodeType="withEffect">
                                  <p:stCondLst>
                                    <p:cond delay="500"/>
                                  </p:stCondLst>
                                  <p:childTnLst>
                                    <p:set>
                                      <p:cBhvr>
                                        <p:cTn id="76" dur="1" fill="hold">
                                          <p:stCondLst>
                                            <p:cond delay="0"/>
                                          </p:stCondLst>
                                        </p:cTn>
                                        <p:tgtEl>
                                          <p:spTgt spid="4118"/>
                                        </p:tgtEl>
                                        <p:attrNameLst>
                                          <p:attrName>style.visibility</p:attrName>
                                        </p:attrNameLst>
                                      </p:cBhvr>
                                      <p:to>
                                        <p:strVal val="visible"/>
                                      </p:to>
                                    </p:set>
                                    <p:animEffect transition="in" filter="fade">
                                      <p:cBhvr>
                                        <p:cTn id="77" dur="2000"/>
                                        <p:tgtEl>
                                          <p:spTgt spid="4118"/>
                                        </p:tgtEl>
                                      </p:cBhvr>
                                    </p:animEffect>
                                  </p:childTnLst>
                                </p:cTn>
                              </p:par>
                              <p:par>
                                <p:cTn id="78" presetID="2" presetClass="entr" presetSubtype="4" fill="hold" grpId="0" nodeType="withEffect">
                                  <p:stCondLst>
                                    <p:cond delay="500"/>
                                  </p:stCondLst>
                                  <p:childTnLst>
                                    <p:set>
                                      <p:cBhvr>
                                        <p:cTn id="79" dur="1" fill="hold">
                                          <p:stCondLst>
                                            <p:cond delay="0"/>
                                          </p:stCondLst>
                                        </p:cTn>
                                        <p:tgtEl>
                                          <p:spTgt spid="4121"/>
                                        </p:tgtEl>
                                        <p:attrNameLst>
                                          <p:attrName>style.visibility</p:attrName>
                                        </p:attrNameLst>
                                      </p:cBhvr>
                                      <p:to>
                                        <p:strVal val="visible"/>
                                      </p:to>
                                    </p:set>
                                    <p:anim calcmode="lin" valueType="num">
                                      <p:cBhvr additive="base">
                                        <p:cTn id="80" dur="500" fill="hold"/>
                                        <p:tgtEl>
                                          <p:spTgt spid="4121"/>
                                        </p:tgtEl>
                                        <p:attrNameLst>
                                          <p:attrName>ppt_x</p:attrName>
                                        </p:attrNameLst>
                                      </p:cBhvr>
                                      <p:tavLst>
                                        <p:tav tm="0">
                                          <p:val>
                                            <p:strVal val="#ppt_x"/>
                                          </p:val>
                                        </p:tav>
                                        <p:tav tm="100000">
                                          <p:val>
                                            <p:strVal val="#ppt_x"/>
                                          </p:val>
                                        </p:tav>
                                      </p:tavLst>
                                    </p:anim>
                                    <p:anim calcmode="lin" valueType="num">
                                      <p:cBhvr additive="base">
                                        <p:cTn id="81" dur="500" fill="hold"/>
                                        <p:tgtEl>
                                          <p:spTgt spid="4121"/>
                                        </p:tgtEl>
                                        <p:attrNameLst>
                                          <p:attrName>ppt_y</p:attrName>
                                        </p:attrNameLst>
                                      </p:cBhvr>
                                      <p:tavLst>
                                        <p:tav tm="0">
                                          <p:val>
                                            <p:strVal val="1+#ppt_h/2"/>
                                          </p:val>
                                        </p:tav>
                                        <p:tav tm="100000">
                                          <p:val>
                                            <p:strVal val="#ppt_y"/>
                                          </p:val>
                                        </p:tav>
                                      </p:tavLst>
                                    </p:anim>
                                  </p:childTnLst>
                                </p:cTn>
                              </p:par>
                              <p:par>
                                <p:cTn id="82" presetID="2" presetClass="exit" presetSubtype="4" fill="hold" grpId="0" nodeType="withEffect">
                                  <p:stCondLst>
                                    <p:cond delay="500"/>
                                  </p:stCondLst>
                                  <p:childTnLst>
                                    <p:anim calcmode="lin" valueType="num">
                                      <p:cBhvr additive="base">
                                        <p:cTn id="83" dur="500"/>
                                        <p:tgtEl>
                                          <p:spTgt spid="4109">
                                            <p:txEl>
                                              <p:pRg st="0" end="0"/>
                                            </p:txEl>
                                          </p:spTgt>
                                        </p:tgtEl>
                                        <p:attrNameLst>
                                          <p:attrName>ppt_x</p:attrName>
                                        </p:attrNameLst>
                                      </p:cBhvr>
                                      <p:tavLst>
                                        <p:tav tm="0">
                                          <p:val>
                                            <p:strVal val="ppt_x"/>
                                          </p:val>
                                        </p:tav>
                                        <p:tav tm="100000">
                                          <p:val>
                                            <p:strVal val="ppt_x"/>
                                          </p:val>
                                        </p:tav>
                                      </p:tavLst>
                                    </p:anim>
                                    <p:anim calcmode="lin" valueType="num">
                                      <p:cBhvr additive="base">
                                        <p:cTn id="84" dur="500"/>
                                        <p:tgtEl>
                                          <p:spTgt spid="4109">
                                            <p:txEl>
                                              <p:pRg st="0" end="0"/>
                                            </p:txEl>
                                          </p:spTgt>
                                        </p:tgtEl>
                                        <p:attrNameLst>
                                          <p:attrName>ppt_y</p:attrName>
                                        </p:attrNameLst>
                                      </p:cBhvr>
                                      <p:tavLst>
                                        <p:tav tm="0">
                                          <p:val>
                                            <p:strVal val="ppt_y"/>
                                          </p:val>
                                        </p:tav>
                                        <p:tav tm="100000">
                                          <p:val>
                                            <p:strVal val="1+ppt_h/2"/>
                                          </p:val>
                                        </p:tav>
                                      </p:tavLst>
                                    </p:anim>
                                    <p:set>
                                      <p:cBhvr>
                                        <p:cTn id="85" dur="1" fill="hold">
                                          <p:stCondLst>
                                            <p:cond delay="499"/>
                                          </p:stCondLst>
                                        </p:cTn>
                                        <p:tgtEl>
                                          <p:spTgt spid="4109">
                                            <p:txEl>
                                              <p:pRg st="0" end="0"/>
                                            </p:txEl>
                                          </p:spTgt>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xit" presetSubtype="0" fill="hold" grpId="1" nodeType="clickEffect">
                                  <p:stCondLst>
                                    <p:cond delay="0"/>
                                  </p:stCondLst>
                                  <p:childTnLst>
                                    <p:animEffect transition="out" filter="fade">
                                      <p:cBhvr>
                                        <p:cTn id="89" dur="2000"/>
                                        <p:tgtEl>
                                          <p:spTgt spid="4117"/>
                                        </p:tgtEl>
                                      </p:cBhvr>
                                    </p:animEffect>
                                    <p:set>
                                      <p:cBhvr>
                                        <p:cTn id="90" dur="1" fill="hold">
                                          <p:stCondLst>
                                            <p:cond delay="1999"/>
                                          </p:stCondLst>
                                        </p:cTn>
                                        <p:tgtEl>
                                          <p:spTgt spid="4117"/>
                                        </p:tgtEl>
                                        <p:attrNameLst>
                                          <p:attrName>style.visibility</p:attrName>
                                        </p:attrNameLst>
                                      </p:cBhvr>
                                      <p:to>
                                        <p:strVal val="hidden"/>
                                      </p:to>
                                    </p:set>
                                  </p:childTnLst>
                                </p:cTn>
                              </p:par>
                              <p:par>
                                <p:cTn id="91" presetID="10" presetClass="entr" presetSubtype="0" fill="hold" grpId="0" nodeType="withEffect">
                                  <p:stCondLst>
                                    <p:cond delay="0"/>
                                  </p:stCondLst>
                                  <p:childTnLst>
                                    <p:set>
                                      <p:cBhvr>
                                        <p:cTn id="92" dur="1" fill="hold">
                                          <p:stCondLst>
                                            <p:cond delay="0"/>
                                          </p:stCondLst>
                                        </p:cTn>
                                        <p:tgtEl>
                                          <p:spTgt spid="4122"/>
                                        </p:tgtEl>
                                        <p:attrNameLst>
                                          <p:attrName>style.visibility</p:attrName>
                                        </p:attrNameLst>
                                      </p:cBhvr>
                                      <p:to>
                                        <p:strVal val="visible"/>
                                      </p:to>
                                    </p:set>
                                    <p:animEffect transition="in" filter="fade">
                                      <p:cBhvr>
                                        <p:cTn id="93" dur="2000"/>
                                        <p:tgtEl>
                                          <p:spTgt spid="4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9" grpId="0" build="p"/>
      <p:bldP spid="4110" grpId="0" animBg="1"/>
      <p:bldP spid="4112" grpId="0" animBg="1"/>
      <p:bldP spid="4112" grpId="1" animBg="1"/>
      <p:bldP spid="4116" grpId="0" animBg="1"/>
      <p:bldP spid="4116" grpId="1" animBg="1"/>
      <p:bldP spid="4117" grpId="0" animBg="1"/>
      <p:bldP spid="4117" grpId="1" animBg="1"/>
      <p:bldP spid="4118" grpId="0" animBg="1"/>
      <p:bldP spid="4119" grpId="0" animBg="1"/>
      <p:bldP spid="4120" grpId="0" animBg="1"/>
      <p:bldP spid="4121" grpId="0"/>
      <p:bldP spid="41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DEE14A5-4930-4C72-B0A5-AE1DB95DF9FC}"/>
              </a:ext>
            </a:extLst>
          </p:cNvPr>
          <p:cNvSpPr>
            <a:spLocks noGrp="1" noChangeArrowheads="1"/>
          </p:cNvSpPr>
          <p:nvPr>
            <p:ph type="title"/>
          </p:nvPr>
        </p:nvSpPr>
        <p:spPr/>
        <p:txBody>
          <a:bodyPr/>
          <a:lstStyle/>
          <a:p>
            <a:r>
              <a:rPr lang="en-US" altLang="en-US"/>
              <a:t>The believers</a:t>
            </a:r>
          </a:p>
        </p:txBody>
      </p:sp>
      <p:pic>
        <p:nvPicPr>
          <p:cNvPr id="5123" name="Picture 3">
            <a:extLst>
              <a:ext uri="{FF2B5EF4-FFF2-40B4-BE49-F238E27FC236}">
                <a16:creationId xmlns:a16="http://schemas.microsoft.com/office/drawing/2014/main" id="{5EE25AD3-2896-4E49-ACEC-4CDBF00BE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76400"/>
            <a:ext cx="5410200" cy="4114800"/>
          </a:xfrm>
          <a:prstGeom prst="rect">
            <a:avLst/>
          </a:prstGeom>
          <a:noFill/>
          <a:extLst>
            <a:ext uri="{909E8E84-426E-40DD-AFC4-6F175D3DCCD1}">
              <a14:hiddenFill xmlns:a14="http://schemas.microsoft.com/office/drawing/2010/main">
                <a:solidFill>
                  <a:srgbClr val="FFFFFF"/>
                </a:solidFill>
              </a14:hiddenFill>
            </a:ext>
          </a:extLst>
        </p:spPr>
      </p:pic>
      <p:sp>
        <p:nvSpPr>
          <p:cNvPr id="5124" name="Rectangle 4">
            <a:extLst>
              <a:ext uri="{FF2B5EF4-FFF2-40B4-BE49-F238E27FC236}">
                <a16:creationId xmlns:a16="http://schemas.microsoft.com/office/drawing/2014/main" id="{05A6D520-2E22-41DD-9447-89225FE8637D}"/>
              </a:ext>
            </a:extLst>
          </p:cNvPr>
          <p:cNvSpPr>
            <a:spLocks noGrp="1" noChangeArrowheads="1"/>
          </p:cNvSpPr>
          <p:nvPr>
            <p:ph type="body" idx="1"/>
          </p:nvPr>
        </p:nvSpPr>
        <p:spPr>
          <a:xfrm>
            <a:off x="304800" y="1371600"/>
            <a:ext cx="3886200" cy="1020763"/>
          </a:xfrm>
          <a:noFill/>
          <a:ln/>
        </p:spPr>
        <p:txBody>
          <a:bodyPr/>
          <a:lstStyle/>
          <a:p>
            <a:pPr>
              <a:lnSpc>
                <a:spcPct val="80000"/>
              </a:lnSpc>
              <a:buFontTx/>
              <a:buNone/>
            </a:pPr>
            <a:r>
              <a:rPr lang="en-US" altLang="en-US"/>
              <a:t>	</a:t>
            </a:r>
            <a:r>
              <a:rPr lang="en-US" altLang="en-US" sz="1800"/>
              <a:t>Most of the people who believed in The Prophet were either poor, weak, helpless with no tribe or family to defend them, and widows! They were persecuted by the masses! Tortured to give up Islam. but the first ones who accepted is Islam are the true winners!!! And the one who died among the early stages of islam are among the first </a:t>
            </a:r>
            <a:r>
              <a:rPr lang="en-US" altLang="en-US" sz="1800" i="1">
                <a:hlinkClick r:id="rId3" action="ppaction://hlinksldjump"/>
              </a:rPr>
              <a:t>suhuda</a:t>
            </a:r>
            <a:r>
              <a:rPr lang="en-US" altLang="en-US" sz="1800" i="1"/>
              <a:t>. </a:t>
            </a:r>
            <a:r>
              <a:rPr lang="en-US" altLang="en-US" sz="1800"/>
              <a:t>For example one of the punishments was to lay him on the hot sand and put a heavy rock over them. One of the Muslim’s names were Ballal. He was a slave and didn’t have a clan to protect him so he was punished not to pray and when he was tortured he would always say to torment the </a:t>
            </a:r>
            <a:r>
              <a:rPr lang="en-US" altLang="en-US" sz="1800">
                <a:hlinkClick r:id="rId3" action="ppaction://hlinksldjump"/>
              </a:rPr>
              <a:t>Kuffar</a:t>
            </a:r>
            <a:r>
              <a:rPr lang="en-US" altLang="en-US" sz="1800"/>
              <a:t> “ahadun, ahd” twice!!! The literal meaning of this is “one, one”. But he meant that there was only 1 god, Allah (SWT)</a:t>
            </a:r>
          </a:p>
        </p:txBody>
      </p:sp>
      <p:sp>
        <p:nvSpPr>
          <p:cNvPr id="5125" name="Oval 5">
            <a:extLst>
              <a:ext uri="{FF2B5EF4-FFF2-40B4-BE49-F238E27FC236}">
                <a16:creationId xmlns:a16="http://schemas.microsoft.com/office/drawing/2014/main" id="{C482DFBF-AC19-4C63-93C9-87B04CDE57E2}"/>
              </a:ext>
            </a:extLst>
          </p:cNvPr>
          <p:cNvSpPr>
            <a:spLocks noChangeArrowheads="1"/>
          </p:cNvSpPr>
          <p:nvPr/>
        </p:nvSpPr>
        <p:spPr bwMode="auto">
          <a:xfrm>
            <a:off x="5943600" y="5334000"/>
            <a:ext cx="2971800" cy="1371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One, one</a:t>
            </a:r>
          </a:p>
        </p:txBody>
      </p:sp>
    </p:spTree>
    <p:extLst>
      <p:ext uri="{BB962C8B-B14F-4D97-AF65-F5344CB8AC3E}">
        <p14:creationId xmlns:p14="http://schemas.microsoft.com/office/powerpoint/2010/main" val="191157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884A9D8-0D67-4527-9FCF-D48BF565B144}"/>
              </a:ext>
            </a:extLst>
          </p:cNvPr>
          <p:cNvSpPr>
            <a:spLocks noGrp="1" noChangeArrowheads="1"/>
          </p:cNvSpPr>
          <p:nvPr>
            <p:ph type="ctrTitle"/>
          </p:nvPr>
        </p:nvSpPr>
        <p:spPr>
          <a:xfrm>
            <a:off x="685800" y="2130425"/>
            <a:ext cx="7772400" cy="1470025"/>
          </a:xfrm>
        </p:spPr>
        <p:txBody>
          <a:bodyPr anchor="ctr"/>
          <a:lstStyle/>
          <a:p>
            <a:r>
              <a:rPr lang="en-US" altLang="en-US" sz="4400"/>
              <a:t> </a:t>
            </a:r>
          </a:p>
        </p:txBody>
      </p:sp>
      <p:sp>
        <p:nvSpPr>
          <p:cNvPr id="17412" name="WordArt 4">
            <a:extLst>
              <a:ext uri="{FF2B5EF4-FFF2-40B4-BE49-F238E27FC236}">
                <a16:creationId xmlns:a16="http://schemas.microsoft.com/office/drawing/2014/main" id="{2712D391-9102-4E59-B52B-601DC4DEC1D7}"/>
              </a:ext>
            </a:extLst>
          </p:cNvPr>
          <p:cNvSpPr>
            <a:spLocks noChangeArrowheads="1" noChangeShapeType="1" noTextEdit="1"/>
          </p:cNvSpPr>
          <p:nvPr/>
        </p:nvSpPr>
        <p:spPr bwMode="auto">
          <a:xfrm>
            <a:off x="762000" y="2514600"/>
            <a:ext cx="7772400" cy="1371600"/>
          </a:xfrm>
          <a:prstGeom prst="rect">
            <a:avLst/>
          </a:prstGeom>
        </p:spPr>
        <p:txBody>
          <a:bodyPr wrap="none" fromWordArt="1">
            <a:prstTxWarp prst="textPlain">
              <a:avLst>
                <a:gd name="adj" fmla="val 4612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Sirat Of The PROPET (SAW)</a:t>
            </a:r>
          </a:p>
        </p:txBody>
      </p:sp>
      <p:sp>
        <p:nvSpPr>
          <p:cNvPr id="17413" name="WordArt 5">
            <a:extLst>
              <a:ext uri="{FF2B5EF4-FFF2-40B4-BE49-F238E27FC236}">
                <a16:creationId xmlns:a16="http://schemas.microsoft.com/office/drawing/2014/main" id="{DF5189F0-BFA7-49BF-ADB7-ED2AF1FA23FB}"/>
              </a:ext>
            </a:extLst>
          </p:cNvPr>
          <p:cNvSpPr>
            <a:spLocks noChangeArrowheads="1" noChangeShapeType="1" noTextEdit="1"/>
          </p:cNvSpPr>
          <p:nvPr/>
        </p:nvSpPr>
        <p:spPr bwMode="auto">
          <a:xfrm>
            <a:off x="2438400" y="5105400"/>
            <a:ext cx="5029200" cy="1257300"/>
          </a:xfrm>
          <a:prstGeom prst="rect">
            <a:avLst/>
          </a:prstGeom>
        </p:spPr>
        <p:txBody>
          <a:bodyPr wrap="none" fromWordArt="1">
            <a:prstTxWarp prst="textPlain">
              <a:avLst>
                <a:gd name="adj" fmla="val 45926"/>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LIFE IN MAKKAH</a:t>
            </a:r>
          </a:p>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Part 6</a:t>
            </a:r>
          </a:p>
        </p:txBody>
      </p:sp>
    </p:spTree>
    <p:extLst>
      <p:ext uri="{BB962C8B-B14F-4D97-AF65-F5344CB8AC3E}">
        <p14:creationId xmlns:p14="http://schemas.microsoft.com/office/powerpoint/2010/main" val="238401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580FBDA-58ED-4852-8E17-45A2EADF13A9}"/>
              </a:ext>
            </a:extLst>
          </p:cNvPr>
          <p:cNvSpPr>
            <a:spLocks noGrp="1" noChangeArrowheads="1"/>
          </p:cNvSpPr>
          <p:nvPr>
            <p:ph type="title"/>
          </p:nvPr>
        </p:nvSpPr>
        <p:spPr>
          <a:xfrm>
            <a:off x="533400" y="0"/>
            <a:ext cx="8229600" cy="1143000"/>
          </a:xfrm>
        </p:spPr>
        <p:txBody>
          <a:bodyPr/>
          <a:lstStyle/>
          <a:p>
            <a:r>
              <a:rPr lang="en-US" altLang="en-US"/>
              <a:t>The Prophet and his neighbor</a:t>
            </a:r>
          </a:p>
        </p:txBody>
      </p:sp>
      <p:sp>
        <p:nvSpPr>
          <p:cNvPr id="3075" name="Rectangle 3">
            <a:extLst>
              <a:ext uri="{FF2B5EF4-FFF2-40B4-BE49-F238E27FC236}">
                <a16:creationId xmlns:a16="http://schemas.microsoft.com/office/drawing/2014/main" id="{6FB84E95-D8E5-428E-B52A-9B9074D6C2F8}"/>
              </a:ext>
            </a:extLst>
          </p:cNvPr>
          <p:cNvSpPr>
            <a:spLocks noGrp="1" noChangeArrowheads="1"/>
          </p:cNvSpPr>
          <p:nvPr>
            <p:ph type="body" idx="1"/>
          </p:nvPr>
        </p:nvSpPr>
        <p:spPr>
          <a:xfrm>
            <a:off x="609600" y="5456238"/>
            <a:ext cx="8229600" cy="1401762"/>
          </a:xfrm>
        </p:spPr>
        <p:txBody>
          <a:bodyPr/>
          <a:lstStyle/>
          <a:p>
            <a:pPr>
              <a:lnSpc>
                <a:spcPct val="80000"/>
              </a:lnSpc>
            </a:pPr>
            <a:r>
              <a:rPr lang="en-US" altLang="en-US" sz="2400"/>
              <a:t>An example of the patients and kindness he endured was with is neighbor in Madinah. His neighbor was a jew who would every day dump trash in the door way of The Prophet (SAW).  </a:t>
            </a:r>
          </a:p>
        </p:txBody>
      </p:sp>
      <p:pic>
        <p:nvPicPr>
          <p:cNvPr id="3076" name="Picture 4">
            <a:extLst>
              <a:ext uri="{FF2B5EF4-FFF2-40B4-BE49-F238E27FC236}">
                <a16:creationId xmlns:a16="http://schemas.microsoft.com/office/drawing/2014/main" id="{65D8BEDD-8DCC-4BE2-865E-961AC08B1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895600"/>
            <a:ext cx="1095375" cy="20097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extLst>
              <a:ext uri="{FF2B5EF4-FFF2-40B4-BE49-F238E27FC236}">
                <a16:creationId xmlns:a16="http://schemas.microsoft.com/office/drawing/2014/main" id="{F6189A59-1A42-4768-BC6A-1339E92117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66800"/>
            <a:ext cx="2390775" cy="42291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186DB27A-D2E5-4BBB-BC32-7817A1BD4A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975" y="1438275"/>
            <a:ext cx="22574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a:extLst>
              <a:ext uri="{FF2B5EF4-FFF2-40B4-BE49-F238E27FC236}">
                <a16:creationId xmlns:a16="http://schemas.microsoft.com/office/drawing/2014/main" id="{5C2C16AF-4412-4304-8DE8-12F84FFF7C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5675" y="3733800"/>
            <a:ext cx="542925" cy="923925"/>
          </a:xfrm>
          <a:prstGeom prst="rect">
            <a:avLst/>
          </a:prstGeom>
          <a:noFill/>
          <a:extLst>
            <a:ext uri="{909E8E84-426E-40DD-AFC4-6F175D3DCCD1}">
              <a14:hiddenFill xmlns:a14="http://schemas.microsoft.com/office/drawing/2010/main">
                <a:solidFill>
                  <a:srgbClr val="FFFFFF"/>
                </a:solidFill>
              </a14:hiddenFill>
            </a:ext>
          </a:extLst>
        </p:spPr>
      </p:pic>
      <p:sp>
        <p:nvSpPr>
          <p:cNvPr id="3080" name="Oval 8">
            <a:extLst>
              <a:ext uri="{FF2B5EF4-FFF2-40B4-BE49-F238E27FC236}">
                <a16:creationId xmlns:a16="http://schemas.microsoft.com/office/drawing/2014/main" id="{DF5CEDB3-523E-4FDD-BD18-AAE4741A9C54}"/>
              </a:ext>
            </a:extLst>
          </p:cNvPr>
          <p:cNvSpPr>
            <a:spLocks noChangeArrowheads="1"/>
          </p:cNvSpPr>
          <p:nvPr/>
        </p:nvSpPr>
        <p:spPr bwMode="auto">
          <a:xfrm>
            <a:off x="5638800" y="914400"/>
            <a:ext cx="2819400" cy="1676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Serves you right!</a:t>
            </a:r>
          </a:p>
        </p:txBody>
      </p:sp>
      <p:sp>
        <p:nvSpPr>
          <p:cNvPr id="3081" name="Line 9">
            <a:extLst>
              <a:ext uri="{FF2B5EF4-FFF2-40B4-BE49-F238E27FC236}">
                <a16:creationId xmlns:a16="http://schemas.microsoft.com/office/drawing/2014/main" id="{88BFA652-1618-4F78-A5CD-AF7C9183F110}"/>
              </a:ext>
            </a:extLst>
          </p:cNvPr>
          <p:cNvSpPr>
            <a:spLocks noChangeShapeType="1"/>
          </p:cNvSpPr>
          <p:nvPr/>
        </p:nvSpPr>
        <p:spPr bwMode="auto">
          <a:xfrm flipH="1">
            <a:off x="5638800" y="2209800"/>
            <a:ext cx="152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082" name="Picture 10">
            <a:extLst>
              <a:ext uri="{FF2B5EF4-FFF2-40B4-BE49-F238E27FC236}">
                <a16:creationId xmlns:a16="http://schemas.microsoft.com/office/drawing/2014/main" id="{444E984F-041C-4C0D-AFB3-E751E2434F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838200"/>
            <a:ext cx="8534400" cy="4495800"/>
          </a:xfrm>
          <a:prstGeom prst="rect">
            <a:avLst/>
          </a:prstGeom>
          <a:noFill/>
          <a:extLst>
            <a:ext uri="{909E8E84-426E-40DD-AFC4-6F175D3DCCD1}">
              <a14:hiddenFill xmlns:a14="http://schemas.microsoft.com/office/drawing/2010/main">
                <a:solidFill>
                  <a:srgbClr val="FFFFFF"/>
                </a:solidFill>
              </a14:hiddenFill>
            </a:ext>
          </a:extLst>
        </p:spPr>
      </p:pic>
      <p:sp>
        <p:nvSpPr>
          <p:cNvPr id="3083" name="Rectangle 11">
            <a:extLst>
              <a:ext uri="{FF2B5EF4-FFF2-40B4-BE49-F238E27FC236}">
                <a16:creationId xmlns:a16="http://schemas.microsoft.com/office/drawing/2014/main" id="{09A52162-ADC4-4B59-883A-3E454E329820}"/>
              </a:ext>
            </a:extLst>
          </p:cNvPr>
          <p:cNvSpPr>
            <a:spLocks noChangeArrowheads="1"/>
          </p:cNvSpPr>
          <p:nvPr/>
        </p:nvSpPr>
        <p:spPr bwMode="auto">
          <a:xfrm>
            <a:off x="685800" y="5456238"/>
            <a:ext cx="8229600"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US" altLang="en-US" sz="2400"/>
              <a:t>One day there wasn’t and trash. The Prophet was concerned and went to the neighbor’s house to visit him and see if everything was okay.</a:t>
            </a:r>
          </a:p>
        </p:txBody>
      </p:sp>
      <p:pic>
        <p:nvPicPr>
          <p:cNvPr id="3084" name="Picture 12">
            <a:extLst>
              <a:ext uri="{FF2B5EF4-FFF2-40B4-BE49-F238E27FC236}">
                <a16:creationId xmlns:a16="http://schemas.microsoft.com/office/drawing/2014/main" id="{39BD11F9-F33F-4906-B210-902F619BF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5" y="1152525"/>
            <a:ext cx="2390775" cy="42291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a:extLst>
              <a:ext uri="{FF2B5EF4-FFF2-40B4-BE49-F238E27FC236}">
                <a16:creationId xmlns:a16="http://schemas.microsoft.com/office/drawing/2014/main" id="{542F4979-7BFA-4C02-9768-95C8B9A8B3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24000"/>
            <a:ext cx="22574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879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0.00034 -0.01181 C -0.00782 -0.02662 0.00104 -0.01274 -0.00695 -0.02084 C -0.01094 -0.02454 -0.01424 -0.02963 -0.01806 -0.03403 C -0.02171 -0.03843 -0.02535 -0.03727 -0.029 -0.04075 C -0.03507 -0.0463 -0.04184 -0.04885 -0.04862 -0.05186 C -0.06198 -0.05093 -0.07691 -0.05811 -0.08889 -0.04723 C -0.10052 -0.03681 -0.08091 -0.05 -0.09983 -0.03843 C -0.10261 -0.03681 -0.10712 -0.02963 -0.10712 -0.0294 C -0.11164 -0.01783 -0.10868 -0.02107 -0.11702 -0.03635 C -0.11875 -0.03959 -0.12431 -0.04075 -0.12431 -0.04051 C -0.13768 -0.03936 -0.14931 -0.03866 -0.16216 -0.03403 C -0.1658 -0.02963 -0.1665 -0.0294 -0.16945 -0.02292 C -0.17049 -0.02107 -0.17084 -0.01806 -0.17205 -0.01644 C -0.17292 -0.01482 -0.17448 -0.01482 -0.1757 -0.01412 C -0.17605 -0.01713 -0.17605 -0.02037 -0.17691 -0.02292 C -0.17882 -0.02917 -0.18143 -0.02987 -0.18421 -0.03403 C -0.18889 -0.04098 -0.19028 -0.04468 -0.19636 -0.04723 C -0.20417 -0.04653 -0.21181 -0.04653 -0.21962 -0.04514 C -0.22813 -0.04375 -0.23525 -0.03426 -0.24289 -0.02963 C -0.24445 -0.03195 -0.24636 -0.0338 -0.24775 -0.03635 C -0.24879 -0.0382 -0.24896 -0.04144 -0.25018 -0.04283 C -0.25226 -0.04537 -0.25747 -0.04723 -0.25747 -0.04723 C -0.26806 -0.0426 -0.25677 -0.04723 -0.27466 -0.04283 C -0.28039 -0.04144 -0.28612 -0.0382 -0.29167 -0.03635 C -0.29289 -0.03473 -0.29532 -0.03195 -0.29532 -0.03172 " pathEditMode="relative" rAng="0" ptsTypes="ffffffffffffffffffffffffA">
                                      <p:cBhvr>
                                        <p:cTn id="6" dur="2000" fill="hold"/>
                                        <p:tgtEl>
                                          <p:spTgt spid="3079"/>
                                        </p:tgtEl>
                                        <p:attrNameLst>
                                          <p:attrName>ppt_x</p:attrName>
                                          <p:attrName>ppt_y</p:attrName>
                                        </p:attrNameLst>
                                      </p:cBhvr>
                                      <p:rCtr x="-14757" y="-2315"/>
                                    </p:animMotion>
                                  </p:childTnLst>
                                </p:cTn>
                              </p:par>
                              <p:par>
                                <p:cTn id="7" presetID="0" presetClass="path" presetSubtype="0" accel="50000" decel="50000" fill="hold" nodeType="withEffect">
                                  <p:stCondLst>
                                    <p:cond delay="0"/>
                                  </p:stCondLst>
                                  <p:childTnLst>
                                    <p:animMotion origin="layout" path="M 0.00035 -0.01181 C -0.00781 -0.02662 0.00104 -0.01273 -0.00695 -0.02083 C -0.01094 -0.02454 -0.01424 -0.02963 -0.01806 -0.03403 C -0.0217 -0.03843 -0.02535 -0.03727 -0.02899 -0.04074 C -0.03507 -0.0463 -0.04184 -0.04884 -0.04861 -0.05185 C -0.06198 -0.05093 -0.07691 -0.0581 -0.08889 -0.04722 C -0.10052 -0.03681 -0.0809 -0.05 -0.09983 -0.03843 C -0.1026 -0.03681 -0.10712 -0.02963 -0.10712 -0.0294 C -0.11163 -0.01782 -0.10868 -0.02106 -0.11701 -0.03634 C -0.11875 -0.03958 -0.12431 -0.04074 -0.12431 -0.04051 C -0.13767 -0.03935 -0.14931 -0.03866 -0.16215 -0.03403 C -0.1658 -0.02963 -0.16649 -0.0294 -0.16945 -0.02292 C -0.17049 -0.02106 -0.17083 -0.01806 -0.17205 -0.01644 C -0.17292 -0.01481 -0.17448 -0.01481 -0.1757 -0.01412 C -0.17604 -0.01713 -0.17604 -0.02037 -0.17691 -0.02292 C -0.17882 -0.02917 -0.18142 -0.02986 -0.1842 -0.03403 C -0.18889 -0.04097 -0.19028 -0.04468 -0.19635 -0.04722 C -0.20417 -0.04653 -0.21181 -0.04653 -0.21962 -0.04514 C -0.22813 -0.04375 -0.23524 -0.03426 -0.24288 -0.02963 C -0.24445 -0.03194 -0.24635 -0.0338 -0.24774 -0.03634 C -0.24879 -0.03819 -0.24896 -0.04144 -0.25017 -0.04282 C -0.25226 -0.04537 -0.25747 -0.04722 -0.25747 -0.04722 C -0.26806 -0.04259 -0.25677 -0.04722 -0.27465 -0.04282 C -0.28038 -0.04144 -0.28611 -0.03819 -0.29167 -0.03634 C -0.29288 -0.03472 -0.29531 -0.03194 -0.29531 -0.03171 " pathEditMode="relative" rAng="0" ptsTypes="ffffffffffffffffffffffffA">
                                      <p:cBhvr>
                                        <p:cTn id="8" dur="2000" fill="hold"/>
                                        <p:tgtEl>
                                          <p:spTgt spid="3076"/>
                                        </p:tgtEl>
                                        <p:attrNameLst>
                                          <p:attrName>ppt_x</p:attrName>
                                          <p:attrName>ppt_y</p:attrName>
                                        </p:attrNameLst>
                                      </p:cBhvr>
                                      <p:rCtr x="-14757" y="-2315"/>
                                    </p:animMotion>
                                  </p:childTnLst>
                                </p:cTn>
                              </p:par>
                            </p:childTnLst>
                          </p:cTn>
                        </p:par>
                        <p:par>
                          <p:cTn id="9" fill="hold" nodeType="afterGroup">
                            <p:stCondLst>
                              <p:cond delay="2000"/>
                            </p:stCondLst>
                            <p:childTnLst>
                              <p:par>
                                <p:cTn id="10" presetID="10" presetClass="exit" presetSubtype="0" fill="hold" nodeType="afterEffect">
                                  <p:stCondLst>
                                    <p:cond delay="0"/>
                                  </p:stCondLst>
                                  <p:childTnLst>
                                    <p:animEffect transition="out" filter="fade">
                                      <p:cBhvr>
                                        <p:cTn id="11" dur="2000"/>
                                        <p:tgtEl>
                                          <p:spTgt spid="3078"/>
                                        </p:tgtEl>
                                      </p:cBhvr>
                                    </p:animEffect>
                                    <p:set>
                                      <p:cBhvr>
                                        <p:cTn id="12" dur="1" fill="hold">
                                          <p:stCondLst>
                                            <p:cond delay="1999"/>
                                          </p:stCondLst>
                                        </p:cTn>
                                        <p:tgtEl>
                                          <p:spTgt spid="3078"/>
                                        </p:tgtEl>
                                        <p:attrNameLst>
                                          <p:attrName>style.visibility</p:attrName>
                                        </p:attrNameLst>
                                      </p:cBhvr>
                                      <p:to>
                                        <p:strVal val="hidden"/>
                                      </p:to>
                                    </p:set>
                                  </p:childTnLst>
                                </p:cTn>
                              </p:par>
                            </p:childTnLst>
                          </p:cTn>
                        </p:par>
                        <p:par>
                          <p:cTn id="13" fill="hold" nodeType="afterGroup">
                            <p:stCondLst>
                              <p:cond delay="4000"/>
                            </p:stCondLst>
                            <p:childTnLst>
                              <p:par>
                                <p:cTn id="14" presetID="0" presetClass="path" presetSubtype="0" accel="50000" decel="50000" fill="hold" nodeType="afterEffect">
                                  <p:stCondLst>
                                    <p:cond delay="0"/>
                                  </p:stCondLst>
                                  <p:childTnLst>
                                    <p:animMotion origin="layout" path="M -0.29532 -0.03172 C -0.30487 -0.03427 -0.31511 -0.04191 -0.32449 -0.04283 C -0.33351 -0.04376 -0.34254 -0.04468 -0.35157 -0.04561 C -0.37136 -0.04422 -0.39445 -0.04607 -0.41407 -0.03728 C -0.42831 -0.04005 -0.43022 -0.04144 -0.44115 -0.03172 C -0.4474 -0.01922 -0.45157 -0.0139 -0.4599 -0.00394 C -0.46424 0.00138 -0.4724 0.01272 -0.4724 0.01272 C -0.47379 0.01828 -0.47518 0.02383 -0.47657 0.02939 C -0.47726 0.03217 -0.47865 0.03772 -0.47865 0.03772 " pathEditMode="relative" ptsTypes="ffffffffA">
                                      <p:cBhvr>
                                        <p:cTn id="15" dur="1000" fill="hold"/>
                                        <p:tgtEl>
                                          <p:spTgt spid="3079"/>
                                        </p:tgtEl>
                                        <p:attrNameLst>
                                          <p:attrName>ppt_x</p:attrName>
                                          <p:attrName>ppt_y</p:attrName>
                                        </p:attrNameLst>
                                      </p:cBhvr>
                                    </p:animMotion>
                                  </p:childTnLst>
                                </p:cTn>
                              </p:par>
                            </p:childTnLst>
                          </p:cTn>
                        </p:par>
                        <p:par>
                          <p:cTn id="16" fill="hold" nodeType="afterGroup">
                            <p:stCondLst>
                              <p:cond delay="5000"/>
                            </p:stCondLst>
                            <p:childTnLst>
                              <p:par>
                                <p:cTn id="17" presetID="10" presetClass="entr" presetSubtype="0" fill="hold" nodeType="afterEffect">
                                  <p:stCondLst>
                                    <p:cond delay="0"/>
                                  </p:stCondLst>
                                  <p:childTnLst>
                                    <p:set>
                                      <p:cBhvr>
                                        <p:cTn id="18" dur="1" fill="hold">
                                          <p:stCondLst>
                                            <p:cond delay="0"/>
                                          </p:stCondLst>
                                        </p:cTn>
                                        <p:tgtEl>
                                          <p:spTgt spid="3081"/>
                                        </p:tgtEl>
                                        <p:attrNameLst>
                                          <p:attrName>style.visibility</p:attrName>
                                        </p:attrNameLst>
                                      </p:cBhvr>
                                      <p:to>
                                        <p:strVal val="visible"/>
                                      </p:to>
                                    </p:set>
                                    <p:animEffect transition="in" filter="fade">
                                      <p:cBhvr>
                                        <p:cTn id="19" dur="2000"/>
                                        <p:tgtEl>
                                          <p:spTgt spid="308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80"/>
                                        </p:tgtEl>
                                        <p:attrNameLst>
                                          <p:attrName>style.visibility</p:attrName>
                                        </p:attrNameLst>
                                      </p:cBhvr>
                                      <p:to>
                                        <p:strVal val="visible"/>
                                      </p:to>
                                    </p:set>
                                    <p:animEffect transition="in" filter="fade">
                                      <p:cBhvr>
                                        <p:cTn id="22" dur="2000"/>
                                        <p:tgtEl>
                                          <p:spTgt spid="308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nodeType="clickEffect">
                                  <p:stCondLst>
                                    <p:cond delay="0"/>
                                  </p:stCondLst>
                                  <p:childTnLst>
                                    <p:animEffect transition="out" filter="fade">
                                      <p:cBhvr>
                                        <p:cTn id="26" dur="2000"/>
                                        <p:tgtEl>
                                          <p:spTgt spid="3081"/>
                                        </p:tgtEl>
                                      </p:cBhvr>
                                    </p:animEffect>
                                    <p:set>
                                      <p:cBhvr>
                                        <p:cTn id="27" dur="1" fill="hold">
                                          <p:stCondLst>
                                            <p:cond delay="1999"/>
                                          </p:stCondLst>
                                        </p:cTn>
                                        <p:tgtEl>
                                          <p:spTgt spid="3081"/>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2000"/>
                                        <p:tgtEl>
                                          <p:spTgt spid="3080"/>
                                        </p:tgtEl>
                                      </p:cBhvr>
                                    </p:animEffect>
                                    <p:set>
                                      <p:cBhvr>
                                        <p:cTn id="30" dur="1" fill="hold">
                                          <p:stCondLst>
                                            <p:cond delay="1999"/>
                                          </p:stCondLst>
                                        </p:cTn>
                                        <p:tgtEl>
                                          <p:spTgt spid="3080"/>
                                        </p:tgtEl>
                                        <p:attrNameLst>
                                          <p:attrName>style.visibility</p:attrName>
                                        </p:attrNameLst>
                                      </p:cBhvr>
                                      <p:to>
                                        <p:strVal val="hidden"/>
                                      </p:to>
                                    </p:set>
                                  </p:childTnLst>
                                </p:cTn>
                              </p:par>
                              <p:par>
                                <p:cTn id="31" presetID="0" presetClass="path" presetSubtype="0" accel="50000" decel="50000" fill="hold" nodeType="withEffect">
                                  <p:stCondLst>
                                    <p:cond delay="0"/>
                                  </p:stCondLst>
                                  <p:childTnLst>
                                    <p:animMotion origin="layout" path="M -0.30156 0.08681 C -0.29844 0.0831 -0.29566 0.07778 -0.29201 0.07569 C -0.28767 0.07315 -0.28472 0.07199 -0.28073 0.06736 C -0.27622 0.06227 -0.26771 0.05069 -0.26771 0.05093 C -0.26441 0.0331 -0.26927 0.05046 -0.25972 0.03958 C -0.25816 0.03773 -0.25816 0.0331 -0.25642 0.03125 C -0.25399 0.02824 -0.25104 0.02801 -0.24844 0.02569 C -0.23767 0.01644 -0.23004 0.01204 -0.21771 0.00903 C -0.20486 0.00995 -0.19201 0.01019 -0.17899 0.01181 C -0.1684 0.01319 -0.15868 0.02986 -0.14688 0.03403 C -0.13524 0.05394 -0.15139 0.02917 -0.12743 0.04792 C -0.1257 0.04931 -0.1257 0.05417 -0.12431 0.05625 C -0.12292 0.0581 -0.12101 0.0581 -0.11945 0.05903 C -0.1125 0.05023 -0.10556 0.04213 -0.09844 0.03403 C -0.09514 0.03009 -0.0908 0.02894 -0.08715 0.02569 C -0.04514 0.02731 -0.00695 0.03102 0.03385 0.03681 C 0.03802 0.03912 0.04097 0.04606 0.04514 0.04792 C 0.04722 0.04884 0.04948 0.04653 0.05156 0.04514 C 0.07621 0.02755 0.05191 0.03843 0.08055 0.02847 C 0.09358 0.0294 0.10642 0.02986 0.11927 0.03125 C 0.12865 0.03241 0.13767 0.03912 0.1467 0.04236 C 0.16198 0.05556 0.17812 0.06134 0.19514 0.06458 C 0.20069 0.06944 0.20608 0.07245 0.21128 0.07847 C 0.21805 0.0963 0.20972 0.07847 0.22257 0.08958 C 0.22448 0.09144 0.22517 0.0963 0.22743 0.09792 C 0.23038 0.10023 0.23385 0.09977 0.23698 0.10069 C 0.24305 0.10764 0.24948 0.11065 0.25642 0.11458 C 0.26441 0.11921 0.26996 0.12778 0.27743 0.13403 C 0.28542 0.14097 0.29792 0.14097 0.30642 0.14514 C 0.31545 0.14954 0.32448 0.16065 0.33385 0.16181 C 0.33871 0.1625 0.34358 0.16181 0.34844 0.16181 " pathEditMode="relative" rAng="0" ptsTypes="ffffffffffffffffffffffffffffffA">
                                      <p:cBhvr>
                                        <p:cTn id="32" dur="2000" fill="hold"/>
                                        <p:tgtEl>
                                          <p:spTgt spid="3076"/>
                                        </p:tgtEl>
                                        <p:attrNameLst>
                                          <p:attrName>ppt_x</p:attrName>
                                          <p:attrName>ppt_y</p:attrName>
                                        </p:attrNameLst>
                                      </p:cBhvr>
                                      <p:rCtr x="32500" y="-116"/>
                                    </p:animMotion>
                                  </p:childTnLst>
                                </p:cTn>
                              </p:par>
                            </p:childTnLst>
                          </p:cTn>
                        </p:par>
                        <p:par>
                          <p:cTn id="33" fill="hold" nodeType="afterGroup">
                            <p:stCondLst>
                              <p:cond delay="2000"/>
                            </p:stCondLst>
                            <p:childTnLst>
                              <p:par>
                                <p:cTn id="34" presetID="10" presetClass="entr" presetSubtype="0" fill="hold" nodeType="afterEffect">
                                  <p:stCondLst>
                                    <p:cond delay="0"/>
                                  </p:stCondLst>
                                  <p:childTnLst>
                                    <p:set>
                                      <p:cBhvr>
                                        <p:cTn id="35" dur="1" fill="hold">
                                          <p:stCondLst>
                                            <p:cond delay="0"/>
                                          </p:stCondLst>
                                        </p:cTn>
                                        <p:tgtEl>
                                          <p:spTgt spid="3082"/>
                                        </p:tgtEl>
                                        <p:attrNameLst>
                                          <p:attrName>style.visibility</p:attrName>
                                        </p:attrNameLst>
                                      </p:cBhvr>
                                      <p:to>
                                        <p:strVal val="visible"/>
                                      </p:to>
                                    </p:set>
                                    <p:animEffect transition="in" filter="fade">
                                      <p:cBhvr>
                                        <p:cTn id="36" dur="2000"/>
                                        <p:tgtEl>
                                          <p:spTgt spid="3082"/>
                                        </p:tgtEl>
                                      </p:cBhvr>
                                    </p:animEffect>
                                  </p:childTnLst>
                                </p:cTn>
                              </p:par>
                              <p:par>
                                <p:cTn id="37" presetID="10" presetClass="exit" presetSubtype="0" fill="hold" grpId="0" nodeType="withEffect">
                                  <p:stCondLst>
                                    <p:cond delay="0"/>
                                  </p:stCondLst>
                                  <p:childTnLst>
                                    <p:animEffect transition="out" filter="fade">
                                      <p:cBhvr>
                                        <p:cTn id="38" dur="2000"/>
                                        <p:tgtEl>
                                          <p:spTgt spid="3075">
                                            <p:txEl>
                                              <p:pRg st="0" end="0"/>
                                            </p:txEl>
                                          </p:spTgt>
                                        </p:tgtEl>
                                      </p:cBhvr>
                                    </p:animEffect>
                                    <p:set>
                                      <p:cBhvr>
                                        <p:cTn id="39" dur="1" fill="hold">
                                          <p:stCondLst>
                                            <p:cond delay="1999"/>
                                          </p:stCondLst>
                                        </p:cTn>
                                        <p:tgtEl>
                                          <p:spTgt spid="3075">
                                            <p:txEl>
                                              <p:pRg st="0" end="0"/>
                                            </p:txEl>
                                          </p:spTgt>
                                        </p:tgtEl>
                                        <p:attrNameLst>
                                          <p:attrName>style.visibility</p:attrName>
                                        </p:attrNameLst>
                                      </p:cBhvr>
                                      <p:to>
                                        <p:strVal val="hidden"/>
                                      </p:to>
                                    </p:set>
                                  </p:childTnLst>
                                </p:cTn>
                              </p:par>
                            </p:childTnLst>
                          </p:cTn>
                        </p:par>
                        <p:par>
                          <p:cTn id="40" fill="hold" nodeType="afterGroup">
                            <p:stCondLst>
                              <p:cond delay="4000"/>
                            </p:stCondLst>
                            <p:childTnLst>
                              <p:par>
                                <p:cTn id="41" presetID="10" presetClass="entr" presetSubtype="0" fill="hold" nodeType="afterEffect">
                                  <p:stCondLst>
                                    <p:cond delay="0"/>
                                  </p:stCondLst>
                                  <p:childTnLst>
                                    <p:set>
                                      <p:cBhvr>
                                        <p:cTn id="42" dur="1" fill="hold">
                                          <p:stCondLst>
                                            <p:cond delay="0"/>
                                          </p:stCondLst>
                                        </p:cTn>
                                        <p:tgtEl>
                                          <p:spTgt spid="3085"/>
                                        </p:tgtEl>
                                        <p:attrNameLst>
                                          <p:attrName>style.visibility</p:attrName>
                                        </p:attrNameLst>
                                      </p:cBhvr>
                                      <p:to>
                                        <p:strVal val="visible"/>
                                      </p:to>
                                    </p:set>
                                    <p:animEffect transition="in" filter="fade">
                                      <p:cBhvr>
                                        <p:cTn id="43" dur="2000"/>
                                        <p:tgtEl>
                                          <p:spTgt spid="3085"/>
                                        </p:tgtEl>
                                      </p:cBhvr>
                                    </p:animEffect>
                                  </p:childTnLst>
                                </p:cTn>
                              </p:par>
                              <p:par>
                                <p:cTn id="44" presetID="10" presetClass="entr" presetSubtype="0" fill="hold" nodeType="withEffect">
                                  <p:stCondLst>
                                    <p:cond delay="0"/>
                                  </p:stCondLst>
                                  <p:childTnLst>
                                    <p:set>
                                      <p:cBhvr>
                                        <p:cTn id="45" dur="1" fill="hold">
                                          <p:stCondLst>
                                            <p:cond delay="0"/>
                                          </p:stCondLst>
                                        </p:cTn>
                                        <p:tgtEl>
                                          <p:spTgt spid="3084"/>
                                        </p:tgtEl>
                                        <p:attrNameLst>
                                          <p:attrName>style.visibility</p:attrName>
                                        </p:attrNameLst>
                                      </p:cBhvr>
                                      <p:to>
                                        <p:strVal val="visible"/>
                                      </p:to>
                                    </p:set>
                                    <p:animEffect transition="in" filter="fade">
                                      <p:cBhvr>
                                        <p:cTn id="46" dur="2000"/>
                                        <p:tgtEl>
                                          <p:spTgt spid="3084"/>
                                        </p:tgtEl>
                                      </p:cBhvr>
                                    </p:animEffect>
                                  </p:childTnLst>
                                </p:cTn>
                              </p:par>
                            </p:childTnLst>
                          </p:cTn>
                        </p:par>
                        <p:par>
                          <p:cTn id="47" fill="hold" nodeType="afterGroup">
                            <p:stCondLst>
                              <p:cond delay="6000"/>
                            </p:stCondLst>
                            <p:childTnLst>
                              <p:par>
                                <p:cTn id="48" presetID="10" presetClass="exit" presetSubtype="0" fill="hold" nodeType="afterEffect">
                                  <p:stCondLst>
                                    <p:cond delay="0"/>
                                  </p:stCondLst>
                                  <p:childTnLst>
                                    <p:animEffect transition="out" filter="fade">
                                      <p:cBhvr>
                                        <p:cTn id="49" dur="2000"/>
                                        <p:tgtEl>
                                          <p:spTgt spid="3085"/>
                                        </p:tgtEl>
                                      </p:cBhvr>
                                    </p:animEffect>
                                    <p:set>
                                      <p:cBhvr>
                                        <p:cTn id="50" dur="1" fill="hold">
                                          <p:stCondLst>
                                            <p:cond delay="1999"/>
                                          </p:stCondLst>
                                        </p:cTn>
                                        <p:tgtEl>
                                          <p:spTgt spid="3085"/>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3083"/>
                                        </p:tgtEl>
                                        <p:attrNameLst>
                                          <p:attrName>style.visibility</p:attrName>
                                        </p:attrNameLst>
                                      </p:cBhvr>
                                      <p:to>
                                        <p:strVal val="visible"/>
                                      </p:to>
                                    </p:set>
                                    <p:animEffect transition="in" filter="fade">
                                      <p:cBhvr>
                                        <p:cTn id="53" dur="2000"/>
                                        <p:tgtEl>
                                          <p:spTgt spid="3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3080" grpId="0" animBg="1"/>
      <p:bldP spid="3080" grpId="1" animBg="1"/>
      <p:bldP spid="308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a:extLst>
              <a:ext uri="{FF2B5EF4-FFF2-40B4-BE49-F238E27FC236}">
                <a16:creationId xmlns:a16="http://schemas.microsoft.com/office/drawing/2014/main" id="{9F95D39F-FF66-4A47-B77B-F1E4E73CDA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232515">
            <a:off x="-228600" y="2438400"/>
            <a:ext cx="4267200" cy="2838450"/>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4">
            <a:extLst>
              <a:ext uri="{FF2B5EF4-FFF2-40B4-BE49-F238E27FC236}">
                <a16:creationId xmlns:a16="http://schemas.microsoft.com/office/drawing/2014/main" id="{BFC5A0C4-47AE-4C9D-A723-23807F8DAF32}"/>
              </a:ext>
            </a:extLst>
          </p:cNvPr>
          <p:cNvSpPr>
            <a:spLocks noChangeArrowheads="1"/>
          </p:cNvSpPr>
          <p:nvPr/>
        </p:nvSpPr>
        <p:spPr bwMode="auto">
          <a:xfrm>
            <a:off x="685800" y="5715000"/>
            <a:ext cx="8229600"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US" altLang="en-US" sz="2400"/>
              <a:t>When The Prophet went to visit him the Jew was sick. The Jew was alarmed and confused as the Muhammad (SAW) came in.</a:t>
            </a:r>
          </a:p>
        </p:txBody>
      </p:sp>
      <p:pic>
        <p:nvPicPr>
          <p:cNvPr id="4101" name="Picture 5">
            <a:extLst>
              <a:ext uri="{FF2B5EF4-FFF2-40B4-BE49-F238E27FC236}">
                <a16:creationId xmlns:a16="http://schemas.microsoft.com/office/drawing/2014/main" id="{25B42F75-EB91-4C27-A864-C979E83AB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2895600"/>
            <a:ext cx="1435100" cy="2886075"/>
          </a:xfrm>
          <a:prstGeom prst="rect">
            <a:avLst/>
          </a:prstGeom>
          <a:noFill/>
          <a:extLst>
            <a:ext uri="{909E8E84-426E-40DD-AFC4-6F175D3DCCD1}">
              <a14:hiddenFill xmlns:a14="http://schemas.microsoft.com/office/drawing/2010/main">
                <a:solidFill>
                  <a:srgbClr val="FFFFFF"/>
                </a:solidFill>
              </a14:hiddenFill>
            </a:ext>
          </a:extLst>
        </p:spPr>
      </p:pic>
      <p:sp>
        <p:nvSpPr>
          <p:cNvPr id="4102" name="Oval 6">
            <a:extLst>
              <a:ext uri="{FF2B5EF4-FFF2-40B4-BE49-F238E27FC236}">
                <a16:creationId xmlns:a16="http://schemas.microsoft.com/office/drawing/2014/main" id="{2D31F117-6950-487F-9C03-9E6ED98727D4}"/>
              </a:ext>
            </a:extLst>
          </p:cNvPr>
          <p:cNvSpPr>
            <a:spLocks noChangeArrowheads="1"/>
          </p:cNvSpPr>
          <p:nvPr/>
        </p:nvSpPr>
        <p:spPr bwMode="auto">
          <a:xfrm>
            <a:off x="1143000" y="1219200"/>
            <a:ext cx="2590800" cy="2209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Why are you here?!?</a:t>
            </a:r>
          </a:p>
        </p:txBody>
      </p:sp>
      <p:sp>
        <p:nvSpPr>
          <p:cNvPr id="4103" name="Oval 7">
            <a:extLst>
              <a:ext uri="{FF2B5EF4-FFF2-40B4-BE49-F238E27FC236}">
                <a16:creationId xmlns:a16="http://schemas.microsoft.com/office/drawing/2014/main" id="{E0E3914E-ADFB-4921-A0F5-9ACBCF9F8EEF}"/>
              </a:ext>
            </a:extLst>
          </p:cNvPr>
          <p:cNvSpPr>
            <a:spLocks noChangeArrowheads="1"/>
          </p:cNvSpPr>
          <p:nvPr/>
        </p:nvSpPr>
        <p:spPr bwMode="auto">
          <a:xfrm>
            <a:off x="5257800" y="533400"/>
            <a:ext cx="2590800" cy="2209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When I woke up this </a:t>
            </a:r>
          </a:p>
          <a:p>
            <a:pPr algn="ctr" rtl="1"/>
            <a:r>
              <a:rPr lang="en-US" altLang="en-US" b="1"/>
              <a:t>Morning I realized</a:t>
            </a:r>
          </a:p>
          <a:p>
            <a:pPr algn="ctr" rtl="1"/>
            <a:r>
              <a:rPr lang="en-US" altLang="en-US" b="1"/>
              <a:t>That there isn’t any trash</a:t>
            </a:r>
          </a:p>
          <a:p>
            <a:pPr algn="ctr" rtl="1"/>
            <a:r>
              <a:rPr lang="en-US" altLang="en-US" b="1"/>
              <a:t>On my door step so</a:t>
            </a:r>
          </a:p>
          <a:p>
            <a:pPr algn="ctr" rtl="1"/>
            <a:r>
              <a:rPr lang="en-US" altLang="en-US" b="1"/>
              <a:t>I know there is something</a:t>
            </a:r>
          </a:p>
          <a:p>
            <a:pPr algn="ctr" rtl="1"/>
            <a:r>
              <a:rPr lang="en-US" altLang="en-US" b="1"/>
              <a:t>wrong</a:t>
            </a:r>
          </a:p>
        </p:txBody>
      </p:sp>
      <p:sp>
        <p:nvSpPr>
          <p:cNvPr id="4104" name="Rectangle 8">
            <a:extLst>
              <a:ext uri="{FF2B5EF4-FFF2-40B4-BE49-F238E27FC236}">
                <a16:creationId xmlns:a16="http://schemas.microsoft.com/office/drawing/2014/main" id="{A5D6EB46-1B66-4C22-994B-DF5FAAE8DEDA}"/>
              </a:ext>
            </a:extLst>
          </p:cNvPr>
          <p:cNvSpPr>
            <a:spLocks noChangeArrowheads="1"/>
          </p:cNvSpPr>
          <p:nvPr/>
        </p:nvSpPr>
        <p:spPr bwMode="auto">
          <a:xfrm>
            <a:off x="533400" y="5105400"/>
            <a:ext cx="8229600"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US" altLang="en-US" sz="2400"/>
              <a:t>For the rest of the day The Prophet (SAW) sat by the sick person and was kind to him despite that everyday the Jew would dump a load of trash on The Prophets (SAW) door step. When the Jew became better he accepted Islam, and the Jew was no longer a Jew.</a:t>
            </a:r>
          </a:p>
        </p:txBody>
      </p:sp>
    </p:spTree>
    <p:extLst>
      <p:ext uri="{BB962C8B-B14F-4D97-AF65-F5344CB8AC3E}">
        <p14:creationId xmlns:p14="http://schemas.microsoft.com/office/powerpoint/2010/main" val="1237019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4.44444E-6 1.11111E-6 C -0.00747 -0.00672 -0.01545 -0.00926 -0.02292 -0.01667 C -0.03351 -0.02732 -0.04323 -0.03866 -0.05625 -0.04445 C -0.06806 -0.06019 -0.05608 -0.04722 -0.07083 -0.05556 C -0.0809 -0.06134 -0.0908 -0.06968 -0.1 -0.07778 C -0.11597 -0.07685 -0.13194 -0.07662 -0.14792 -0.075 C -0.16927 -0.07292 -0.1776 -0.05324 -0.19375 -0.03889 C -0.19653 -0.03334 -0.20208 -0.02222 -0.20208 -0.02222 C -0.20642 -0.04584 -0.21858 -0.0463 -0.23125 -0.05834 C -0.23368 -0.06065 -0.23507 -0.06459 -0.2375 -0.06667 C -0.23941 -0.06829 -0.24184 -0.06806 -0.24375 -0.06945 C -0.24913 -0.07292 -0.25278 -0.08033 -0.25833 -0.08334 C -0.26233 -0.08542 -0.26667 -0.08519 -0.27083 -0.08611 C -0.27292 -0.08797 -0.27465 -0.09074 -0.27708 -0.09167 C -0.28385 -0.09445 -0.29792 -0.09722 -0.29792 -0.09722 C -0.30833 -0.0963 -0.31892 -0.09676 -0.32917 -0.09445 C -0.33542 -0.09306 -0.34062 -0.07963 -0.34583 -0.075 C -0.35382 -0.04306 -0.34687 -0.07477 -0.35208 -0.03611 C -0.35434 -0.01922 -0.35417 -0.0331 -0.35417 -0.025 " pathEditMode="relative" ptsTypes="ffffffffffffffffffA">
                                      <p:cBhvr>
                                        <p:cTn id="6" dur="2000" fill="hold"/>
                                        <p:tgtEl>
                                          <p:spTgt spid="4101"/>
                                        </p:tgtEl>
                                        <p:attrNameLst>
                                          <p:attrName>ppt_x</p:attrName>
                                          <p:attrName>ppt_y</p:attrName>
                                        </p:attrNameLst>
                                      </p:cBhvr>
                                    </p:animMotion>
                                  </p:childTnLst>
                                </p:cTn>
                              </p:par>
                            </p:childTnLst>
                          </p:cTn>
                        </p:par>
                        <p:par>
                          <p:cTn id="7" fill="hold" nodeType="afterGroup">
                            <p:stCondLst>
                              <p:cond delay="2000"/>
                            </p:stCondLst>
                            <p:childTnLst>
                              <p:par>
                                <p:cTn id="8" presetID="10" presetClass="entr" presetSubtype="0" fill="hold" nodeType="afterEffect">
                                  <p:stCondLst>
                                    <p:cond delay="0"/>
                                  </p:stCondLst>
                                  <p:childTnLst>
                                    <p:set>
                                      <p:cBhvr>
                                        <p:cTn id="9" dur="1" fill="hold">
                                          <p:stCondLst>
                                            <p:cond delay="0"/>
                                          </p:stCondLst>
                                        </p:cTn>
                                        <p:tgtEl>
                                          <p:spTgt spid="4102"/>
                                        </p:tgtEl>
                                        <p:attrNameLst>
                                          <p:attrName>style.visibility</p:attrName>
                                        </p:attrNameLst>
                                      </p:cBhvr>
                                      <p:to>
                                        <p:strVal val="visible"/>
                                      </p:to>
                                    </p:set>
                                    <p:animEffect transition="in" filter="fade">
                                      <p:cBhvr>
                                        <p:cTn id="10" dur="2000"/>
                                        <p:tgtEl>
                                          <p:spTgt spid="4102"/>
                                        </p:tgtEl>
                                      </p:cBhvr>
                                    </p:animEffect>
                                  </p:childTnLst>
                                </p:cTn>
                              </p:par>
                            </p:childTnLst>
                          </p:cTn>
                        </p:par>
                        <p:par>
                          <p:cTn id="11" fill="hold" nodeType="afterGroup">
                            <p:stCondLst>
                              <p:cond delay="4000"/>
                            </p:stCondLst>
                            <p:childTnLst>
                              <p:par>
                                <p:cTn id="12" presetID="10" presetClass="entr" presetSubtype="0" fill="hold" grpId="0" nodeType="afterEffect">
                                  <p:stCondLst>
                                    <p:cond delay="0"/>
                                  </p:stCondLst>
                                  <p:childTnLst>
                                    <p:set>
                                      <p:cBhvr>
                                        <p:cTn id="13" dur="1" fill="hold">
                                          <p:stCondLst>
                                            <p:cond delay="0"/>
                                          </p:stCondLst>
                                        </p:cTn>
                                        <p:tgtEl>
                                          <p:spTgt spid="4103"/>
                                        </p:tgtEl>
                                        <p:attrNameLst>
                                          <p:attrName>style.visibility</p:attrName>
                                        </p:attrNameLst>
                                      </p:cBhvr>
                                      <p:to>
                                        <p:strVal val="visible"/>
                                      </p:to>
                                    </p:set>
                                    <p:animEffect transition="in" filter="fade">
                                      <p:cBhvr>
                                        <p:cTn id="14" dur="2000"/>
                                        <p:tgtEl>
                                          <p:spTgt spid="410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grpId="0" nodeType="clickEffect">
                                  <p:stCondLst>
                                    <p:cond delay="0"/>
                                  </p:stCondLst>
                                  <p:childTnLst>
                                    <p:anim calcmode="lin" valueType="num">
                                      <p:cBhvr additive="base">
                                        <p:cTn id="18" dur="500"/>
                                        <p:tgtEl>
                                          <p:spTgt spid="4100"/>
                                        </p:tgtEl>
                                        <p:attrNameLst>
                                          <p:attrName>ppt_x</p:attrName>
                                        </p:attrNameLst>
                                      </p:cBhvr>
                                      <p:tavLst>
                                        <p:tav tm="0">
                                          <p:val>
                                            <p:strVal val="ppt_x"/>
                                          </p:val>
                                        </p:tav>
                                        <p:tav tm="100000">
                                          <p:val>
                                            <p:strVal val="ppt_x"/>
                                          </p:val>
                                        </p:tav>
                                      </p:tavLst>
                                    </p:anim>
                                    <p:anim calcmode="lin" valueType="num">
                                      <p:cBhvr additive="base">
                                        <p:cTn id="19" dur="500"/>
                                        <p:tgtEl>
                                          <p:spTgt spid="4100"/>
                                        </p:tgtEl>
                                        <p:attrNameLst>
                                          <p:attrName>ppt_y</p:attrName>
                                        </p:attrNameLst>
                                      </p:cBhvr>
                                      <p:tavLst>
                                        <p:tav tm="0">
                                          <p:val>
                                            <p:strVal val="ppt_y"/>
                                          </p:val>
                                        </p:tav>
                                        <p:tav tm="100000">
                                          <p:val>
                                            <p:strVal val="1+ppt_h/2"/>
                                          </p:val>
                                        </p:tav>
                                      </p:tavLst>
                                    </p:anim>
                                    <p:set>
                                      <p:cBhvr>
                                        <p:cTn id="20" dur="1" fill="hold">
                                          <p:stCondLst>
                                            <p:cond delay="499"/>
                                          </p:stCondLst>
                                        </p:cTn>
                                        <p:tgtEl>
                                          <p:spTgt spid="4100"/>
                                        </p:tgtEl>
                                        <p:attrNameLst>
                                          <p:attrName>style.visibility</p:attrName>
                                        </p:attrNameLst>
                                      </p:cBhvr>
                                      <p:to>
                                        <p:strVal val="hidden"/>
                                      </p:to>
                                    </p:set>
                                  </p:childTnLst>
                                </p:cTn>
                              </p:par>
                              <p:par>
                                <p:cTn id="21" presetID="2" presetClass="entr" presetSubtype="4" fill="hold" grpId="0" nodeType="withEffect">
                                  <p:stCondLst>
                                    <p:cond delay="0"/>
                                  </p:stCondLst>
                                  <p:childTnLst>
                                    <p:set>
                                      <p:cBhvr>
                                        <p:cTn id="22" dur="1" fill="hold">
                                          <p:stCondLst>
                                            <p:cond delay="0"/>
                                          </p:stCondLst>
                                        </p:cTn>
                                        <p:tgtEl>
                                          <p:spTgt spid="4104"/>
                                        </p:tgtEl>
                                        <p:attrNameLst>
                                          <p:attrName>style.visibility</p:attrName>
                                        </p:attrNameLst>
                                      </p:cBhvr>
                                      <p:to>
                                        <p:strVal val="visible"/>
                                      </p:to>
                                    </p:set>
                                    <p:anim calcmode="lin" valueType="num">
                                      <p:cBhvr additive="base">
                                        <p:cTn id="23" dur="500" fill="hold"/>
                                        <p:tgtEl>
                                          <p:spTgt spid="4104"/>
                                        </p:tgtEl>
                                        <p:attrNameLst>
                                          <p:attrName>ppt_x</p:attrName>
                                        </p:attrNameLst>
                                      </p:cBhvr>
                                      <p:tavLst>
                                        <p:tav tm="0">
                                          <p:val>
                                            <p:strVal val="#ppt_x"/>
                                          </p:val>
                                        </p:tav>
                                        <p:tav tm="100000">
                                          <p:val>
                                            <p:strVal val="#ppt_x"/>
                                          </p:val>
                                        </p:tav>
                                      </p:tavLst>
                                    </p:anim>
                                    <p:anim calcmode="lin" valueType="num">
                                      <p:cBhvr additive="base">
                                        <p:cTn id="24" dur="500" fill="hold"/>
                                        <p:tgtEl>
                                          <p:spTgt spid="4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3" grpId="0" animBg="1"/>
      <p:bldP spid="410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36A97CF-38DB-40F4-95AA-36D27399CB9F}"/>
              </a:ext>
            </a:extLst>
          </p:cNvPr>
          <p:cNvSpPr>
            <a:spLocks noGrp="1" noChangeArrowheads="1"/>
          </p:cNvSpPr>
          <p:nvPr>
            <p:ph type="title"/>
          </p:nvPr>
        </p:nvSpPr>
        <p:spPr/>
        <p:txBody>
          <a:bodyPr/>
          <a:lstStyle/>
          <a:p>
            <a:r>
              <a:rPr lang="en-US" altLang="en-US"/>
              <a:t>The miracle of the Quran</a:t>
            </a:r>
          </a:p>
        </p:txBody>
      </p:sp>
      <p:sp>
        <p:nvSpPr>
          <p:cNvPr id="5123" name="Rectangle 3">
            <a:extLst>
              <a:ext uri="{FF2B5EF4-FFF2-40B4-BE49-F238E27FC236}">
                <a16:creationId xmlns:a16="http://schemas.microsoft.com/office/drawing/2014/main" id="{41323287-4E6C-483F-947C-D55D21BDB63F}"/>
              </a:ext>
            </a:extLst>
          </p:cNvPr>
          <p:cNvSpPr>
            <a:spLocks noGrp="1" noChangeArrowheads="1"/>
          </p:cNvSpPr>
          <p:nvPr>
            <p:ph type="body" idx="1"/>
          </p:nvPr>
        </p:nvSpPr>
        <p:spPr>
          <a:xfrm>
            <a:off x="457200" y="1219200"/>
            <a:ext cx="8229600" cy="1752600"/>
          </a:xfrm>
        </p:spPr>
        <p:txBody>
          <a:bodyPr/>
          <a:lstStyle/>
          <a:p>
            <a:pPr>
              <a:lnSpc>
                <a:spcPct val="90000"/>
              </a:lnSpc>
            </a:pPr>
            <a:r>
              <a:rPr lang="en-US" altLang="en-US" sz="2000" b="1"/>
              <a:t>Arabs were proud of there language. There were always poets bragging about their most beautiful piece of poetry! When the Quran came down the poets were always trying to always trying to prove that they were able to make better poetry than the words of Allah. So Allah reveled to The Prophet in Surat Al-Isra’.</a:t>
            </a:r>
          </a:p>
        </p:txBody>
      </p:sp>
      <p:sp>
        <p:nvSpPr>
          <p:cNvPr id="5124" name="Rectangle 4">
            <a:extLst>
              <a:ext uri="{FF2B5EF4-FFF2-40B4-BE49-F238E27FC236}">
                <a16:creationId xmlns:a16="http://schemas.microsoft.com/office/drawing/2014/main" id="{1436E595-F8D3-4EAD-A1AE-733F0EE75D0F}"/>
              </a:ext>
            </a:extLst>
          </p:cNvPr>
          <p:cNvSpPr>
            <a:spLocks noChangeArrowheads="1"/>
          </p:cNvSpPr>
          <p:nvPr/>
        </p:nvSpPr>
        <p:spPr bwMode="auto">
          <a:xfrm>
            <a:off x="0" y="3124200"/>
            <a:ext cx="884078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rtl="1"/>
            <a:r>
              <a:rPr lang="ar-SA" altLang="en-US" sz="3600"/>
              <a:t>قُل لَّٮِٕنِ ٱجۡتَمَعَتِ ٱلۡإِنسُ وَٱلۡجِنُّ عَلَىٰٓ أَن يَأۡتُواْ بِمِثۡلِ هَـٰذَا ٱلۡقُرۡءَان</a:t>
            </a:r>
            <a:endParaRPr lang="en-US" altLang="en-US" sz="3600"/>
          </a:p>
          <a:p>
            <a:pPr algn="r" rtl="1"/>
            <a:r>
              <a:rPr lang="ar-SA" altLang="en-US" sz="3600"/>
              <a:t>ِ لَا يَأۡتُونَ بِمِثۡلِهِۦ وَلَوۡ كَانَ بَعۡضُہُمۡ لِبَعۡضٍ۬ ظَهِيرً۬ا (﻿٨٨﻿)</a:t>
            </a:r>
            <a:r>
              <a:rPr lang="ar-SA" altLang="en-US" sz="3600" b="1"/>
              <a:t> </a:t>
            </a:r>
          </a:p>
        </p:txBody>
      </p:sp>
      <p:sp>
        <p:nvSpPr>
          <p:cNvPr id="5125" name="Rectangle 5">
            <a:extLst>
              <a:ext uri="{FF2B5EF4-FFF2-40B4-BE49-F238E27FC236}">
                <a16:creationId xmlns:a16="http://schemas.microsoft.com/office/drawing/2014/main" id="{49855553-15B0-4F4F-8346-23113530D747}"/>
              </a:ext>
            </a:extLst>
          </p:cNvPr>
          <p:cNvSpPr>
            <a:spLocks noChangeArrowheads="1"/>
          </p:cNvSpPr>
          <p:nvPr/>
        </p:nvSpPr>
        <p:spPr bwMode="auto">
          <a:xfrm>
            <a:off x="457200" y="4419600"/>
            <a:ext cx="8018463" cy="182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1"/>
            <a:r>
              <a:rPr lang="en-US" altLang="en-US" b="1"/>
              <a:t>Al-Isra</a:t>
            </a:r>
            <a:endParaRPr lang="ar-SA" altLang="en-US"/>
          </a:p>
          <a:p>
            <a:pPr algn="ctr" rtl="1"/>
            <a:r>
              <a:rPr lang="en-US" altLang="en-US" sz="2400"/>
              <a:t>Say: Verily, though mankind and the jinn should assemble</a:t>
            </a:r>
          </a:p>
          <a:p>
            <a:pPr algn="ctr" rtl="1"/>
            <a:r>
              <a:rPr lang="en-US" altLang="en-US" sz="2400"/>
              <a:t> to produce the like of this Qur'an, they could not produce</a:t>
            </a:r>
          </a:p>
          <a:p>
            <a:pPr algn="ctr" rtl="1"/>
            <a:r>
              <a:rPr lang="en-US" altLang="en-US" sz="2400"/>
              <a:t> the like thereof though they were helpers one of another. </a:t>
            </a:r>
          </a:p>
          <a:p>
            <a:pPr algn="ctr"/>
            <a:r>
              <a:rPr lang="en-US" altLang="en-US" sz="2400"/>
              <a:t>(88)</a:t>
            </a:r>
            <a:endParaRPr lang="ar-SA" altLang="en-US" b="1"/>
          </a:p>
        </p:txBody>
      </p:sp>
      <p:pic>
        <p:nvPicPr>
          <p:cNvPr id="5126" name="prophet-suratalisra.wav">
            <a:hlinkClick r:id="" action="ppaction://media"/>
            <a:extLst>
              <a:ext uri="{FF2B5EF4-FFF2-40B4-BE49-F238E27FC236}">
                <a16:creationId xmlns:a16="http://schemas.microsoft.com/office/drawing/2014/main" id="{C804DFA0-00C4-4121-94BF-6736B3B55E81}"/>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8229600" y="4572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1455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12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5503" fill="hold"/>
                                        <p:tgtEl>
                                          <p:spTgt spid="5126"/>
                                        </p:tgtEl>
                                      </p:cBhvr>
                                    </p:cmd>
                                  </p:childTnLst>
                                </p:cTn>
                              </p:par>
                            </p:childTnLst>
                          </p:cTn>
                        </p:par>
                      </p:childTnLst>
                    </p:cTn>
                  </p:par>
                </p:childTnLst>
              </p:cTn>
              <p:nextCondLst>
                <p:cond evt="onClick" delay="0">
                  <p:tgtEl>
                    <p:spTgt spid="512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126"/>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2B6697C-1415-4A8D-AE42-A99D4798FD95}"/>
              </a:ext>
            </a:extLst>
          </p:cNvPr>
          <p:cNvSpPr>
            <a:spLocks noGrp="1" noChangeArrowheads="1"/>
          </p:cNvSpPr>
          <p:nvPr>
            <p:ph type="title"/>
          </p:nvPr>
        </p:nvSpPr>
        <p:spPr/>
        <p:txBody>
          <a:bodyPr/>
          <a:lstStyle/>
          <a:p>
            <a:r>
              <a:rPr lang="en-US" altLang="en-US"/>
              <a:t>The miracle of the Quran</a:t>
            </a:r>
          </a:p>
        </p:txBody>
      </p:sp>
      <p:sp>
        <p:nvSpPr>
          <p:cNvPr id="6147" name="Rectangle 3">
            <a:extLst>
              <a:ext uri="{FF2B5EF4-FFF2-40B4-BE49-F238E27FC236}">
                <a16:creationId xmlns:a16="http://schemas.microsoft.com/office/drawing/2014/main" id="{896F2E06-4012-4411-AB6E-AD564E9438F5}"/>
              </a:ext>
            </a:extLst>
          </p:cNvPr>
          <p:cNvSpPr>
            <a:spLocks noGrp="1" noChangeArrowheads="1"/>
          </p:cNvSpPr>
          <p:nvPr>
            <p:ph type="body" idx="1"/>
          </p:nvPr>
        </p:nvSpPr>
        <p:spPr>
          <a:xfrm>
            <a:off x="457200" y="1295400"/>
            <a:ext cx="8153400" cy="1981200"/>
          </a:xfrm>
        </p:spPr>
        <p:txBody>
          <a:bodyPr/>
          <a:lstStyle/>
          <a:p>
            <a:pPr>
              <a:lnSpc>
                <a:spcPct val="80000"/>
              </a:lnSpc>
            </a:pPr>
            <a:r>
              <a:rPr lang="en-US" altLang="en-US" sz="2400" b="1"/>
              <a:t>Then when they realized that these words in the Quran cannot be beaten they decided to go with a new path. They would spread the classic rumors about Muhammad (S) the same way the people before them would spread rumors of the previous prophets like, he is a musician, and he is possessed by sprits. Allah (SWT) then criticized these rumors in surat al-Qalam.</a:t>
            </a:r>
          </a:p>
        </p:txBody>
      </p:sp>
      <p:sp>
        <p:nvSpPr>
          <p:cNvPr id="6148" name="Rectangle 4">
            <a:extLst>
              <a:ext uri="{FF2B5EF4-FFF2-40B4-BE49-F238E27FC236}">
                <a16:creationId xmlns:a16="http://schemas.microsoft.com/office/drawing/2014/main" id="{5B3823AB-F0AA-4482-94C2-A387D9A88607}"/>
              </a:ext>
            </a:extLst>
          </p:cNvPr>
          <p:cNvSpPr>
            <a:spLocks noChangeArrowheads="1"/>
          </p:cNvSpPr>
          <p:nvPr/>
        </p:nvSpPr>
        <p:spPr bwMode="auto">
          <a:xfrm>
            <a:off x="-76200" y="3322638"/>
            <a:ext cx="932815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1"/>
            <a:r>
              <a:rPr lang="ar-SA" altLang="en-US" sz="3200" b="1"/>
              <a:t>سُوۡرَةُ القَلَم</a:t>
            </a:r>
          </a:p>
          <a:p>
            <a:pPr algn="ctr" rtl="1"/>
            <a:r>
              <a:rPr lang="ar-SA" altLang="en-US" sz="3200" b="1"/>
              <a:t>مَآ أَنتَ بِنِعۡمَةِ رَبِّكَ بِمَجۡنُونٍ۬ (﻿٢﻿) وَإِنَّ لَكَ لَأَجۡرًا غَيۡرَ مَمۡنُونٍ۬ (﻿٣﻿) </a:t>
            </a:r>
            <a:endParaRPr lang="en-US" altLang="en-US" sz="3200" b="1"/>
          </a:p>
          <a:p>
            <a:pPr algn="ctr" rtl="1"/>
            <a:r>
              <a:rPr lang="ar-SA" altLang="en-US" sz="3200" b="1"/>
              <a:t>وَإِنَّكَ لَعَلَىٰ خُلُقٍ عَظِيمٍ۬ (﻿٤﻿) فَسَتُبۡصِرُ وَيُبۡصِرُونَ (﻿٥﻿) بِأَييِّكُمُ ٱلۡمَفۡتُونُ (﻿٦﻿) </a:t>
            </a:r>
          </a:p>
        </p:txBody>
      </p:sp>
      <p:sp>
        <p:nvSpPr>
          <p:cNvPr id="6149" name="Rectangle 5">
            <a:extLst>
              <a:ext uri="{FF2B5EF4-FFF2-40B4-BE49-F238E27FC236}">
                <a16:creationId xmlns:a16="http://schemas.microsoft.com/office/drawing/2014/main" id="{12D638DB-F651-4FC1-8CAF-BD07447B77F9}"/>
              </a:ext>
            </a:extLst>
          </p:cNvPr>
          <p:cNvSpPr>
            <a:spLocks noChangeArrowheads="1"/>
          </p:cNvSpPr>
          <p:nvPr/>
        </p:nvSpPr>
        <p:spPr bwMode="auto">
          <a:xfrm>
            <a:off x="0" y="4876800"/>
            <a:ext cx="886301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1"/>
            <a:r>
              <a:rPr lang="en-US" altLang="en-US" sz="2000" b="1"/>
              <a:t>Al-Qalam</a:t>
            </a:r>
            <a:endParaRPr lang="ar-SA" altLang="en-US" sz="2000" b="1"/>
          </a:p>
          <a:p>
            <a:pPr algn="ctr"/>
            <a:r>
              <a:rPr lang="en-US" altLang="en-US" sz="2000" b="1"/>
              <a:t>Thou art not, for thy Lord's favour unto thee, a madman(2) </a:t>
            </a:r>
          </a:p>
          <a:p>
            <a:pPr algn="ctr"/>
            <a:r>
              <a:rPr lang="en-US" altLang="en-US" sz="2000" b="1"/>
              <a:t>And lo! thine verily will be a reward unfailing(3) </a:t>
            </a:r>
          </a:p>
          <a:p>
            <a:pPr algn="ctr"/>
            <a:r>
              <a:rPr lang="en-US" altLang="en-US" sz="2000" b="1"/>
              <a:t>And lo! thou art of a tremendous nature(4)</a:t>
            </a:r>
            <a:r>
              <a:rPr lang="ar-SA" altLang="en-US" sz="2000" b="1"/>
              <a:t> </a:t>
            </a:r>
            <a:endParaRPr lang="en-US" altLang="en-US" sz="2000" b="1"/>
          </a:p>
          <a:p>
            <a:pPr algn="ctr"/>
            <a:r>
              <a:rPr lang="en-US" altLang="en-US" sz="2000" b="1"/>
              <a:t>And thou wilt see and they will see(5) Which of you is the demented. (6)</a:t>
            </a:r>
            <a:r>
              <a:rPr lang="ar-SA" altLang="en-US" sz="2000" b="1"/>
              <a:t> </a:t>
            </a:r>
          </a:p>
        </p:txBody>
      </p:sp>
      <p:pic>
        <p:nvPicPr>
          <p:cNvPr id="6150" name="prophet-qalam.wav">
            <a:hlinkClick r:id="" action="ppaction://media"/>
            <a:extLst>
              <a:ext uri="{FF2B5EF4-FFF2-40B4-BE49-F238E27FC236}">
                <a16:creationId xmlns:a16="http://schemas.microsoft.com/office/drawing/2014/main" id="{105E7D27-7D7B-43CB-8730-27A62BBF4508}"/>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8534400" y="228600"/>
            <a:ext cx="381000"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3971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15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57755" fill="hold"/>
                                        <p:tgtEl>
                                          <p:spTgt spid="6150"/>
                                        </p:tgtEl>
                                      </p:cBhvr>
                                    </p:cmd>
                                  </p:childTnLst>
                                </p:cTn>
                              </p:par>
                            </p:childTnLst>
                          </p:cTn>
                        </p:par>
                      </p:childTnLst>
                    </p:cTn>
                  </p:par>
                </p:childTnLst>
              </p:cTn>
              <p:nextCondLst>
                <p:cond evt="onClick" delay="0">
                  <p:tgtEl>
                    <p:spTgt spid="615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150"/>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BB60AB9-C2D0-44D7-A69B-B6075A2EDDA3}"/>
              </a:ext>
            </a:extLst>
          </p:cNvPr>
          <p:cNvSpPr>
            <a:spLocks noGrp="1" noChangeArrowheads="1"/>
          </p:cNvSpPr>
          <p:nvPr>
            <p:ph type="title"/>
          </p:nvPr>
        </p:nvSpPr>
        <p:spPr/>
        <p:txBody>
          <a:bodyPr/>
          <a:lstStyle/>
          <a:p>
            <a:r>
              <a:rPr lang="en-US" altLang="en-US"/>
              <a:t>Abu Thur Al-Ghifari</a:t>
            </a:r>
          </a:p>
        </p:txBody>
      </p:sp>
      <p:sp>
        <p:nvSpPr>
          <p:cNvPr id="7171" name="Rectangle 3">
            <a:extLst>
              <a:ext uri="{FF2B5EF4-FFF2-40B4-BE49-F238E27FC236}">
                <a16:creationId xmlns:a16="http://schemas.microsoft.com/office/drawing/2014/main" id="{B3DCF1A6-F41C-4F2B-84DD-FCA2AFC166FD}"/>
              </a:ext>
            </a:extLst>
          </p:cNvPr>
          <p:cNvSpPr>
            <a:spLocks noGrp="1" noChangeArrowheads="1"/>
          </p:cNvSpPr>
          <p:nvPr>
            <p:ph type="body" idx="1"/>
          </p:nvPr>
        </p:nvSpPr>
        <p:spPr>
          <a:xfrm>
            <a:off x="0" y="1600200"/>
            <a:ext cx="3886200" cy="5257800"/>
          </a:xfrm>
        </p:spPr>
        <p:txBody>
          <a:bodyPr/>
          <a:lstStyle/>
          <a:p>
            <a:pPr>
              <a:lnSpc>
                <a:spcPct val="80000"/>
              </a:lnSpc>
            </a:pPr>
            <a:r>
              <a:rPr lang="en-US" altLang="en-US" sz="2000"/>
              <a:t>Abu Dharr Ghiffari(R) was a person who belonged to the Ghiffari Tribe. His tribe was a great enemy to The Prophet. He heard of The Prophet and got curious of this man so he went to meet him secretly to avoid harm. He heard the Quran and its beautiful, poetic tone, and heard the message of islam then he became a Muslim. The Kuffar were enraged of this foreigner and beat him mercilessly. But he didn’t give up his religion he, like Bilal, tormented the Kuffar by saying, “Allah is one, Allah is one!”</a:t>
            </a:r>
          </a:p>
        </p:txBody>
      </p:sp>
      <p:pic>
        <p:nvPicPr>
          <p:cNvPr id="7172" name="Picture 4">
            <a:extLst>
              <a:ext uri="{FF2B5EF4-FFF2-40B4-BE49-F238E27FC236}">
                <a16:creationId xmlns:a16="http://schemas.microsoft.com/office/drawing/2014/main" id="{701CE0D8-9F13-44C1-8396-82A2EECADB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447800"/>
            <a:ext cx="4843463" cy="4645025"/>
          </a:xfrm>
          <a:prstGeom prst="rect">
            <a:avLst/>
          </a:prstGeom>
          <a:noFill/>
          <a:extLst>
            <a:ext uri="{909E8E84-426E-40DD-AFC4-6F175D3DCCD1}">
              <a14:hiddenFill xmlns:a14="http://schemas.microsoft.com/office/drawing/2010/main">
                <a:solidFill>
                  <a:srgbClr val="FFFFFF"/>
                </a:solidFill>
              </a14:hiddenFill>
            </a:ext>
          </a:extLst>
        </p:spPr>
      </p:pic>
      <p:sp>
        <p:nvSpPr>
          <p:cNvPr id="7173" name="Oval 5">
            <a:extLst>
              <a:ext uri="{FF2B5EF4-FFF2-40B4-BE49-F238E27FC236}">
                <a16:creationId xmlns:a16="http://schemas.microsoft.com/office/drawing/2014/main" id="{2F5AF2F5-5857-4BCE-BA42-295C32993543}"/>
              </a:ext>
            </a:extLst>
          </p:cNvPr>
          <p:cNvSpPr>
            <a:spLocks noChangeArrowheads="1"/>
          </p:cNvSpPr>
          <p:nvPr/>
        </p:nvSpPr>
        <p:spPr bwMode="auto">
          <a:xfrm>
            <a:off x="6934200" y="2362200"/>
            <a:ext cx="2209800" cy="152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Allah is one.</a:t>
            </a:r>
          </a:p>
        </p:txBody>
      </p:sp>
    </p:spTree>
    <p:extLst>
      <p:ext uri="{BB962C8B-B14F-4D97-AF65-F5344CB8AC3E}">
        <p14:creationId xmlns:p14="http://schemas.microsoft.com/office/powerpoint/2010/main" val="3798795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B95A1FE-DC2D-4327-B4B4-832F60494EB8}"/>
              </a:ext>
            </a:extLst>
          </p:cNvPr>
          <p:cNvSpPr>
            <a:spLocks noGrp="1" noChangeArrowheads="1"/>
          </p:cNvSpPr>
          <p:nvPr>
            <p:ph type="body" idx="1"/>
          </p:nvPr>
        </p:nvSpPr>
        <p:spPr/>
        <p:txBody>
          <a:bodyPr/>
          <a:lstStyle/>
          <a:p>
            <a:endParaRPr lang="en-US" altLang="en-US"/>
          </a:p>
        </p:txBody>
      </p:sp>
      <p:pic>
        <p:nvPicPr>
          <p:cNvPr id="20483" name="Picture 3">
            <a:extLst>
              <a:ext uri="{FF2B5EF4-FFF2-40B4-BE49-F238E27FC236}">
                <a16:creationId xmlns:a16="http://schemas.microsoft.com/office/drawing/2014/main" id="{7ED8CF2E-8D5A-4785-835E-EA5A44610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38400"/>
            <a:ext cx="4343400" cy="3817938"/>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a:extLst>
              <a:ext uri="{FF2B5EF4-FFF2-40B4-BE49-F238E27FC236}">
                <a16:creationId xmlns:a16="http://schemas.microsoft.com/office/drawing/2014/main" id="{90A19666-B7D6-4E3D-B1E0-EFE5CDF3E6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800600"/>
            <a:ext cx="2286000" cy="1454150"/>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a:extLst>
              <a:ext uri="{FF2B5EF4-FFF2-40B4-BE49-F238E27FC236}">
                <a16:creationId xmlns:a16="http://schemas.microsoft.com/office/drawing/2014/main" id="{836A4DCD-A4C2-4E3E-B218-B4EC538B6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352800"/>
            <a:ext cx="2286000" cy="1454150"/>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a:extLst>
              <a:ext uri="{FF2B5EF4-FFF2-40B4-BE49-F238E27FC236}">
                <a16:creationId xmlns:a16="http://schemas.microsoft.com/office/drawing/2014/main" id="{C6B7F09C-C65A-4759-9998-1336C6B4C2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9000" y="914400"/>
            <a:ext cx="1076325" cy="923925"/>
          </a:xfrm>
          <a:prstGeom prst="rect">
            <a:avLst/>
          </a:prstGeom>
          <a:noFill/>
          <a:extLst>
            <a:ext uri="{909E8E84-426E-40DD-AFC4-6F175D3DCCD1}">
              <a14:hiddenFill xmlns:a14="http://schemas.microsoft.com/office/drawing/2010/main">
                <a:solidFill>
                  <a:srgbClr val="FFFFFF"/>
                </a:solidFill>
              </a14:hiddenFill>
            </a:ext>
          </a:extLst>
        </p:spPr>
      </p:pic>
      <p:pic>
        <p:nvPicPr>
          <p:cNvPr id="20487" name="Picture 7">
            <a:extLst>
              <a:ext uri="{FF2B5EF4-FFF2-40B4-BE49-F238E27FC236}">
                <a16:creationId xmlns:a16="http://schemas.microsoft.com/office/drawing/2014/main" id="{A1923C32-7654-4381-8056-D813667DAC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8800" y="838200"/>
            <a:ext cx="1076325" cy="923925"/>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a:extLst>
              <a:ext uri="{FF2B5EF4-FFF2-40B4-BE49-F238E27FC236}">
                <a16:creationId xmlns:a16="http://schemas.microsoft.com/office/drawing/2014/main" id="{E40AB660-B1BC-472F-B13B-49CEDF7BC1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87200" y="762000"/>
            <a:ext cx="1076325" cy="923925"/>
          </a:xfrm>
          <a:prstGeom prst="rect">
            <a:avLst/>
          </a:prstGeom>
          <a:noFill/>
          <a:extLst>
            <a:ext uri="{909E8E84-426E-40DD-AFC4-6F175D3DCCD1}">
              <a14:hiddenFill xmlns:a14="http://schemas.microsoft.com/office/drawing/2010/main">
                <a:solidFill>
                  <a:srgbClr val="FFFFFF"/>
                </a:solidFill>
              </a14:hiddenFill>
            </a:ext>
          </a:extLst>
        </p:spPr>
      </p:pic>
      <p:pic>
        <p:nvPicPr>
          <p:cNvPr id="20489" name="Picture 9">
            <a:extLst>
              <a:ext uri="{FF2B5EF4-FFF2-40B4-BE49-F238E27FC236}">
                <a16:creationId xmlns:a16="http://schemas.microsoft.com/office/drawing/2014/main" id="{B2B1C1BF-B53F-4560-AC57-499F85AAD2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87200" y="2133600"/>
            <a:ext cx="1076325" cy="923925"/>
          </a:xfrm>
          <a:prstGeom prst="rect">
            <a:avLst/>
          </a:prstGeom>
          <a:noFill/>
          <a:extLst>
            <a:ext uri="{909E8E84-426E-40DD-AFC4-6F175D3DCCD1}">
              <a14:hiddenFill xmlns:a14="http://schemas.microsoft.com/office/drawing/2010/main">
                <a:solidFill>
                  <a:srgbClr val="FFFFFF"/>
                </a:solidFill>
              </a14:hiddenFill>
            </a:ext>
          </a:extLst>
        </p:spPr>
      </p:pic>
      <p:pic>
        <p:nvPicPr>
          <p:cNvPr id="20490" name="Picture 10">
            <a:extLst>
              <a:ext uri="{FF2B5EF4-FFF2-40B4-BE49-F238E27FC236}">
                <a16:creationId xmlns:a16="http://schemas.microsoft.com/office/drawing/2014/main" id="{0E6B0A36-5FCA-4409-AB75-2A21F12F36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7000" y="0"/>
            <a:ext cx="1076325" cy="923925"/>
          </a:xfrm>
          <a:prstGeom prst="rect">
            <a:avLst/>
          </a:prstGeom>
          <a:noFill/>
          <a:extLst>
            <a:ext uri="{909E8E84-426E-40DD-AFC4-6F175D3DCCD1}">
              <a14:hiddenFill xmlns:a14="http://schemas.microsoft.com/office/drawing/2010/main">
                <a:solidFill>
                  <a:srgbClr val="FFFFFF"/>
                </a:solidFill>
              </a14:hiddenFill>
            </a:ext>
          </a:extLst>
        </p:spPr>
      </p:pic>
      <p:sp>
        <p:nvSpPr>
          <p:cNvPr id="20491" name="Rectangle 11">
            <a:extLst>
              <a:ext uri="{FF2B5EF4-FFF2-40B4-BE49-F238E27FC236}">
                <a16:creationId xmlns:a16="http://schemas.microsoft.com/office/drawing/2014/main" id="{37CB9A5E-E5EE-4F91-B430-E7ADCE4A6510}"/>
              </a:ext>
            </a:extLst>
          </p:cNvPr>
          <p:cNvSpPr>
            <a:spLocks noGrp="1" noChangeArrowheads="1"/>
          </p:cNvSpPr>
          <p:nvPr>
            <p:ph type="title"/>
          </p:nvPr>
        </p:nvSpPr>
        <p:spPr>
          <a:noFill/>
          <a:ln/>
        </p:spPr>
        <p:txBody>
          <a:bodyPr/>
          <a:lstStyle/>
          <a:p>
            <a:r>
              <a:rPr lang="en-US" altLang="en-US" sz="4000"/>
              <a:t>But Allah protected the Kaba by sending birds with rocks from hell.</a:t>
            </a:r>
          </a:p>
        </p:txBody>
      </p:sp>
      <p:pic>
        <p:nvPicPr>
          <p:cNvPr id="20492" name="Picture 12">
            <a:extLst>
              <a:ext uri="{FF2B5EF4-FFF2-40B4-BE49-F238E27FC236}">
                <a16:creationId xmlns:a16="http://schemas.microsoft.com/office/drawing/2014/main" id="{29970E3C-194F-49FD-B800-1415AB2441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1598613"/>
            <a:ext cx="407988" cy="341313"/>
          </a:xfrm>
          <a:prstGeom prst="rect">
            <a:avLst/>
          </a:prstGeom>
          <a:noFill/>
          <a:extLst>
            <a:ext uri="{909E8E84-426E-40DD-AFC4-6F175D3DCCD1}">
              <a14:hiddenFill xmlns:a14="http://schemas.microsoft.com/office/drawing/2010/main">
                <a:solidFill>
                  <a:srgbClr val="FFFFFF"/>
                </a:solidFill>
              </a14:hiddenFill>
            </a:ext>
          </a:extLst>
        </p:spPr>
      </p:pic>
      <p:pic>
        <p:nvPicPr>
          <p:cNvPr id="20493" name="Picture 13">
            <a:extLst>
              <a:ext uri="{FF2B5EF4-FFF2-40B4-BE49-F238E27FC236}">
                <a16:creationId xmlns:a16="http://schemas.microsoft.com/office/drawing/2014/main" id="{545FA2CB-B1AE-43B3-9264-C78A39C9DE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1522413"/>
            <a:ext cx="407988" cy="341313"/>
          </a:xfrm>
          <a:prstGeom prst="rect">
            <a:avLst/>
          </a:prstGeom>
          <a:noFill/>
          <a:extLst>
            <a:ext uri="{909E8E84-426E-40DD-AFC4-6F175D3DCCD1}">
              <a14:hiddenFill xmlns:a14="http://schemas.microsoft.com/office/drawing/2010/main">
                <a:solidFill>
                  <a:srgbClr val="FFFFFF"/>
                </a:solidFill>
              </a14:hiddenFill>
            </a:ext>
          </a:extLst>
        </p:spPr>
      </p:pic>
      <p:pic>
        <p:nvPicPr>
          <p:cNvPr id="20494" name="Picture 14">
            <a:extLst>
              <a:ext uri="{FF2B5EF4-FFF2-40B4-BE49-F238E27FC236}">
                <a16:creationId xmlns:a16="http://schemas.microsoft.com/office/drawing/2014/main" id="{817CFB05-A5E3-4BC6-B09E-651357D4B7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4425" y="-1217613"/>
            <a:ext cx="409575" cy="341313"/>
          </a:xfrm>
          <a:prstGeom prst="rect">
            <a:avLst/>
          </a:prstGeom>
          <a:noFill/>
          <a:extLst>
            <a:ext uri="{909E8E84-426E-40DD-AFC4-6F175D3DCCD1}">
              <a14:hiddenFill xmlns:a14="http://schemas.microsoft.com/office/drawing/2010/main">
                <a:solidFill>
                  <a:srgbClr val="FFFFFF"/>
                </a:solidFill>
              </a14:hiddenFill>
            </a:ext>
          </a:extLst>
        </p:spPr>
      </p:pic>
      <p:pic>
        <p:nvPicPr>
          <p:cNvPr id="20495" name="Picture 15">
            <a:extLst>
              <a:ext uri="{FF2B5EF4-FFF2-40B4-BE49-F238E27FC236}">
                <a16:creationId xmlns:a16="http://schemas.microsoft.com/office/drawing/2014/main" id="{9231471F-D4E4-4BAE-897F-438ABB53C3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341313"/>
            <a:ext cx="407988" cy="341313"/>
          </a:xfrm>
          <a:prstGeom prst="rect">
            <a:avLst/>
          </a:prstGeom>
          <a:noFill/>
          <a:extLst>
            <a:ext uri="{909E8E84-426E-40DD-AFC4-6F175D3DCCD1}">
              <a14:hiddenFill xmlns:a14="http://schemas.microsoft.com/office/drawing/2010/main">
                <a:solidFill>
                  <a:srgbClr val="FFFFFF"/>
                </a:solidFill>
              </a14:hiddenFill>
            </a:ext>
          </a:extLst>
        </p:spPr>
      </p:pic>
      <p:pic>
        <p:nvPicPr>
          <p:cNvPr id="20496" name="Picture 16">
            <a:extLst>
              <a:ext uri="{FF2B5EF4-FFF2-40B4-BE49-F238E27FC236}">
                <a16:creationId xmlns:a16="http://schemas.microsoft.com/office/drawing/2014/main" id="{C67153BC-D005-47F1-8560-1CFD11EB54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4800600"/>
            <a:ext cx="2517775" cy="1627188"/>
          </a:xfrm>
          <a:prstGeom prst="rect">
            <a:avLst/>
          </a:prstGeom>
          <a:noFill/>
          <a:extLst>
            <a:ext uri="{909E8E84-426E-40DD-AFC4-6F175D3DCCD1}">
              <a14:hiddenFill xmlns:a14="http://schemas.microsoft.com/office/drawing/2010/main">
                <a:solidFill>
                  <a:srgbClr val="FFFFFF"/>
                </a:solidFill>
              </a14:hiddenFill>
            </a:ext>
          </a:extLst>
        </p:spPr>
      </p:pic>
      <p:pic>
        <p:nvPicPr>
          <p:cNvPr id="20497" name="Picture 17">
            <a:extLst>
              <a:ext uri="{FF2B5EF4-FFF2-40B4-BE49-F238E27FC236}">
                <a16:creationId xmlns:a16="http://schemas.microsoft.com/office/drawing/2014/main" id="{44E5B14E-1022-453B-B7D1-5D6759694C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3124200"/>
            <a:ext cx="2517775" cy="1627188"/>
          </a:xfrm>
          <a:prstGeom prst="rect">
            <a:avLst/>
          </a:prstGeom>
          <a:noFill/>
          <a:extLst>
            <a:ext uri="{909E8E84-426E-40DD-AFC4-6F175D3DCCD1}">
              <a14:hiddenFill xmlns:a14="http://schemas.microsoft.com/office/drawing/2010/main">
                <a:solidFill>
                  <a:srgbClr val="FFFFFF"/>
                </a:solidFill>
              </a14:hiddenFill>
            </a:ext>
          </a:extLst>
        </p:spPr>
      </p:pic>
      <p:sp>
        <p:nvSpPr>
          <p:cNvPr id="20498" name="Rectangle 18">
            <a:extLst>
              <a:ext uri="{FF2B5EF4-FFF2-40B4-BE49-F238E27FC236}">
                <a16:creationId xmlns:a16="http://schemas.microsoft.com/office/drawing/2014/main" id="{76176184-90F9-4946-A9F9-8C5D25E9C96E}"/>
              </a:ext>
            </a:extLst>
          </p:cNvPr>
          <p:cNvSpPr>
            <a:spLocks noChangeArrowheads="1"/>
          </p:cNvSpPr>
          <p:nvPr/>
        </p:nvSpPr>
        <p:spPr bwMode="auto">
          <a:xfrm>
            <a:off x="609600" y="914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600"/>
              <a:t>When Allah did this all he was protecting was a house of kuffar worship surrounded by 365 idols! Why would he protect this??? The answer lays in the future…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0 0 C -0.00225 -0.00185 -0.00451 -0.00417 -0.00694 -0.00556 C -0.00868 -0.00648 -0.01076 -0.00625 -0.0125 -0.00741 C -0.01423 -0.0088 -0.0151 -0.01157 -0.01666 -0.01296 C -0.01996 -0.01597 -0.02534 -0.01875 -0.02916 -0.02037 C -0.03472 -0.01968 -0.04045 -0.01991 -0.04583 -0.01852 C -0.05017 -0.01736 -0.05468 -0.0088 -0.05833 -0.00556 C -0.06493 0.00764 -0.06145 0.0088 -0.06805 0 C -0.07256 -0.02407 -0.08107 -0.02801 -0.09722 -0.03148 C -0.1125 -0.02778 -0.10989 -0.02708 -0.12083 -0.02222 C -0.12708 -0.01389 -0.13298 -0.00093 -0.14027 0.00556 C -0.14114 0.0037 -0.14236 0.00208 -0.14305 0 C -0.14375 -0.00232 -0.14322 -0.00532 -0.14444 -0.00741 C -0.14531 -0.00903 -0.14722 -0.00833 -0.14861 -0.00926 C -0.15329 -0.0125 -0.15729 -0.0162 -0.1625 -0.01852 C -0.16666 -0.01782 -0.17118 -0.01898 -0.175 -0.01667 C -0.17691 -0.01551 -0.17673 -0.01157 -0.17777 -0.00926 C -0.1802 -0.00347 -0.18246 0.00255 -0.18611 0.00741 " pathEditMode="relative" ptsTypes="fffffffffffffffffA">
                                      <p:cBhvr>
                                        <p:cTn id="6" dur="2000" fill="hold"/>
                                        <p:tgtEl>
                                          <p:spTgt spid="2048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C -0.00225 -0.00185 -0.00451 -0.00417 -0.00694 -0.00556 C -0.00868 -0.00648 -0.01076 -0.00625 -0.0125 -0.00741 C -0.01423 -0.0088 -0.0151 -0.01157 -0.01666 -0.01296 C -0.01996 -0.01597 -0.02534 -0.01875 -0.02916 -0.02037 C -0.03472 -0.01968 -0.04045 -0.01991 -0.04583 -0.01852 C -0.05017 -0.01736 -0.05468 -0.0088 -0.05833 -0.00556 C -0.06493 0.00764 -0.06145 0.0088 -0.06805 0 C -0.07256 -0.02407 -0.08107 -0.02801 -0.09722 -0.03148 C -0.1125 -0.02778 -0.10989 -0.02708 -0.12083 -0.02222 C -0.12708 -0.01389 -0.13298 -0.00093 -0.14027 0.00556 C -0.14114 0.0037 -0.14236 0.00208 -0.14305 0 C -0.14375 -0.00232 -0.14322 -0.00532 -0.14444 -0.00741 C -0.14531 -0.00903 -0.14722 -0.00833 -0.14861 -0.00926 C -0.15329 -0.0125 -0.15729 -0.0162 -0.1625 -0.01852 C -0.16666 -0.01782 -0.17118 -0.01898 -0.175 -0.01667 C -0.17691 -0.01551 -0.17673 -0.01157 -0.17777 -0.00926 C -0.1802 -0.00347 -0.18246 0.00255 -0.18611 0.00741 " pathEditMode="relative" ptsTypes="fffffffffffffffffA">
                                      <p:cBhvr>
                                        <p:cTn id="8" dur="2000" fill="hold"/>
                                        <p:tgtEl>
                                          <p:spTgt spid="20484"/>
                                        </p:tgtEl>
                                        <p:attrNameLst>
                                          <p:attrName>ppt_x</p:attrName>
                                          <p:attrName>ppt_y</p:attrName>
                                        </p:attrNameLst>
                                      </p:cBhvr>
                                    </p:animMotion>
                                  </p:childTnLst>
                                </p:cTn>
                              </p:par>
                            </p:childTnLst>
                          </p:cTn>
                        </p:par>
                        <p:par>
                          <p:cTn id="9" fill="hold" nodeType="afterGroup">
                            <p:stCondLst>
                              <p:cond delay="2000"/>
                            </p:stCondLst>
                            <p:childTnLst>
                              <p:par>
                                <p:cTn id="10" presetID="0" presetClass="path" presetSubtype="0" accel="50000" decel="50000" fill="hold" nodeType="afterEffect">
                                  <p:stCondLst>
                                    <p:cond delay="0"/>
                                  </p:stCondLst>
                                  <p:childTnLst>
                                    <p:animMotion origin="layout" path="M 4.16667E-6 1.11111E-6 C -0.02587 0.01157 -0.05469 0.01019 -0.08125 0.0125 C -0.08854 0.01574 -0.09635 0.0169 -0.1033 0.02083 C -0.10677 0.02292 -0.1092 0.02708 -0.1125 0.02917 C -0.11858 0.03264 -0.13125 0.0375 -0.13125 0.0375 C -0.1342 0.04028 -0.14861 0.05532 -0.15312 0.05833 C -0.16736 0.06782 -0.15851 0.05602 -0.17205 0.07083 C -0.18229 0.08241 -0.17899 0.0838 -0.19062 0.09167 C -0.20434 0.10069 -0.22101 0.10231 -0.23455 0.1125 C -0.2474 0.12176 -0.25868 0.13704 -0.27187 0.1456 C -0.29826 0.16343 -0.32326 0.18356 -0.35017 0.2 C -0.35851 0.20509 -0.36615 0.21366 -0.37517 0.21667 C -0.38333 0.21944 -0.39236 0.21991 -0.40017 0.225 C -0.40417 0.22778 -0.40816 0.23194 -0.4125 0.23333 C -0.42187 0.23611 -0.43125 0.23611 -0.44062 0.2375 C -0.55104 0.23611 -0.66146 0.23611 -0.77187 0.23333 C -0.78958 0.23287 -0.80347 0.22014 -0.81875 0.2125 C -0.83976 0.20208 -0.86285 0.19884 -0.88437 0.19167 C -0.89514 0.18218 -0.90451 0.17083 -0.91562 0.1625 C -0.95712 0.13171 -0.9125 0.16875 -0.9408 0.15 C -0.94601 0.1463 -0.95069 0.14074 -0.95625 0.1375 C -0.99132 0.1162 -0.9625 0.14028 -0.98437 0.12083 C -1.03628 0.12315 -1.08941 0.13449 -1.14062 0.12083 C -1.15521 0.10787 -1.16649 0.10602 -1.18455 0.1 C -1.20226 0.09398 -1.21927 0.08727 -1.2375 0.08333 C -1.24913 0.07546 -1.25972 0.06435 -1.27188 0.05833 C -1.32431 0.03218 -1.37778 0.04583 -1.43438 0.04583 " pathEditMode="relative" ptsTypes="ffffffffffffffffffffffffffA">
                                      <p:cBhvr>
                                        <p:cTn id="11" dur="2000" fill="hold"/>
                                        <p:tgtEl>
                                          <p:spTgt spid="20490"/>
                                        </p:tgtEl>
                                        <p:attrNameLst>
                                          <p:attrName>ppt_x</p:attrName>
                                          <p:attrName>ppt_y</p:attrName>
                                        </p:attrNameLst>
                                      </p:cBhvr>
                                    </p:animMotion>
                                  </p:childTnLst>
                                </p:cTn>
                              </p:par>
                            </p:childTnLst>
                          </p:cTn>
                        </p:par>
                        <p:par>
                          <p:cTn id="12" fill="hold" nodeType="afterGroup">
                            <p:stCondLst>
                              <p:cond delay="4000"/>
                            </p:stCondLst>
                            <p:childTnLst>
                              <p:par>
                                <p:cTn id="13" presetID="0" presetClass="path" presetSubtype="0" accel="50000" decel="50000" fill="hold" nodeType="afterEffect">
                                  <p:stCondLst>
                                    <p:cond delay="0"/>
                                  </p:stCondLst>
                                  <p:childTnLst>
                                    <p:animMotion origin="layout" path="M 0 0 C -0.00833 -0.00139 -0.01684 -0.00116 -0.02517 -0.00417 C -0.0375 -0.0088 -0.04635 -0.02755 -0.05937 -0.03334 C -0.06753 -0.03704 -0.07622 -0.03797 -0.08437 -0.04167 C -0.14583 -0.04028 -0.20729 -0.04144 -0.26892 -0.0375 C -0.27795 -0.03704 -0.28264 -0.02199 -0.2908 -0.01667 C -0.29462 -0.01412 -0.29913 -0.01459 -0.3033 -0.0125 C -0.325 -0.00162 -0.30712 -0.00787 -0.325 0.00416 C -0.33594 0.01157 -0.34809 0.01342 -0.35955 0.02083 C -0.37639 0.01967 -0.44132 0.02222 -0.46562 0.00416 C -0.48524 -0.01042 -0.48681 -0.01574 -0.5033 -0.0375 C -0.51875 -0.05834 -0.54132 -0.07547 -0.55937 -0.09167 C -0.56372 -0.09561 -0.56701 -0.10139 -0.57187 -0.10417 C -0.5816 -0.10949 -0.61736 -0.12199 -0.62812 -0.125 C -0.64878 -0.13889 -0.67187 -0.13866 -0.69375 -0.14584 C -0.7125 -0.14398 -0.73316 -0.14885 -0.75 -0.1375 C -0.75469 -0.13449 -0.75816 -0.12871 -0.76267 -0.125 C -0.76528 -0.12292 -0.7691 -0.12292 -0.77187 -0.12084 C -0.79809 -0.10162 -0.78333 -0.11088 -0.80017 -0.09167 C -0.81111 -0.07917 -0.82587 -0.06806 -0.8375 -0.05834 C -0.84392 -0.05301 -0.85226 -0.05324 -0.85937 -0.05 C -0.95503 -0.05255 -0.98455 -0.05417 -1.05937 -0.0625 C -1.07708 -0.06829 -1.09167 -0.08148 -1.10955 -0.08773 C -1.12187 -0.10417 -1.12708 -0.11111 -1.14375 -0.11667 C -1.21354 -0.17871 -1.3651 -0.14908 -1.4125 -0.15 C -1.42604 -0.15139 -1.43976 -0.15139 -1.45313 -0.15417 C -1.46875 -0.15741 -1.48403 -0.16736 -1.5 -0.17084 C -1.50521 -0.17361 -1.51024 -0.17709 -1.51563 -0.17917 C -1.5217 -0.18148 -1.5283 -0.18056 -1.53438 -0.18334 C -1.53802 -0.18496 -1.54045 -0.18936 -1.54375 -0.19167 C -1.54826 -0.19468 -1.56163 -0.19861 -1.56563 -0.2 C -1.57465 -0.20834 -1.5842 -0.21389 -1.59375 -0.22084 C -1.60191 -0.22686 -1.61875 -0.2375 -1.61875 -0.2375 C -1.63333 -0.26667 -1.64045 -0.24398 -1.6625 -0.28334 C -1.67361 -0.30324 -1.66823 -0.29514 -1.67813 -0.30834 " pathEditMode="relative" ptsTypes="ffffffffffffffffffffffffffffffffffA">
                                      <p:cBhvr>
                                        <p:cTn id="14" dur="2000" fill="hold"/>
                                        <p:tgtEl>
                                          <p:spTgt spid="20486"/>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0 0 C -0.00833 -0.00139 -0.01684 -0.00116 -0.02517 -0.00417 C -0.0375 -0.0088 -0.04635 -0.02755 -0.05937 -0.03334 C -0.06753 -0.03704 -0.07622 -0.03797 -0.08437 -0.04167 C -0.14583 -0.04028 -0.20729 -0.04144 -0.26892 -0.0375 C -0.27795 -0.03704 -0.28264 -0.02199 -0.2908 -0.01667 C -0.29462 -0.01412 -0.29913 -0.01459 -0.3033 -0.0125 C -0.325 -0.00162 -0.30712 -0.00787 -0.325 0.00416 C -0.33594 0.01157 -0.34809 0.01342 -0.35955 0.02083 C -0.37639 0.01967 -0.44132 0.02222 -0.46562 0.00416 C -0.48524 -0.01042 -0.48681 -0.01574 -0.5033 -0.0375 C -0.51875 -0.05834 -0.54132 -0.07547 -0.55937 -0.09167 C -0.56372 -0.09561 -0.56701 -0.10139 -0.57187 -0.10417 C -0.5816 -0.10949 -0.61736 -0.12199 -0.62812 -0.125 C -0.64878 -0.13889 -0.67187 -0.13866 -0.69375 -0.14584 C -0.7125 -0.14398 -0.73316 -0.14885 -0.75 -0.1375 C -0.75469 -0.13449 -0.75816 -0.12871 -0.76267 -0.125 C -0.76528 -0.12292 -0.7691 -0.12292 -0.77187 -0.12084 C -0.79809 -0.10162 -0.78333 -0.11088 -0.80017 -0.09167 C -0.81111 -0.07917 -0.82587 -0.06806 -0.8375 -0.05834 C -0.84392 -0.05301 -0.85226 -0.05324 -0.85937 -0.05 C -0.95503 -0.05255 -0.98455 -0.05417 -1.05937 -0.0625 C -1.07708 -0.06829 -1.09167 -0.08148 -1.10955 -0.08773 C -1.12187 -0.10417 -1.12708 -0.11111 -1.14375 -0.11667 C -1.21354 -0.17871 -1.3651 -0.14908 -1.4125 -0.15 C -1.42604 -0.15139 -1.43976 -0.15139 -1.45313 -0.15417 C -1.46875 -0.15741 -1.48403 -0.16736 -1.5 -0.17084 C -1.50521 -0.17361 -1.51024 -0.17709 -1.51563 -0.17917 C -1.5217 -0.18148 -1.5283 -0.18056 -1.53438 -0.18334 C -1.53802 -0.18496 -1.54045 -0.18936 -1.54375 -0.19167 C -1.54826 -0.19468 -1.56163 -0.19861 -1.56563 -0.2 C -1.57465 -0.20834 -1.5842 -0.21389 -1.59375 -0.22084 C -1.60191 -0.22686 -1.61875 -0.2375 -1.61875 -0.2375 C -1.63333 -0.26667 -1.64045 -0.24398 -1.6625 -0.28334 C -1.67361 -0.30324 -1.66823 -0.29514 -1.67813 -0.30834 " pathEditMode="relative" ptsTypes="ffffffffffffffffffffffffffffffffffA">
                                      <p:cBhvr>
                                        <p:cTn id="16" dur="2000" fill="hold"/>
                                        <p:tgtEl>
                                          <p:spTgt spid="20487"/>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 0 C -0.00833 -0.00139 -0.01684 -0.00116 -0.02517 -0.00417 C -0.0375 -0.0088 -0.04635 -0.02755 -0.05937 -0.03334 C -0.06753 -0.03704 -0.07622 -0.03797 -0.08437 -0.04167 C -0.14583 -0.04028 -0.20729 -0.04144 -0.26892 -0.0375 C -0.27795 -0.03704 -0.28264 -0.02199 -0.2908 -0.01667 C -0.29462 -0.01412 -0.29913 -0.01459 -0.3033 -0.0125 C -0.325 -0.00162 -0.30712 -0.00787 -0.325 0.00416 C -0.33594 0.01157 -0.34809 0.01342 -0.35955 0.02083 C -0.37639 0.01967 -0.44132 0.02222 -0.46562 0.00416 C -0.48524 -0.01042 -0.48681 -0.01574 -0.5033 -0.0375 C -0.51875 -0.05834 -0.54132 -0.07547 -0.55937 -0.09167 C -0.56372 -0.09561 -0.56701 -0.10139 -0.57187 -0.10417 C -0.5816 -0.10949 -0.61736 -0.12199 -0.62812 -0.125 C -0.64878 -0.13889 -0.67187 -0.13866 -0.69375 -0.14584 C -0.7125 -0.14398 -0.73316 -0.14885 -0.75 -0.1375 C -0.75469 -0.13449 -0.75816 -0.12871 -0.76267 -0.125 C -0.76528 -0.12292 -0.7691 -0.12292 -0.77187 -0.12084 C -0.79809 -0.10162 -0.78333 -0.11088 -0.80017 -0.09167 C -0.81111 -0.07917 -0.82587 -0.06806 -0.8375 -0.05834 C -0.84392 -0.05301 -0.85226 -0.05324 -0.85937 -0.05 C -0.95503 -0.05255 -0.98455 -0.05417 -1.05937 -0.0625 C -1.07708 -0.06829 -1.09167 -0.08148 -1.10955 -0.08773 C -1.12187 -0.10417 -1.12708 -0.11111 -1.14375 -0.11667 C -1.21354 -0.17871 -1.3651 -0.14908 -1.4125 -0.15 C -1.42604 -0.15139 -1.43976 -0.15139 -1.45313 -0.15417 C -1.46875 -0.15741 -1.48403 -0.16736 -1.5 -0.17084 C -1.50521 -0.17361 -1.51024 -0.17709 -1.51563 -0.17917 C -1.5217 -0.18148 -1.5283 -0.18056 -1.53438 -0.18334 C -1.53802 -0.18496 -1.54045 -0.18936 -1.54375 -0.19167 C -1.54826 -0.19468 -1.56163 -0.19861 -1.56563 -0.2 C -1.57465 -0.20834 -1.5842 -0.21389 -1.59375 -0.22084 C -1.60191 -0.22686 -1.61875 -0.2375 -1.61875 -0.2375 C -1.63333 -0.26667 -1.64045 -0.24398 -1.6625 -0.28334 C -1.67361 -0.30324 -1.66823 -0.29514 -1.67813 -0.30834 " pathEditMode="relative" ptsTypes="ffffffffffffffffffffffffffffffffffA">
                                      <p:cBhvr>
                                        <p:cTn id="18" dur="2000" fill="hold"/>
                                        <p:tgtEl>
                                          <p:spTgt spid="20488"/>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 0 C -0.00833 -0.00139 -0.01684 -0.00116 -0.02517 -0.00417 C -0.0375 -0.0088 -0.04635 -0.02755 -0.05937 -0.03334 C -0.06753 -0.03704 -0.07622 -0.03797 -0.08437 -0.04167 C -0.14583 -0.04028 -0.20729 -0.04144 -0.26892 -0.0375 C -0.27795 -0.03704 -0.28264 -0.02199 -0.2908 -0.01667 C -0.29462 -0.01412 -0.29913 -0.01459 -0.3033 -0.0125 C -0.325 -0.00162 -0.30712 -0.00787 -0.325 0.00416 C -0.33594 0.01157 -0.34809 0.01342 -0.35955 0.02083 C -0.37639 0.01967 -0.44132 0.02222 -0.46562 0.00416 C -0.48524 -0.01042 -0.48681 -0.01574 -0.5033 -0.0375 C -0.51875 -0.05834 -0.54132 -0.07547 -0.55937 -0.09167 C -0.56372 -0.09561 -0.56701 -0.10139 -0.57187 -0.10417 C -0.5816 -0.10949 -0.61736 -0.12199 -0.62812 -0.125 C -0.64878 -0.13889 -0.67187 -0.13866 -0.69375 -0.14584 C -0.7125 -0.14398 -0.73316 -0.14885 -0.75 -0.1375 C -0.75469 -0.13449 -0.75816 -0.12871 -0.76267 -0.125 C -0.76528 -0.12292 -0.7691 -0.12292 -0.77187 -0.12084 C -0.79809 -0.10162 -0.78333 -0.11088 -0.80017 -0.09167 C -0.81111 -0.07917 -0.82587 -0.06806 -0.8375 -0.05834 C -0.84392 -0.05301 -0.85226 -0.05324 -0.85937 -0.05 C -0.95503 -0.05255 -0.98455 -0.05417 -1.05937 -0.0625 C -1.07708 -0.06829 -1.09167 -0.08148 -1.10955 -0.08773 C -1.12187 -0.10417 -1.12708 -0.11111 -1.14375 -0.11667 C -1.21354 -0.17871 -1.3651 -0.14908 -1.4125 -0.15 C -1.42604 -0.15139 -1.43976 -0.15139 -1.45313 -0.15417 C -1.46875 -0.15741 -1.48403 -0.16736 -1.5 -0.17084 C -1.50521 -0.17361 -1.51024 -0.17709 -1.51563 -0.17917 C -1.5217 -0.18148 -1.5283 -0.18056 -1.53438 -0.18334 C -1.53802 -0.18496 -1.54045 -0.18936 -1.54375 -0.19167 C -1.54826 -0.19468 -1.56163 -0.19861 -1.56563 -0.2 C -1.57465 -0.20834 -1.5842 -0.21389 -1.59375 -0.22084 C -1.60191 -0.22686 -1.61875 -0.2375 -1.61875 -0.2375 C -1.63333 -0.26667 -1.64045 -0.24398 -1.6625 -0.28334 C -1.67361 -0.30324 -1.66823 -0.29514 -1.67813 -0.30834 " pathEditMode="relative" ptsTypes="ffffffffffffffffffffffffffffffffffA">
                                      <p:cBhvr>
                                        <p:cTn id="20" dur="2000" fill="hold"/>
                                        <p:tgtEl>
                                          <p:spTgt spid="20489"/>
                                        </p:tgtEl>
                                        <p:attrNameLst>
                                          <p:attrName>ppt_x</p:attrName>
                                          <p:attrName>ppt_y</p:attrName>
                                        </p:attrNameLst>
                                      </p:cBhvr>
                                    </p:animMotion>
                                  </p:childTnLst>
                                </p:cTn>
                              </p:par>
                            </p:childTnLst>
                          </p:cTn>
                        </p:par>
                        <p:par>
                          <p:cTn id="21" fill="hold" nodeType="afterGroup">
                            <p:stCondLst>
                              <p:cond delay="6000"/>
                            </p:stCondLst>
                            <p:childTnLst>
                              <p:par>
                                <p:cTn id="22" presetID="0" presetClass="path" presetSubtype="0" accel="50000" decel="50000" fill="hold" nodeType="afterEffect">
                                  <p:stCondLst>
                                    <p:cond delay="0"/>
                                  </p:stCondLst>
                                  <p:childTnLst>
                                    <p:animMotion origin="layout" path="M 3.88889E-6 1.48148E-6 C 0.00833 0.00139 0.01684 0.00116 0.025 0.00417 C 0.04062 0.00995 0.04375 0.03681 0.04687 0.05417 C 0.04565 0.08333 0.0493 0.11481 0.04062 0.14167 C 0.03906 0.1463 0.03611 0.14977 0.03437 0.15417 C 0.02395 0.18194 0.02274 0.18727 0.00625 0.21667 C 0.00347 0.2213 0.00277 0.22824 3.88889E-6 0.23333 C -0.00261 0.23819 -0.0066 0.2412 -0.00938 0.24583 C -0.01181 0.24977 -0.01355 0.25417 -0.01563 0.25833 C -0.02049 0.28472 -0.03178 0.30556 -0.04063 0.32917 C -0.05365 0.36366 -0.03212 0.31829 -0.05 0.35417 C -0.05643 0.38819 -0.05973 0.42384 -0.05 0.45833 C -0.04306 0.48333 -0.04219 0.47083 -0.03125 0.5 C -0.02709 0.51111 -0.02396 0.52292 -0.01875 0.53333 C -0.01407 0.54282 -0.00313 0.56227 3.88889E-6 0.575 C 0.00277 0.58588 0.00625 0.6081 0.00625 0.6081 C 0.0019 0.67847 0.01232 0.64606 -0.01563 0.67083 C -0.02448 0.68843 -0.03473 0.70278 -0.04375 0.72083 C -0.04566 0.72454 -0.05 0.73194 -0.04688 0.7331 C -0.04254 0.73519 -0.03872 0.72731 -0.03438 0.725 C -0.02101 0.71736 -0.00678 0.71273 0.00625 0.70417 C 0.00954 0.70185 0.01197 0.69722 0.01562 0.69583 C 0.02274 0.69282 0.0302 0.69282 0.0375 0.69144 C 0.05972 0.68171 0.03281 0.69583 0.05625 0.675 C 0.05902 0.67245 0.06267 0.67269 0.06562 0.67083 C 0.08368 0.6588 0.06562 0.66505 0.0875 0.65417 C 0.09652 0.64954 0.10989 0.64838 0.11875 0.64583 C 0.13628 0.64074 0.17187 0.63333 0.17187 0.63333 C 0.19131 0.62477 0.21076 0.62361 0.22812 0.6081 C 0.2769 0.61458 0.3269 0.61806 0.375 0.63333 C 0.39583 0.64005 0.41666 0.64722 0.4375 0.65417 C 0.45381 0.65972 0.47013 0.67083 0.4875 0.67083 " pathEditMode="relative" ptsTypes="fffffffffffffffffffffffffffffffA">
                                      <p:cBhvr>
                                        <p:cTn id="23" dur="2000" fill="hold"/>
                                        <p:tgtEl>
                                          <p:spTgt spid="20495"/>
                                        </p:tgtEl>
                                        <p:attrNameLst>
                                          <p:attrName>ppt_x</p:attrName>
                                          <p:attrName>ppt_y</p:attrName>
                                        </p:attrNameLst>
                                      </p:cBhvr>
                                    </p:animMotion>
                                  </p:childTnLst>
                                </p:cTn>
                              </p:par>
                              <p:par>
                                <p:cTn id="24" presetID="0" presetClass="path" presetSubtype="0" accel="50000" decel="50000" fill="hold" nodeType="withEffect">
                                  <p:stCondLst>
                                    <p:cond delay="0"/>
                                  </p:stCondLst>
                                  <p:childTnLst>
                                    <p:animMotion origin="layout" path="M 0.00799 0.02543 C 0.05209 0.06196 0.08559 0.11237 0.12066 0.16323 C 0.1257 0.1704 0.13177 0.17641 0.13646 0.18404 C 0.14497 0.19768 0.16025 0.22636 0.16025 0.22636 C 0.1717 0.27214 0.16702 0.25156 0.17466 0.28763 C 0.17726 0.3163 0.18577 0.34335 0.18889 0.37225 C 0.18837 0.40254 0.18837 0.43283 0.18733 0.46312 C 0.18716 0.46821 0.18507 0.47283 0.1842 0.47792 C 0.18108 0.49641 0.17813 0.51468 0.17466 0.53294 C 0.1717 0.5489 0.17153 0.56716 0.16511 0.5815 C 0.15434 0.60555 0.15139 0.60601 0.13802 0.62381 C 0.12917 0.6356 0.12327 0.65271 0.11268 0.66173 C 0.10695 0.68092 0.09688 0.69479 0.08889 0.7126 C 0.08698 0.71699 0.08455 0.72115 0.08247 0.72531 C 0.08004 0.73017 0.07309 0.73803 0.07309 0.73803 C 0.07136 0.74427 0.06823 0.75699 0.06823 0.75699 C 0.06927 0.78219 0.06754 0.8 0.07778 0.82034 C 0.08073 0.83607 0.08368 0.85133 0.09045 0.86474 C 0.09097 0.86682 0.09115 0.86936 0.09202 0.87121 C 0.09288 0.87283 0.09479 0.87352 0.09531 0.87537 C 0.09705 0.88208 0.09844 0.89641 0.09844 0.89641 C 0.10452 0.89156 0.11094 0.883 0.11754 0.87953 C 0.12379 0.8763 0.13646 0.87121 0.13646 0.87121 C 0.14271 0.86497 0.14827 0.86173 0.15556 0.85849 C 0.1566 0.85641 0.15747 0.8541 0.15868 0.85202 C 0.16007 0.84971 0.16216 0.84832 0.16354 0.84578 C 0.17118 0.83167 0.16181 0.84162 0.17136 0.83306 C 0.17656 0.82312 0.1816 0.81271 0.18889 0.80555 C 0.19341 0.79352 0.19861 0.79214 0.20643 0.78451 C 0.21511 0.77618 0.21962 0.76092 0.22691 0.75052 C 0.2316 0.73387 0.24601 0.71907 0.254 0.70404 C 0.25556 0.70127 0.25695 0.69826 0.25868 0.69572 C 0.26111 0.69202 0.26667 0.68508 0.26667 0.68508 C 0.27014 0.67144 0.28611 0.66404 0.29531 0.65965 C 0.30434 0.65549 0.31302 0.65017 0.32222 0.64693 C 0.34202 0.64 0.36302 0.64162 0.38247 0.63214 C 0.38681 0.62682 0.39288 0.62451 0.39844 0.62173 C 0.40313 0.61942 0.41268 0.61526 0.41268 0.61526 C 0.4191 0.60693 0.41754 0.61202 0.41754 0.60046 " pathEditMode="relative" ptsTypes="ffffffffffffffffffffffffffffffffffffffA">
                                      <p:cBhvr>
                                        <p:cTn id="25" dur="2000" fill="hold"/>
                                        <p:tgtEl>
                                          <p:spTgt spid="20493"/>
                                        </p:tgtEl>
                                        <p:attrNameLst>
                                          <p:attrName>ppt_x</p:attrName>
                                          <p:attrName>ppt_y</p:attrName>
                                        </p:attrNameLst>
                                      </p:cBhvr>
                                    </p:animMotion>
                                  </p:childTnLst>
                                </p:cTn>
                              </p:par>
                              <p:par>
                                <p:cTn id="26" presetID="0" presetClass="path" presetSubtype="0" accel="50000" decel="50000" fill="hold" nodeType="withEffect">
                                  <p:stCondLst>
                                    <p:cond delay="0"/>
                                  </p:stCondLst>
                                  <p:childTnLst>
                                    <p:animMotion origin="layout" path="M -0.00955 0.043 C -0.00799 0.04162 -0.00625 0.03722 -0.00469 0.03884 C -0.00157 0.04231 0.00173 0.06381 0.00312 0.06844 C 0.00833 0.0867 0.02326 0.12855 0.02864 0.14243 C 0.04583 0.18613 0.06753 0.22289 0.08888 0.26289 C 0.12621 0.33225 0.0967 0.28509 0.11753 0.31769 C 0.12013 0.32855 0.12222 0.33896 0.12534 0.34936 C 0.125 0.36925 0.12552 0.42404 0.12222 0.45503 C 0.12118 0.46497 0.12013 0.47537 0.11753 0.48462 C 0.11579 0.4911 0.11267 0.50381 0.11267 0.50381 C 0.11041 0.52208 0.10572 0.53665 0.09843 0.55237 C 0.09444 0.56115 0.09531 0.56555 0.08888 0.57133 C 0.08715 0.5785 0.08402 0.58589 0.0809 0.59237 C 0.07847 0.59746 0.07309 0.60717 0.07309 0.60717 C 0.0717 0.61595 0.06979 0.62428 0.06822 0.63283 C 0.0677 0.64694 0.0677 0.66104 0.06666 0.67491 C 0.06614 0.68069 0.06666 0.68786 0.06354 0.69202 C 0.0625 0.69341 0.05972 0.6978 0.06024 0.69595 C 0.06441 0.67884 0.07743 0.67376 0.08732 0.66428 C 0.09184 0.66011 0.09513 0.65364 0.1 0.64948 C 0.16388 0.59746 0.23368 0.59884 0.30642 0.59653 C 0.31632 0.59329 0.32517 0.59746 0.33489 0.60115 C 0.34757 0.6111 0.36128 0.6178 0.37465 0.62636 C 0.37934 0.62913 0.3842 0.63168 0.38888 0.63491 C 0.39062 0.63584 0.39357 0.63884 0.39357 0.63884 " pathEditMode="relative" ptsTypes="ffffffffffffffffffffffffA">
                                      <p:cBhvr>
                                        <p:cTn id="27" dur="2000" fill="hold"/>
                                        <p:tgtEl>
                                          <p:spTgt spid="20492"/>
                                        </p:tgtEl>
                                        <p:attrNameLst>
                                          <p:attrName>ppt_x</p:attrName>
                                          <p:attrName>ppt_y</p:attrName>
                                        </p:attrNameLst>
                                      </p:cBhvr>
                                    </p:animMotion>
                                  </p:childTnLst>
                                </p:cTn>
                              </p:par>
                              <p:par>
                                <p:cTn id="28" presetID="0" presetClass="path" presetSubtype="0" accel="50000" decel="50000" fill="hold" nodeType="withEffect">
                                  <p:stCondLst>
                                    <p:cond delay="0"/>
                                  </p:stCondLst>
                                  <p:childTnLst>
                                    <p:animMotion origin="layout" path="M -0.03958 0.01064 C -0.03072 0.01549 -0.02031 0.02289 -0.0125 0.02983 C 0.01233 0.05202 -0.02257 0.02705 0.00018 0.04254 C 0.01771 0.07353 0.01615 0.12439 0.00018 0.15653 C -0.00729 0.18775 -0.00382 0.24231 -0.00451 0.26451 C -0.00555 0.29549 -0.00694 0.32948 -0.01093 0.35954 C -0.01458 0.38613 -0.01909 0.40948 -0.03316 0.42936 C -0.03368 0.43468 -0.03472 0.44046 -0.03472 0.44624 C -0.03472 0.45249 -0.03125 0.4548 -0.02847 0.45873 C -0.02239 0.46821 -0.02239 0.46983 -0.01562 0.47769 C -0.00902 0.48555 -0.00052 0.49017 0.0066 0.49688 C 0.01563 0.50543 0.00938 0.50197 0.01771 0.50543 C 0.02171 0.50936 0.02483 0.51445 0.02882 0.51815 C 0.0441 0.53272 0.02553 0.51029 0.0415 0.52855 C 0.04931 0.53757 0.04254 0.53341 0.05105 0.53711 C 0.05261 0.53919 0.054 0.5415 0.05573 0.54335 C 0.05712 0.54497 0.06025 0.5452 0.06042 0.54775 C 0.06198 0.5711 0.06007 0.58844 0.05573 0.60902 C 0.05487 0.61295 0.05243 0.62821 0.05105 0.63006 C 0.05 0.63145 0.04879 0.63283 0.04775 0.63445 C 0.04653 0.6363 0.04271 0.64023 0.04462 0.64069 C 0.04844 0.64162 0.05191 0.63769 0.05573 0.63653 C 0.06737 0.63283 0.07865 0.62983 0.09063 0.62798 C 0.10417 0.62358 0.11667 0.61572 0.13039 0.61318 C 0.21997 0.61526 0.20122 0.60925 0.25261 0.6259 C 0.26754 0.63769 0.28421 0.64 0.30018 0.64925 C 0.31511 0.6578 0.33299 0.67699 0.34775 0.68092 C 0.35365 0.68855 0.36112 0.69295 0.36841 0.6978 C 0.37587 0.70266 0.37118 0.69711 0.37483 0.70197 " pathEditMode="relative" ptsTypes="ffffffffffffffffffffffffffffA">
                                      <p:cBhvr>
                                        <p:cTn id="29" dur="2000" fill="hold"/>
                                        <p:tgtEl>
                                          <p:spTgt spid="20494"/>
                                        </p:tgtEl>
                                        <p:attrNameLst>
                                          <p:attrName>ppt_x</p:attrName>
                                          <p:attrName>ppt_y</p:attrName>
                                        </p:attrNameLst>
                                      </p:cBhvr>
                                    </p:animMotion>
                                  </p:childTnLst>
                                </p:cTn>
                              </p:par>
                              <p:par>
                                <p:cTn id="30" presetID="10" presetClass="entr" presetSubtype="0" fill="hold" nodeType="withEffect">
                                  <p:stCondLst>
                                    <p:cond delay="0"/>
                                  </p:stCondLst>
                                  <p:childTnLst>
                                    <p:set>
                                      <p:cBhvr>
                                        <p:cTn id="31" dur="1" fill="hold">
                                          <p:stCondLst>
                                            <p:cond delay="0"/>
                                          </p:stCondLst>
                                        </p:cTn>
                                        <p:tgtEl>
                                          <p:spTgt spid="20497"/>
                                        </p:tgtEl>
                                        <p:attrNameLst>
                                          <p:attrName>style.visibility</p:attrName>
                                        </p:attrNameLst>
                                      </p:cBhvr>
                                      <p:to>
                                        <p:strVal val="visible"/>
                                      </p:to>
                                    </p:set>
                                    <p:animEffect transition="in" filter="fade">
                                      <p:cBhvr>
                                        <p:cTn id="32" dur="2000"/>
                                        <p:tgtEl>
                                          <p:spTgt spid="20497"/>
                                        </p:tgtEl>
                                      </p:cBhvr>
                                    </p:animEffect>
                                  </p:childTnLst>
                                </p:cTn>
                              </p:par>
                              <p:par>
                                <p:cTn id="33" presetID="10" presetClass="entr" presetSubtype="0" fill="hold" nodeType="withEffect">
                                  <p:stCondLst>
                                    <p:cond delay="0"/>
                                  </p:stCondLst>
                                  <p:childTnLst>
                                    <p:set>
                                      <p:cBhvr>
                                        <p:cTn id="34" dur="1" fill="hold">
                                          <p:stCondLst>
                                            <p:cond delay="0"/>
                                          </p:stCondLst>
                                        </p:cTn>
                                        <p:tgtEl>
                                          <p:spTgt spid="20496"/>
                                        </p:tgtEl>
                                        <p:attrNameLst>
                                          <p:attrName>style.visibility</p:attrName>
                                        </p:attrNameLst>
                                      </p:cBhvr>
                                      <p:to>
                                        <p:strVal val="visible"/>
                                      </p:to>
                                    </p:set>
                                    <p:animEffect transition="in" filter="fade">
                                      <p:cBhvr>
                                        <p:cTn id="35" dur="2000"/>
                                        <p:tgtEl>
                                          <p:spTgt spid="20496"/>
                                        </p:tgtEl>
                                      </p:cBhvr>
                                    </p:animEffect>
                                  </p:childTnLst>
                                </p:cTn>
                              </p:par>
                              <p:par>
                                <p:cTn id="36" presetID="10" presetClass="exit" presetSubtype="0" fill="hold" nodeType="withEffect">
                                  <p:stCondLst>
                                    <p:cond delay="0"/>
                                  </p:stCondLst>
                                  <p:childTnLst>
                                    <p:animEffect transition="out" filter="fade">
                                      <p:cBhvr>
                                        <p:cTn id="37" dur="2000"/>
                                        <p:tgtEl>
                                          <p:spTgt spid="20484"/>
                                        </p:tgtEl>
                                      </p:cBhvr>
                                    </p:animEffect>
                                    <p:set>
                                      <p:cBhvr>
                                        <p:cTn id="38" dur="1" fill="hold">
                                          <p:stCondLst>
                                            <p:cond delay="1999"/>
                                          </p:stCondLst>
                                        </p:cTn>
                                        <p:tgtEl>
                                          <p:spTgt spid="20484"/>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2000"/>
                                        <p:tgtEl>
                                          <p:spTgt spid="20485"/>
                                        </p:tgtEl>
                                      </p:cBhvr>
                                    </p:animEffect>
                                    <p:set>
                                      <p:cBhvr>
                                        <p:cTn id="41" dur="1" fill="hold">
                                          <p:stCondLst>
                                            <p:cond delay="1999"/>
                                          </p:stCondLst>
                                        </p:cTn>
                                        <p:tgtEl>
                                          <p:spTgt spid="20485"/>
                                        </p:tgtEl>
                                        <p:attrNameLst>
                                          <p:attrName>style.visibility</p:attrName>
                                        </p:attrNameLst>
                                      </p:cBhvr>
                                      <p:to>
                                        <p:strVal val="hidden"/>
                                      </p:to>
                                    </p:set>
                                  </p:childTnLst>
                                </p:cTn>
                              </p:par>
                            </p:childTnLst>
                          </p:cTn>
                        </p:par>
                        <p:par>
                          <p:cTn id="42" fill="hold" nodeType="afterGroup">
                            <p:stCondLst>
                              <p:cond delay="8000"/>
                            </p:stCondLst>
                            <p:childTnLst>
                              <p:par>
                                <p:cTn id="43" presetID="10" presetClass="entr" presetSubtype="0" fill="hold" grpId="0" nodeType="afterEffect">
                                  <p:stCondLst>
                                    <p:cond delay="0"/>
                                  </p:stCondLst>
                                  <p:childTnLst>
                                    <p:set>
                                      <p:cBhvr>
                                        <p:cTn id="44" dur="1" fill="hold">
                                          <p:stCondLst>
                                            <p:cond delay="0"/>
                                          </p:stCondLst>
                                        </p:cTn>
                                        <p:tgtEl>
                                          <p:spTgt spid="20498"/>
                                        </p:tgtEl>
                                        <p:attrNameLst>
                                          <p:attrName>style.visibility</p:attrName>
                                        </p:attrNameLst>
                                      </p:cBhvr>
                                      <p:to>
                                        <p:strVal val="visible"/>
                                      </p:to>
                                    </p:set>
                                    <p:animEffect transition="in" filter="fade">
                                      <p:cBhvr>
                                        <p:cTn id="45" dur="2000"/>
                                        <p:tgtEl>
                                          <p:spTgt spid="20498"/>
                                        </p:tgtEl>
                                      </p:cBhvr>
                                    </p:animEffect>
                                  </p:childTnLst>
                                </p:cTn>
                              </p:par>
                              <p:par>
                                <p:cTn id="46" presetID="2" presetClass="exit" presetSubtype="4" fill="hold" grpId="0" nodeType="withEffect">
                                  <p:stCondLst>
                                    <p:cond delay="0"/>
                                  </p:stCondLst>
                                  <p:childTnLst>
                                    <p:anim calcmode="lin" valueType="num">
                                      <p:cBhvr additive="base">
                                        <p:cTn id="47" dur="500"/>
                                        <p:tgtEl>
                                          <p:spTgt spid="20491"/>
                                        </p:tgtEl>
                                        <p:attrNameLst>
                                          <p:attrName>ppt_x</p:attrName>
                                        </p:attrNameLst>
                                      </p:cBhvr>
                                      <p:tavLst>
                                        <p:tav tm="0">
                                          <p:val>
                                            <p:strVal val="ppt_x"/>
                                          </p:val>
                                        </p:tav>
                                        <p:tav tm="100000">
                                          <p:val>
                                            <p:strVal val="ppt_x"/>
                                          </p:val>
                                        </p:tav>
                                      </p:tavLst>
                                    </p:anim>
                                    <p:anim calcmode="lin" valueType="num">
                                      <p:cBhvr additive="base">
                                        <p:cTn id="48" dur="500"/>
                                        <p:tgtEl>
                                          <p:spTgt spid="20491"/>
                                        </p:tgtEl>
                                        <p:attrNameLst>
                                          <p:attrName>ppt_y</p:attrName>
                                        </p:attrNameLst>
                                      </p:cBhvr>
                                      <p:tavLst>
                                        <p:tav tm="0">
                                          <p:val>
                                            <p:strVal val="ppt_y"/>
                                          </p:val>
                                        </p:tav>
                                        <p:tav tm="100000">
                                          <p:val>
                                            <p:strVal val="1+ppt_h/2"/>
                                          </p:val>
                                        </p:tav>
                                      </p:tavLst>
                                    </p:anim>
                                    <p:set>
                                      <p:cBhvr>
                                        <p:cTn id="49" dur="1" fill="hold">
                                          <p:stCondLst>
                                            <p:cond delay="499"/>
                                          </p:stCondLst>
                                        </p:cTn>
                                        <p:tgtEl>
                                          <p:spTgt spid="204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p:bldP spid="2049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A6408489-821E-402F-ADB5-3B37051D8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084263"/>
            <a:ext cx="5715000" cy="4492625"/>
          </a:xfrm>
          <a:prstGeom prst="rect">
            <a:avLst/>
          </a:prstGeom>
          <a:noFill/>
          <a:extLst>
            <a:ext uri="{909E8E84-426E-40DD-AFC4-6F175D3DCCD1}">
              <a14:hiddenFill xmlns:a14="http://schemas.microsoft.com/office/drawing/2010/main">
                <a:solidFill>
                  <a:srgbClr val="FFFFFF"/>
                </a:solidFill>
              </a14:hiddenFill>
            </a:ext>
          </a:extLst>
        </p:spPr>
      </p:pic>
      <p:sp>
        <p:nvSpPr>
          <p:cNvPr id="8195" name="Rectangle 3">
            <a:extLst>
              <a:ext uri="{FF2B5EF4-FFF2-40B4-BE49-F238E27FC236}">
                <a16:creationId xmlns:a16="http://schemas.microsoft.com/office/drawing/2014/main" id="{F9E4368E-B80B-492F-B585-13A0D110484B}"/>
              </a:ext>
            </a:extLst>
          </p:cNvPr>
          <p:cNvSpPr>
            <a:spLocks noGrp="1" noChangeArrowheads="1"/>
          </p:cNvSpPr>
          <p:nvPr>
            <p:ph type="body" idx="1"/>
          </p:nvPr>
        </p:nvSpPr>
        <p:spPr>
          <a:xfrm>
            <a:off x="533400" y="4999038"/>
            <a:ext cx="8229600" cy="1858962"/>
          </a:xfrm>
        </p:spPr>
        <p:txBody>
          <a:bodyPr/>
          <a:lstStyle/>
          <a:p>
            <a:r>
              <a:rPr lang="en-US" altLang="en-US" sz="2800"/>
              <a:t>There was a poet by the name of Al-Walid Ibn Almugeera, he was famous for his great poetry. He heard of The Prophet (S) like many other people and decided to go visit him.</a:t>
            </a:r>
          </a:p>
        </p:txBody>
      </p:sp>
      <p:sp>
        <p:nvSpPr>
          <p:cNvPr id="8196" name="Oval 4">
            <a:extLst>
              <a:ext uri="{FF2B5EF4-FFF2-40B4-BE49-F238E27FC236}">
                <a16:creationId xmlns:a16="http://schemas.microsoft.com/office/drawing/2014/main" id="{D867F97B-087A-4FAD-8EE0-440BB268684D}"/>
              </a:ext>
            </a:extLst>
          </p:cNvPr>
          <p:cNvSpPr>
            <a:spLocks noChangeArrowheads="1"/>
          </p:cNvSpPr>
          <p:nvPr/>
        </p:nvSpPr>
        <p:spPr bwMode="auto">
          <a:xfrm>
            <a:off x="6629400" y="0"/>
            <a:ext cx="2514600" cy="2286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Walid, have you heard</a:t>
            </a:r>
          </a:p>
          <a:p>
            <a:pPr algn="ctr" rtl="1"/>
            <a:r>
              <a:rPr lang="en-US" altLang="en-US" b="1"/>
              <a:t>Of the man who claims</a:t>
            </a:r>
          </a:p>
          <a:p>
            <a:pPr algn="ctr" rtl="1"/>
            <a:r>
              <a:rPr lang="en-US" altLang="en-US" b="1"/>
              <a:t>That he is a prophet? </a:t>
            </a:r>
          </a:p>
        </p:txBody>
      </p:sp>
      <p:sp>
        <p:nvSpPr>
          <p:cNvPr id="8197" name="Oval 5">
            <a:extLst>
              <a:ext uri="{FF2B5EF4-FFF2-40B4-BE49-F238E27FC236}">
                <a16:creationId xmlns:a16="http://schemas.microsoft.com/office/drawing/2014/main" id="{D6477525-87E9-4B63-9373-1C7252FC2C8D}"/>
              </a:ext>
            </a:extLst>
          </p:cNvPr>
          <p:cNvSpPr>
            <a:spLocks noChangeArrowheads="1"/>
          </p:cNvSpPr>
          <p:nvPr/>
        </p:nvSpPr>
        <p:spPr bwMode="auto">
          <a:xfrm>
            <a:off x="1143000" y="457200"/>
            <a:ext cx="1676400" cy="1600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No.</a:t>
            </a:r>
          </a:p>
        </p:txBody>
      </p:sp>
      <p:sp>
        <p:nvSpPr>
          <p:cNvPr id="8198" name="Oval 6">
            <a:extLst>
              <a:ext uri="{FF2B5EF4-FFF2-40B4-BE49-F238E27FC236}">
                <a16:creationId xmlns:a16="http://schemas.microsoft.com/office/drawing/2014/main" id="{64443894-780A-461C-9E9A-66040C064701}"/>
              </a:ext>
            </a:extLst>
          </p:cNvPr>
          <p:cNvSpPr>
            <a:spLocks noChangeArrowheads="1"/>
          </p:cNvSpPr>
          <p:nvPr/>
        </p:nvSpPr>
        <p:spPr bwMode="auto">
          <a:xfrm>
            <a:off x="6705600" y="0"/>
            <a:ext cx="2209800" cy="2209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He says that our</a:t>
            </a:r>
          </a:p>
          <a:p>
            <a:pPr algn="ctr"/>
            <a:r>
              <a:rPr lang="en-US" altLang="en-US" b="1"/>
              <a:t>Gods are fake and</a:t>
            </a:r>
          </a:p>
          <a:p>
            <a:pPr algn="ctr"/>
            <a:r>
              <a:rPr lang="en-US" altLang="en-US" b="1"/>
              <a:t>There is only</a:t>
            </a:r>
          </a:p>
          <a:p>
            <a:pPr algn="ctr"/>
            <a:r>
              <a:rPr lang="en-US" altLang="en-US" b="1"/>
              <a:t>1 true god.</a:t>
            </a:r>
          </a:p>
        </p:txBody>
      </p:sp>
      <p:sp>
        <p:nvSpPr>
          <p:cNvPr id="8199" name="Oval 7">
            <a:extLst>
              <a:ext uri="{FF2B5EF4-FFF2-40B4-BE49-F238E27FC236}">
                <a16:creationId xmlns:a16="http://schemas.microsoft.com/office/drawing/2014/main" id="{55BB19D4-534A-4E19-BF6E-F8927FBE4234}"/>
              </a:ext>
            </a:extLst>
          </p:cNvPr>
          <p:cNvSpPr>
            <a:spLocks noChangeArrowheads="1"/>
          </p:cNvSpPr>
          <p:nvPr/>
        </p:nvSpPr>
        <p:spPr bwMode="auto">
          <a:xfrm>
            <a:off x="914400" y="381000"/>
            <a:ext cx="1905000" cy="1905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What!!</a:t>
            </a:r>
          </a:p>
          <a:p>
            <a:pPr algn="ctr"/>
            <a:r>
              <a:rPr lang="en-US" altLang="en-US" b="1"/>
              <a:t>I will go visit him </a:t>
            </a:r>
          </a:p>
          <a:p>
            <a:pPr algn="ctr" rtl="1"/>
            <a:r>
              <a:rPr lang="en-US" altLang="en-US" b="1"/>
              <a:t>And see if what</a:t>
            </a:r>
          </a:p>
          <a:p>
            <a:pPr algn="ctr" rtl="1"/>
            <a:r>
              <a:rPr lang="en-US" altLang="en-US" b="1"/>
              <a:t>He says is true.</a:t>
            </a:r>
          </a:p>
        </p:txBody>
      </p:sp>
      <p:pic>
        <p:nvPicPr>
          <p:cNvPr id="8200" name="Picture 8">
            <a:extLst>
              <a:ext uri="{FF2B5EF4-FFF2-40B4-BE49-F238E27FC236}">
                <a16:creationId xmlns:a16="http://schemas.microsoft.com/office/drawing/2014/main" id="{FD02B5B7-B68A-4B7F-B7F8-AE1879F10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57200"/>
            <a:ext cx="6858000" cy="5316538"/>
          </a:xfrm>
          <a:prstGeom prst="rect">
            <a:avLst/>
          </a:prstGeom>
          <a:noFill/>
          <a:extLst>
            <a:ext uri="{909E8E84-426E-40DD-AFC4-6F175D3DCCD1}">
              <a14:hiddenFill xmlns:a14="http://schemas.microsoft.com/office/drawing/2010/main">
                <a:solidFill>
                  <a:srgbClr val="FFFFFF"/>
                </a:solidFill>
              </a14:hiddenFill>
            </a:ext>
          </a:extLst>
        </p:spPr>
      </p:pic>
      <p:sp>
        <p:nvSpPr>
          <p:cNvPr id="8201" name="Oval 9">
            <a:extLst>
              <a:ext uri="{FF2B5EF4-FFF2-40B4-BE49-F238E27FC236}">
                <a16:creationId xmlns:a16="http://schemas.microsoft.com/office/drawing/2014/main" id="{DDDA9668-D1BD-4769-8129-EF032D36A40C}"/>
              </a:ext>
            </a:extLst>
          </p:cNvPr>
          <p:cNvSpPr>
            <a:spLocks noChangeArrowheads="1"/>
          </p:cNvSpPr>
          <p:nvPr/>
        </p:nvSpPr>
        <p:spPr bwMode="auto">
          <a:xfrm>
            <a:off x="6553200" y="0"/>
            <a:ext cx="2590800" cy="2514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Are you the new Prophet </a:t>
            </a:r>
          </a:p>
          <a:p>
            <a:pPr algn="ctr" rtl="1"/>
            <a:r>
              <a:rPr lang="en-US" altLang="en-US" b="1"/>
              <a:t>Of god?</a:t>
            </a:r>
          </a:p>
        </p:txBody>
      </p:sp>
      <p:sp>
        <p:nvSpPr>
          <p:cNvPr id="8202" name="Oval 10">
            <a:extLst>
              <a:ext uri="{FF2B5EF4-FFF2-40B4-BE49-F238E27FC236}">
                <a16:creationId xmlns:a16="http://schemas.microsoft.com/office/drawing/2014/main" id="{16784470-0264-4458-9F43-0A0E94F54934}"/>
              </a:ext>
            </a:extLst>
          </p:cNvPr>
          <p:cNvSpPr>
            <a:spLocks noChangeArrowheads="1"/>
          </p:cNvSpPr>
          <p:nvPr/>
        </p:nvSpPr>
        <p:spPr bwMode="auto">
          <a:xfrm>
            <a:off x="609600" y="381000"/>
            <a:ext cx="2057400" cy="1676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Yes I am.</a:t>
            </a:r>
          </a:p>
        </p:txBody>
      </p:sp>
      <p:sp>
        <p:nvSpPr>
          <p:cNvPr id="8203" name="Oval 11">
            <a:extLst>
              <a:ext uri="{FF2B5EF4-FFF2-40B4-BE49-F238E27FC236}">
                <a16:creationId xmlns:a16="http://schemas.microsoft.com/office/drawing/2014/main" id="{A9DE0306-3A7D-49CD-A585-390AB64FF588}"/>
              </a:ext>
            </a:extLst>
          </p:cNvPr>
          <p:cNvSpPr>
            <a:spLocks noChangeArrowheads="1"/>
          </p:cNvSpPr>
          <p:nvPr/>
        </p:nvSpPr>
        <p:spPr bwMode="auto">
          <a:xfrm>
            <a:off x="6629400" y="0"/>
            <a:ext cx="2514600" cy="2286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Tell me of your religion</a:t>
            </a:r>
          </a:p>
        </p:txBody>
      </p:sp>
      <p:sp>
        <p:nvSpPr>
          <p:cNvPr id="8204" name="Rectangle 12">
            <a:extLst>
              <a:ext uri="{FF2B5EF4-FFF2-40B4-BE49-F238E27FC236}">
                <a16:creationId xmlns:a16="http://schemas.microsoft.com/office/drawing/2014/main" id="{494D2CBB-5F52-4303-9CF7-B9C046F19F3B}"/>
              </a:ext>
            </a:extLst>
          </p:cNvPr>
          <p:cNvSpPr>
            <a:spLocks noChangeArrowheads="1"/>
          </p:cNvSpPr>
          <p:nvPr/>
        </p:nvSpPr>
        <p:spPr bwMode="auto">
          <a:xfrm>
            <a:off x="609600" y="4724400"/>
            <a:ext cx="8229600"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r>
              <a:rPr lang="en-US" altLang="en-US" sz="2800"/>
              <a:t>So The Prophet told the poet of the message of Allah (SWT) and recited a bit of the quran. The poet was shocked and stunned by this poetry! He knew these words were not the words of a man. He came back to his people stunned</a:t>
            </a:r>
          </a:p>
        </p:txBody>
      </p:sp>
      <p:sp>
        <p:nvSpPr>
          <p:cNvPr id="8205" name="Rectangle 13">
            <a:extLst>
              <a:ext uri="{FF2B5EF4-FFF2-40B4-BE49-F238E27FC236}">
                <a16:creationId xmlns:a16="http://schemas.microsoft.com/office/drawing/2014/main" id="{2DFC8921-9B7E-4BD6-89D0-558A34C84FCC}"/>
              </a:ext>
            </a:extLst>
          </p:cNvPr>
          <p:cNvSpPr>
            <a:spLocks noGrp="1" noChangeArrowheads="1"/>
          </p:cNvSpPr>
          <p:nvPr>
            <p:ph type="title"/>
          </p:nvPr>
        </p:nvSpPr>
        <p:spPr>
          <a:xfrm>
            <a:off x="0" y="-228600"/>
            <a:ext cx="8229600" cy="1143000"/>
          </a:xfrm>
        </p:spPr>
        <p:txBody>
          <a:bodyPr/>
          <a:lstStyle/>
          <a:p>
            <a:r>
              <a:rPr lang="en-US" altLang="en-US"/>
              <a:t>Al-Walid Ibn Almugeera </a:t>
            </a:r>
          </a:p>
        </p:txBody>
      </p:sp>
    </p:spTree>
    <p:extLst>
      <p:ext uri="{BB962C8B-B14F-4D97-AF65-F5344CB8AC3E}">
        <p14:creationId xmlns:p14="http://schemas.microsoft.com/office/powerpoint/2010/main" val="2135963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20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fade">
                                      <p:cBhvr>
                                        <p:cTn id="12" dur="2000"/>
                                        <p:tgtEl>
                                          <p:spTgt spid="81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1" nodeType="clickEffect">
                                  <p:stCondLst>
                                    <p:cond delay="0"/>
                                  </p:stCondLst>
                                  <p:childTnLst>
                                    <p:animEffect transition="out" filter="fade">
                                      <p:cBhvr>
                                        <p:cTn id="16" dur="2000"/>
                                        <p:tgtEl>
                                          <p:spTgt spid="8196"/>
                                        </p:tgtEl>
                                      </p:cBhvr>
                                    </p:animEffect>
                                    <p:set>
                                      <p:cBhvr>
                                        <p:cTn id="17" dur="1" fill="hold">
                                          <p:stCondLst>
                                            <p:cond delay="1999"/>
                                          </p:stCondLst>
                                        </p:cTn>
                                        <p:tgtEl>
                                          <p:spTgt spid="8196"/>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2000"/>
                                        <p:tgtEl>
                                          <p:spTgt spid="8197"/>
                                        </p:tgtEl>
                                      </p:cBhvr>
                                    </p:animEffect>
                                    <p:set>
                                      <p:cBhvr>
                                        <p:cTn id="20" dur="1" fill="hold">
                                          <p:stCondLst>
                                            <p:cond delay="1999"/>
                                          </p:stCondLst>
                                        </p:cTn>
                                        <p:tgtEl>
                                          <p:spTgt spid="8197"/>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8198"/>
                                        </p:tgtEl>
                                        <p:attrNameLst>
                                          <p:attrName>style.visibility</p:attrName>
                                        </p:attrNameLst>
                                      </p:cBhvr>
                                      <p:to>
                                        <p:strVal val="visible"/>
                                      </p:to>
                                    </p:set>
                                    <p:animEffect transition="in" filter="fade">
                                      <p:cBhvr>
                                        <p:cTn id="23" dur="2000"/>
                                        <p:tgtEl>
                                          <p:spTgt spid="8198"/>
                                        </p:tgtEl>
                                      </p:cBhvr>
                                    </p:animEffect>
                                  </p:childTnLst>
                                </p:cTn>
                              </p:par>
                            </p:childTnLst>
                          </p:cTn>
                        </p:par>
                        <p:par>
                          <p:cTn id="24" fill="hold" nodeType="afterGroup">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8199"/>
                                        </p:tgtEl>
                                        <p:attrNameLst>
                                          <p:attrName>style.visibility</p:attrName>
                                        </p:attrNameLst>
                                      </p:cBhvr>
                                      <p:to>
                                        <p:strVal val="visible"/>
                                      </p:to>
                                    </p:set>
                                    <p:animEffect transition="in" filter="fade">
                                      <p:cBhvr>
                                        <p:cTn id="27" dur="2000"/>
                                        <p:tgtEl>
                                          <p:spTgt spid="81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1" nodeType="clickEffect">
                                  <p:stCondLst>
                                    <p:cond delay="0"/>
                                  </p:stCondLst>
                                  <p:childTnLst>
                                    <p:animEffect transition="out" filter="fade">
                                      <p:cBhvr>
                                        <p:cTn id="31" dur="2000"/>
                                        <p:tgtEl>
                                          <p:spTgt spid="8199"/>
                                        </p:tgtEl>
                                      </p:cBhvr>
                                    </p:animEffect>
                                    <p:set>
                                      <p:cBhvr>
                                        <p:cTn id="32" dur="1" fill="hold">
                                          <p:stCondLst>
                                            <p:cond delay="1999"/>
                                          </p:stCondLst>
                                        </p:cTn>
                                        <p:tgtEl>
                                          <p:spTgt spid="8199"/>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2000"/>
                                        <p:tgtEl>
                                          <p:spTgt spid="8197"/>
                                        </p:tgtEl>
                                      </p:cBhvr>
                                    </p:animEffect>
                                    <p:set>
                                      <p:cBhvr>
                                        <p:cTn id="35" dur="1" fill="hold">
                                          <p:stCondLst>
                                            <p:cond delay="1999"/>
                                          </p:stCondLst>
                                        </p:cTn>
                                        <p:tgtEl>
                                          <p:spTgt spid="8197"/>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2000"/>
                                        <p:tgtEl>
                                          <p:spTgt spid="8198"/>
                                        </p:tgtEl>
                                      </p:cBhvr>
                                    </p:animEffect>
                                    <p:set>
                                      <p:cBhvr>
                                        <p:cTn id="38" dur="1" fill="hold">
                                          <p:stCondLst>
                                            <p:cond delay="1999"/>
                                          </p:stCondLst>
                                        </p:cTn>
                                        <p:tgtEl>
                                          <p:spTgt spid="8198"/>
                                        </p:tgtEl>
                                        <p:attrNameLst>
                                          <p:attrName>style.visibility</p:attrName>
                                        </p:attrNameLst>
                                      </p:cBhvr>
                                      <p:to>
                                        <p:strVal val="hidden"/>
                                      </p:to>
                                    </p:set>
                                  </p:childTnLst>
                                </p:cTn>
                              </p:par>
                              <p:par>
                                <p:cTn id="39" presetID="10" presetClass="exit" presetSubtype="0" fill="hold" grpId="2" nodeType="withEffect">
                                  <p:stCondLst>
                                    <p:cond delay="0"/>
                                  </p:stCondLst>
                                  <p:childTnLst>
                                    <p:animEffect transition="out" filter="fade">
                                      <p:cBhvr>
                                        <p:cTn id="40" dur="2000"/>
                                        <p:tgtEl>
                                          <p:spTgt spid="8196"/>
                                        </p:tgtEl>
                                      </p:cBhvr>
                                    </p:animEffect>
                                    <p:set>
                                      <p:cBhvr>
                                        <p:cTn id="41" dur="1" fill="hold">
                                          <p:stCondLst>
                                            <p:cond delay="1999"/>
                                          </p:stCondLst>
                                        </p:cTn>
                                        <p:tgtEl>
                                          <p:spTgt spid="8196"/>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2000"/>
                                        <p:tgtEl>
                                          <p:spTgt spid="8194"/>
                                        </p:tgtEl>
                                      </p:cBhvr>
                                    </p:animEffect>
                                    <p:set>
                                      <p:cBhvr>
                                        <p:cTn id="44" dur="1" fill="hold">
                                          <p:stCondLst>
                                            <p:cond delay="1999"/>
                                          </p:stCondLst>
                                        </p:cTn>
                                        <p:tgtEl>
                                          <p:spTgt spid="8194"/>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2000"/>
                                        <p:tgtEl>
                                          <p:spTgt spid="8195">
                                            <p:txEl>
                                              <p:pRg st="0" end="0"/>
                                            </p:txEl>
                                          </p:spTgt>
                                        </p:tgtEl>
                                      </p:cBhvr>
                                    </p:animEffect>
                                    <p:set>
                                      <p:cBhvr>
                                        <p:cTn id="47" dur="1" fill="hold">
                                          <p:stCondLst>
                                            <p:cond delay="1999"/>
                                          </p:stCondLst>
                                        </p:cTn>
                                        <p:tgtEl>
                                          <p:spTgt spid="8195">
                                            <p:txEl>
                                              <p:pRg st="0" end="0"/>
                                            </p:txEl>
                                          </p:spTgt>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8200"/>
                                        </p:tgtEl>
                                        <p:attrNameLst>
                                          <p:attrName>style.visibility</p:attrName>
                                        </p:attrNameLst>
                                      </p:cBhvr>
                                      <p:to>
                                        <p:strVal val="visible"/>
                                      </p:to>
                                    </p:set>
                                    <p:animEffect transition="in" filter="fade">
                                      <p:cBhvr>
                                        <p:cTn id="50" dur="2000"/>
                                        <p:tgtEl>
                                          <p:spTgt spid="820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201"/>
                                        </p:tgtEl>
                                        <p:attrNameLst>
                                          <p:attrName>style.visibility</p:attrName>
                                        </p:attrNameLst>
                                      </p:cBhvr>
                                      <p:to>
                                        <p:strVal val="visible"/>
                                      </p:to>
                                    </p:set>
                                    <p:animEffect transition="in" filter="fade">
                                      <p:cBhvr>
                                        <p:cTn id="55" dur="2000"/>
                                        <p:tgtEl>
                                          <p:spTgt spid="820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202"/>
                                        </p:tgtEl>
                                        <p:attrNameLst>
                                          <p:attrName>style.visibility</p:attrName>
                                        </p:attrNameLst>
                                      </p:cBhvr>
                                      <p:to>
                                        <p:strVal val="visible"/>
                                      </p:to>
                                    </p:set>
                                    <p:animEffect transition="in" filter="fade">
                                      <p:cBhvr>
                                        <p:cTn id="60" dur="2000"/>
                                        <p:tgtEl>
                                          <p:spTgt spid="820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203"/>
                                        </p:tgtEl>
                                        <p:attrNameLst>
                                          <p:attrName>style.visibility</p:attrName>
                                        </p:attrNameLst>
                                      </p:cBhvr>
                                      <p:to>
                                        <p:strVal val="visible"/>
                                      </p:to>
                                    </p:set>
                                    <p:animEffect transition="in" filter="fade">
                                      <p:cBhvr>
                                        <p:cTn id="65" dur="2000"/>
                                        <p:tgtEl>
                                          <p:spTgt spid="8203"/>
                                        </p:tgtEl>
                                      </p:cBhvr>
                                    </p:animEffect>
                                  </p:childTnLst>
                                </p:cTn>
                              </p:par>
                              <p:par>
                                <p:cTn id="66" presetID="10" presetClass="exit" presetSubtype="0" fill="hold" grpId="1" nodeType="withEffect">
                                  <p:stCondLst>
                                    <p:cond delay="0"/>
                                  </p:stCondLst>
                                  <p:childTnLst>
                                    <p:animEffect transition="out" filter="fade">
                                      <p:cBhvr>
                                        <p:cTn id="67" dur="2000"/>
                                        <p:tgtEl>
                                          <p:spTgt spid="8201"/>
                                        </p:tgtEl>
                                      </p:cBhvr>
                                    </p:animEffect>
                                    <p:set>
                                      <p:cBhvr>
                                        <p:cTn id="68" dur="1" fill="hold">
                                          <p:stCondLst>
                                            <p:cond delay="1999"/>
                                          </p:stCondLst>
                                        </p:cTn>
                                        <p:tgtEl>
                                          <p:spTgt spid="8201"/>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8204"/>
                                        </p:tgtEl>
                                        <p:attrNameLst>
                                          <p:attrName>style.visibility</p:attrName>
                                        </p:attrNameLst>
                                      </p:cBhvr>
                                      <p:to>
                                        <p:strVal val="visible"/>
                                      </p:to>
                                    </p:set>
                                    <p:animEffect transition="in" filter="fade">
                                      <p:cBhvr>
                                        <p:cTn id="73" dur="20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196" grpId="0" animBg="1"/>
      <p:bldP spid="8196" grpId="1" animBg="1"/>
      <p:bldP spid="8196" grpId="2" animBg="1"/>
      <p:bldP spid="8197" grpId="0" animBg="1"/>
      <p:bldP spid="8197" grpId="1" animBg="1"/>
      <p:bldP spid="8197" grpId="2" animBg="1"/>
      <p:bldP spid="8198" grpId="0" animBg="1"/>
      <p:bldP spid="8198" grpId="1" animBg="1"/>
      <p:bldP spid="8199" grpId="0" animBg="1"/>
      <p:bldP spid="8199" grpId="1" animBg="1"/>
      <p:bldP spid="8201" grpId="0" animBg="1"/>
      <p:bldP spid="8201" grpId="1" animBg="1"/>
      <p:bldP spid="8202" grpId="0" animBg="1"/>
      <p:bldP spid="8203" grpId="0" animBg="1"/>
      <p:bldP spid="820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6E0CC51-4DF6-4A4B-9E97-EAB427EF8A59}"/>
              </a:ext>
            </a:extLst>
          </p:cNvPr>
          <p:cNvSpPr>
            <a:spLocks noChangeArrowheads="1"/>
          </p:cNvSpPr>
          <p:nvPr/>
        </p:nvSpPr>
        <p:spPr bwMode="auto">
          <a:xfrm>
            <a:off x="4343400" y="4419600"/>
            <a:ext cx="441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ar-SA" altLang="en-US" sz="4400"/>
              <a:t>إِنَّهُ ۥ فَكَّرَ وَقَدَّرَ (﻿١٨﻿)</a:t>
            </a:r>
            <a:endParaRPr lang="en-US" altLang="en-US" sz="4400"/>
          </a:p>
        </p:txBody>
      </p:sp>
      <p:pic>
        <p:nvPicPr>
          <p:cNvPr id="9219" name="Picture 3">
            <a:extLst>
              <a:ext uri="{FF2B5EF4-FFF2-40B4-BE49-F238E27FC236}">
                <a16:creationId xmlns:a16="http://schemas.microsoft.com/office/drawing/2014/main" id="{DFC9F3F3-CA7E-405F-B9E1-6885AB4ECA7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4038600"/>
            <a:ext cx="2212975" cy="2819400"/>
          </a:xfrm>
          <a:prstGeom prst="rect">
            <a:avLst/>
          </a:prstGeom>
          <a:noFill/>
          <a:extLst>
            <a:ext uri="{909E8E84-426E-40DD-AFC4-6F175D3DCCD1}">
              <a14:hiddenFill xmlns:a14="http://schemas.microsoft.com/office/drawing/2010/main">
                <a:solidFill>
                  <a:srgbClr val="FFFFFF"/>
                </a:solidFill>
              </a14:hiddenFill>
            </a:ext>
          </a:extLst>
        </p:spPr>
      </p:pic>
      <p:sp>
        <p:nvSpPr>
          <p:cNvPr id="9220" name="Rectangle 4">
            <a:extLst>
              <a:ext uri="{FF2B5EF4-FFF2-40B4-BE49-F238E27FC236}">
                <a16:creationId xmlns:a16="http://schemas.microsoft.com/office/drawing/2014/main" id="{C690790C-B14B-4CF9-987C-B5EBBB2968DC}"/>
              </a:ext>
            </a:extLst>
          </p:cNvPr>
          <p:cNvSpPr>
            <a:spLocks noChangeArrowheads="1"/>
          </p:cNvSpPr>
          <p:nvPr/>
        </p:nvSpPr>
        <p:spPr bwMode="auto">
          <a:xfrm rot="824943">
            <a:off x="1981200" y="42672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buFontTx/>
              <a:buNone/>
            </a:pPr>
            <a:r>
              <a:rPr lang="en-US" altLang="en-US" sz="1600" b="1"/>
              <a:t>*Scratch*</a:t>
            </a:r>
          </a:p>
        </p:txBody>
      </p:sp>
      <p:sp>
        <p:nvSpPr>
          <p:cNvPr id="9221" name="Rectangle 5">
            <a:extLst>
              <a:ext uri="{FF2B5EF4-FFF2-40B4-BE49-F238E27FC236}">
                <a16:creationId xmlns:a16="http://schemas.microsoft.com/office/drawing/2014/main" id="{68D99D9B-59AC-45AA-B8EC-8F2EDC707C8C}"/>
              </a:ext>
            </a:extLst>
          </p:cNvPr>
          <p:cNvSpPr>
            <a:spLocks noChangeArrowheads="1"/>
          </p:cNvSpPr>
          <p:nvPr/>
        </p:nvSpPr>
        <p:spPr bwMode="auto">
          <a:xfrm rot="-1991854">
            <a:off x="1600200" y="38862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buFontTx/>
              <a:buNone/>
            </a:pPr>
            <a:r>
              <a:rPr lang="en-US" altLang="en-US" sz="1600" b="1"/>
              <a:t>*Scratch*</a:t>
            </a:r>
          </a:p>
        </p:txBody>
      </p:sp>
      <p:sp>
        <p:nvSpPr>
          <p:cNvPr id="9222" name="Rectangle 6">
            <a:extLst>
              <a:ext uri="{FF2B5EF4-FFF2-40B4-BE49-F238E27FC236}">
                <a16:creationId xmlns:a16="http://schemas.microsoft.com/office/drawing/2014/main" id="{4F4F20EA-B4FB-4BB0-A32E-DDA7D57AFFE2}"/>
              </a:ext>
            </a:extLst>
          </p:cNvPr>
          <p:cNvSpPr>
            <a:spLocks noChangeArrowheads="1"/>
          </p:cNvSpPr>
          <p:nvPr/>
        </p:nvSpPr>
        <p:spPr bwMode="auto">
          <a:xfrm>
            <a:off x="3375025" y="5167313"/>
            <a:ext cx="5330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rtl="1"/>
            <a:r>
              <a:rPr lang="en-US" altLang="en-US" sz="2000"/>
              <a:t>For lo! he did consider; then he planned - (18)</a:t>
            </a:r>
            <a:r>
              <a:rPr lang="ar-SA" altLang="en-US" sz="2000" b="1"/>
              <a:t> </a:t>
            </a:r>
          </a:p>
        </p:txBody>
      </p:sp>
      <p:sp>
        <p:nvSpPr>
          <p:cNvPr id="9223" name="Rectangle 7">
            <a:extLst>
              <a:ext uri="{FF2B5EF4-FFF2-40B4-BE49-F238E27FC236}">
                <a16:creationId xmlns:a16="http://schemas.microsoft.com/office/drawing/2014/main" id="{13B867FC-2A9F-4FAC-A7AB-1F4351F21D5A}"/>
              </a:ext>
            </a:extLst>
          </p:cNvPr>
          <p:cNvSpPr>
            <a:spLocks noChangeArrowheads="1"/>
          </p:cNvSpPr>
          <p:nvPr/>
        </p:nvSpPr>
        <p:spPr bwMode="auto">
          <a:xfrm>
            <a:off x="4953000" y="4419600"/>
            <a:ext cx="3733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ar-SA" altLang="en-US" sz="4400"/>
              <a:t>فَقُتِلَ كَيۡفَ قَدَّرَ (﻿١٩﻿)</a:t>
            </a:r>
            <a:endParaRPr lang="en-US" altLang="en-US" sz="4400"/>
          </a:p>
        </p:txBody>
      </p:sp>
      <p:sp>
        <p:nvSpPr>
          <p:cNvPr id="9224" name="Rectangle 8">
            <a:extLst>
              <a:ext uri="{FF2B5EF4-FFF2-40B4-BE49-F238E27FC236}">
                <a16:creationId xmlns:a16="http://schemas.microsoft.com/office/drawing/2014/main" id="{3C50627D-8F6E-456F-8563-C9B45DC30757}"/>
              </a:ext>
            </a:extLst>
          </p:cNvPr>
          <p:cNvSpPr>
            <a:spLocks noChangeArrowheads="1"/>
          </p:cNvSpPr>
          <p:nvPr/>
        </p:nvSpPr>
        <p:spPr bwMode="auto">
          <a:xfrm>
            <a:off x="3581400" y="5165725"/>
            <a:ext cx="5119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rtl="1"/>
            <a:r>
              <a:rPr lang="en-US" altLang="en-US" sz="2000"/>
              <a:t>(Self-)destroyed is he, how he planned! (19)</a:t>
            </a:r>
            <a:r>
              <a:rPr lang="ar-SA" altLang="en-US" sz="2000" b="1"/>
              <a:t> </a:t>
            </a:r>
          </a:p>
        </p:txBody>
      </p:sp>
      <p:sp>
        <p:nvSpPr>
          <p:cNvPr id="9225" name="Rectangle 9">
            <a:extLst>
              <a:ext uri="{FF2B5EF4-FFF2-40B4-BE49-F238E27FC236}">
                <a16:creationId xmlns:a16="http://schemas.microsoft.com/office/drawing/2014/main" id="{E2ECE260-FD4E-448C-A057-B613D77AEC63}"/>
              </a:ext>
            </a:extLst>
          </p:cNvPr>
          <p:cNvSpPr>
            <a:spLocks noChangeArrowheads="1"/>
          </p:cNvSpPr>
          <p:nvPr/>
        </p:nvSpPr>
        <p:spPr bwMode="auto">
          <a:xfrm>
            <a:off x="4953000" y="4495800"/>
            <a:ext cx="40687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ar-SA" altLang="en-US" sz="4400"/>
              <a:t>ثُمَّ قُتِلَ كَيۡفَ قَدَّرَ (﻿٢٠﻿)</a:t>
            </a:r>
            <a:endParaRPr lang="en-US" altLang="en-US" sz="4400"/>
          </a:p>
        </p:txBody>
      </p:sp>
      <p:sp>
        <p:nvSpPr>
          <p:cNvPr id="9226" name="Rectangle 10">
            <a:extLst>
              <a:ext uri="{FF2B5EF4-FFF2-40B4-BE49-F238E27FC236}">
                <a16:creationId xmlns:a16="http://schemas.microsoft.com/office/drawing/2014/main" id="{463BDE13-8B19-4BC7-9799-2E1D0B808A04}"/>
              </a:ext>
            </a:extLst>
          </p:cNvPr>
          <p:cNvSpPr>
            <a:spLocks noChangeArrowheads="1"/>
          </p:cNvSpPr>
          <p:nvPr/>
        </p:nvSpPr>
        <p:spPr bwMode="auto">
          <a:xfrm>
            <a:off x="2743200" y="5181600"/>
            <a:ext cx="5951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rtl="1"/>
            <a:r>
              <a:rPr lang="en-US" altLang="en-US" sz="2000"/>
              <a:t>Again (self-)destroyed is he, how he planned! - (20)</a:t>
            </a:r>
            <a:r>
              <a:rPr lang="ar-SA" altLang="en-US" sz="2000" b="1"/>
              <a:t> </a:t>
            </a:r>
          </a:p>
        </p:txBody>
      </p:sp>
      <p:sp>
        <p:nvSpPr>
          <p:cNvPr id="9227" name="Rectangle 11">
            <a:extLst>
              <a:ext uri="{FF2B5EF4-FFF2-40B4-BE49-F238E27FC236}">
                <a16:creationId xmlns:a16="http://schemas.microsoft.com/office/drawing/2014/main" id="{94FDBB83-D37F-41B4-A59E-FFA36D6A437E}"/>
              </a:ext>
            </a:extLst>
          </p:cNvPr>
          <p:cNvSpPr>
            <a:spLocks noChangeArrowheads="1"/>
          </p:cNvSpPr>
          <p:nvPr/>
        </p:nvSpPr>
        <p:spPr bwMode="auto">
          <a:xfrm>
            <a:off x="2057400" y="5715000"/>
            <a:ext cx="6858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pPr>
            <a:r>
              <a:rPr lang="en-US" altLang="en-US" sz="2000"/>
              <a:t>When Allah (SWT) repeats himself then he is trying to make a huge point. Here he is saying that indeed he has doomed himself. When he rejects the message of Allah(SWT) from The Prophet (SAW) himself!</a:t>
            </a:r>
          </a:p>
        </p:txBody>
      </p:sp>
      <p:sp>
        <p:nvSpPr>
          <p:cNvPr id="9228" name="Rectangle 12">
            <a:extLst>
              <a:ext uri="{FF2B5EF4-FFF2-40B4-BE49-F238E27FC236}">
                <a16:creationId xmlns:a16="http://schemas.microsoft.com/office/drawing/2014/main" id="{C60EEB83-C759-4431-9D45-31D445BEFE51}"/>
              </a:ext>
            </a:extLst>
          </p:cNvPr>
          <p:cNvSpPr>
            <a:spLocks noChangeArrowheads="1"/>
          </p:cNvSpPr>
          <p:nvPr/>
        </p:nvSpPr>
        <p:spPr bwMode="auto">
          <a:xfrm>
            <a:off x="4953000" y="4419600"/>
            <a:ext cx="2514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rtl="1"/>
            <a:r>
              <a:rPr lang="ar-SA" altLang="en-US" sz="4400"/>
              <a:t>ثُمَّ نَظَرَ (﻿٢١﻿)</a:t>
            </a:r>
            <a:r>
              <a:rPr lang="ar-SA" altLang="en-US" sz="4400" b="1"/>
              <a:t> </a:t>
            </a:r>
          </a:p>
        </p:txBody>
      </p:sp>
      <p:sp>
        <p:nvSpPr>
          <p:cNvPr id="9229" name="Rectangle 13">
            <a:extLst>
              <a:ext uri="{FF2B5EF4-FFF2-40B4-BE49-F238E27FC236}">
                <a16:creationId xmlns:a16="http://schemas.microsoft.com/office/drawing/2014/main" id="{5A2D3F44-580C-4A24-A327-B67BB909F217}"/>
              </a:ext>
            </a:extLst>
          </p:cNvPr>
          <p:cNvSpPr>
            <a:spLocks noChangeArrowheads="1"/>
          </p:cNvSpPr>
          <p:nvPr/>
        </p:nvSpPr>
        <p:spPr bwMode="auto">
          <a:xfrm>
            <a:off x="6172200" y="5165725"/>
            <a:ext cx="2525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rtl="1"/>
            <a:r>
              <a:rPr lang="en-US" altLang="en-US" sz="2000"/>
              <a:t>Then looked he, (21)</a:t>
            </a:r>
            <a:r>
              <a:rPr lang="ar-SA" altLang="en-US" sz="2000" b="1"/>
              <a:t> </a:t>
            </a:r>
          </a:p>
        </p:txBody>
      </p:sp>
      <p:sp>
        <p:nvSpPr>
          <p:cNvPr id="9230" name="Rectangle 14">
            <a:extLst>
              <a:ext uri="{FF2B5EF4-FFF2-40B4-BE49-F238E27FC236}">
                <a16:creationId xmlns:a16="http://schemas.microsoft.com/office/drawing/2014/main" id="{D6B86048-B0C5-4A25-8CC0-03CBB1CF583F}"/>
              </a:ext>
            </a:extLst>
          </p:cNvPr>
          <p:cNvSpPr>
            <a:spLocks noChangeArrowheads="1"/>
          </p:cNvSpPr>
          <p:nvPr/>
        </p:nvSpPr>
        <p:spPr bwMode="auto">
          <a:xfrm>
            <a:off x="3733800" y="5486400"/>
            <a:ext cx="5410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pPr>
            <a:r>
              <a:rPr lang="en-US" altLang="en-US" sz="2000"/>
              <a:t>Then he looked at his people.</a:t>
            </a:r>
          </a:p>
        </p:txBody>
      </p:sp>
      <p:sp>
        <p:nvSpPr>
          <p:cNvPr id="9231" name="Rectangle 15">
            <a:extLst>
              <a:ext uri="{FF2B5EF4-FFF2-40B4-BE49-F238E27FC236}">
                <a16:creationId xmlns:a16="http://schemas.microsoft.com/office/drawing/2014/main" id="{C1784DA4-A8D1-4580-A1E5-D085A5B8BD86}"/>
              </a:ext>
            </a:extLst>
          </p:cNvPr>
          <p:cNvSpPr>
            <a:spLocks noChangeArrowheads="1"/>
          </p:cNvSpPr>
          <p:nvPr/>
        </p:nvSpPr>
        <p:spPr bwMode="auto">
          <a:xfrm>
            <a:off x="4953000" y="4495800"/>
            <a:ext cx="3771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ar-SA" altLang="en-US" sz="4400"/>
              <a:t>ثُمَّ عَبَسَ وَبَسَرَ (﻿٢٢﻿)</a:t>
            </a:r>
            <a:endParaRPr lang="en-US" altLang="en-US" sz="4400"/>
          </a:p>
        </p:txBody>
      </p:sp>
      <p:sp>
        <p:nvSpPr>
          <p:cNvPr id="9232" name="Rectangle 16">
            <a:extLst>
              <a:ext uri="{FF2B5EF4-FFF2-40B4-BE49-F238E27FC236}">
                <a16:creationId xmlns:a16="http://schemas.microsoft.com/office/drawing/2014/main" id="{D74F9B1A-2E13-4521-AC46-3F2FA9CD7884}"/>
              </a:ext>
            </a:extLst>
          </p:cNvPr>
          <p:cNvSpPr>
            <a:spLocks noChangeArrowheads="1"/>
          </p:cNvSpPr>
          <p:nvPr/>
        </p:nvSpPr>
        <p:spPr bwMode="auto">
          <a:xfrm>
            <a:off x="4953000" y="4419600"/>
            <a:ext cx="381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ar-SA" altLang="en-US" sz="4000"/>
              <a:t>ثُمَّ أَدۡبَرَ وَٱسۡتَكۡبَرَ (﻿٢٣﻿)</a:t>
            </a:r>
            <a:endParaRPr lang="en-US" altLang="en-US" sz="4000"/>
          </a:p>
        </p:txBody>
      </p:sp>
      <p:sp>
        <p:nvSpPr>
          <p:cNvPr id="9233" name="Rectangle 17">
            <a:extLst>
              <a:ext uri="{FF2B5EF4-FFF2-40B4-BE49-F238E27FC236}">
                <a16:creationId xmlns:a16="http://schemas.microsoft.com/office/drawing/2014/main" id="{8BBA5861-9A51-4376-801E-C5317296454A}"/>
              </a:ext>
            </a:extLst>
          </p:cNvPr>
          <p:cNvSpPr>
            <a:spLocks noChangeArrowheads="1"/>
          </p:cNvSpPr>
          <p:nvPr/>
        </p:nvSpPr>
        <p:spPr bwMode="auto">
          <a:xfrm>
            <a:off x="3200400" y="5181600"/>
            <a:ext cx="5489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rtl="1"/>
            <a:r>
              <a:rPr lang="en-US" altLang="en-US" sz="2000"/>
              <a:t>Then frowned he and showed displeasure. (22)</a:t>
            </a:r>
            <a:r>
              <a:rPr lang="ar-SA" altLang="en-US" sz="2000" b="1"/>
              <a:t> </a:t>
            </a:r>
          </a:p>
        </p:txBody>
      </p:sp>
      <p:sp>
        <p:nvSpPr>
          <p:cNvPr id="9234" name="Rectangle 18">
            <a:extLst>
              <a:ext uri="{FF2B5EF4-FFF2-40B4-BE49-F238E27FC236}">
                <a16:creationId xmlns:a16="http://schemas.microsoft.com/office/drawing/2014/main" id="{F9349C08-3980-4F7A-BAD2-BDD9F5A8C4FF}"/>
              </a:ext>
            </a:extLst>
          </p:cNvPr>
          <p:cNvSpPr>
            <a:spLocks noChangeArrowheads="1"/>
          </p:cNvSpPr>
          <p:nvPr/>
        </p:nvSpPr>
        <p:spPr bwMode="auto">
          <a:xfrm>
            <a:off x="4694238" y="5181600"/>
            <a:ext cx="3992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rtl="1"/>
            <a:r>
              <a:rPr lang="en-US" altLang="en-US" sz="2000"/>
              <a:t>Then turned he away in pride (23)</a:t>
            </a:r>
            <a:r>
              <a:rPr lang="ar-SA" altLang="en-US" sz="2000" b="1"/>
              <a:t> </a:t>
            </a:r>
          </a:p>
        </p:txBody>
      </p:sp>
      <p:sp>
        <p:nvSpPr>
          <p:cNvPr id="9235" name="Rectangle 19">
            <a:extLst>
              <a:ext uri="{FF2B5EF4-FFF2-40B4-BE49-F238E27FC236}">
                <a16:creationId xmlns:a16="http://schemas.microsoft.com/office/drawing/2014/main" id="{6310EE65-B0C2-487E-A714-01A7D983FB86}"/>
              </a:ext>
            </a:extLst>
          </p:cNvPr>
          <p:cNvSpPr>
            <a:spLocks noChangeArrowheads="1"/>
          </p:cNvSpPr>
          <p:nvPr/>
        </p:nvSpPr>
        <p:spPr bwMode="auto">
          <a:xfrm>
            <a:off x="2286000" y="5715000"/>
            <a:ext cx="6858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pPr>
            <a:r>
              <a:rPr lang="en-US" altLang="en-US" sz="2000"/>
              <a:t>Remebering who he has and how people veiwed him in society he became ignorant. He remembered that he was the greatest poet in all of Makkah. He turned away from the message of Allah (SWT)</a:t>
            </a:r>
          </a:p>
        </p:txBody>
      </p:sp>
      <p:sp>
        <p:nvSpPr>
          <p:cNvPr id="9236" name="Rectangle 20">
            <a:extLst>
              <a:ext uri="{FF2B5EF4-FFF2-40B4-BE49-F238E27FC236}">
                <a16:creationId xmlns:a16="http://schemas.microsoft.com/office/drawing/2014/main" id="{A13C22C0-5055-46D6-8E66-6E2EEACCE682}"/>
              </a:ext>
            </a:extLst>
          </p:cNvPr>
          <p:cNvSpPr>
            <a:spLocks noChangeArrowheads="1"/>
          </p:cNvSpPr>
          <p:nvPr/>
        </p:nvSpPr>
        <p:spPr bwMode="auto">
          <a:xfrm>
            <a:off x="2133600" y="5181600"/>
            <a:ext cx="6599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rtl="1"/>
            <a:r>
              <a:rPr lang="en-US" altLang="en-US" sz="2000"/>
              <a:t>And said: This is naught else than magic from of old; (24)</a:t>
            </a:r>
            <a:r>
              <a:rPr lang="ar-SA" altLang="en-US" sz="2000" b="1"/>
              <a:t> </a:t>
            </a:r>
          </a:p>
        </p:txBody>
      </p:sp>
      <p:sp>
        <p:nvSpPr>
          <p:cNvPr id="9237" name="Rectangle 21">
            <a:extLst>
              <a:ext uri="{FF2B5EF4-FFF2-40B4-BE49-F238E27FC236}">
                <a16:creationId xmlns:a16="http://schemas.microsoft.com/office/drawing/2014/main" id="{B3D316D0-35E7-442E-9C51-55F473130D74}"/>
              </a:ext>
            </a:extLst>
          </p:cNvPr>
          <p:cNvSpPr>
            <a:spLocks noChangeArrowheads="1"/>
          </p:cNvSpPr>
          <p:nvPr/>
        </p:nvSpPr>
        <p:spPr bwMode="auto">
          <a:xfrm>
            <a:off x="3787775" y="4495800"/>
            <a:ext cx="53562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ar-SA" altLang="en-US" sz="4000"/>
              <a:t>فَقَالَ إِنۡ هَـٰذَآ إِلَّا سِحۡرٌ۬ يُؤۡثَرُ (﻿٢٤﻿)</a:t>
            </a:r>
            <a:r>
              <a:rPr lang="ar-SA" altLang="en-US" sz="4000" b="1"/>
              <a:t> </a:t>
            </a:r>
          </a:p>
        </p:txBody>
      </p:sp>
      <p:sp>
        <p:nvSpPr>
          <p:cNvPr id="9238" name="Rectangle 22">
            <a:extLst>
              <a:ext uri="{FF2B5EF4-FFF2-40B4-BE49-F238E27FC236}">
                <a16:creationId xmlns:a16="http://schemas.microsoft.com/office/drawing/2014/main" id="{61E44CBC-6854-480C-82AF-5692DE3345BF}"/>
              </a:ext>
            </a:extLst>
          </p:cNvPr>
          <p:cNvSpPr>
            <a:spLocks noChangeArrowheads="1"/>
          </p:cNvSpPr>
          <p:nvPr/>
        </p:nvSpPr>
        <p:spPr bwMode="auto">
          <a:xfrm>
            <a:off x="3505200" y="5715000"/>
            <a:ext cx="5410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pPr>
            <a:r>
              <a:rPr lang="en-US" altLang="en-US" sz="2000"/>
              <a:t>Then he said that this is nothing but an old, well known magic trick! He claimed that Muhammad (S) was nothing but a musician.</a:t>
            </a:r>
          </a:p>
        </p:txBody>
      </p:sp>
      <p:pic>
        <p:nvPicPr>
          <p:cNvPr id="9239" name="prophet-suratalmudatir18.wav">
            <a:hlinkClick r:id="" action="ppaction://media"/>
            <a:extLst>
              <a:ext uri="{FF2B5EF4-FFF2-40B4-BE49-F238E27FC236}">
                <a16:creationId xmlns:a16="http://schemas.microsoft.com/office/drawing/2014/main" id="{5D7D514A-E280-43F3-8BDD-F1AD01D85209}"/>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19">
            <a:extLst>
              <a:ext uri="{28A0092B-C50C-407E-A947-70E740481C1C}">
                <a14:useLocalDpi xmlns:a14="http://schemas.microsoft.com/office/drawing/2010/main" val="0"/>
              </a:ext>
            </a:extLst>
          </a:blip>
          <a:srcRect/>
          <a:stretch>
            <a:fillRect/>
          </a:stretch>
        </p:blipFill>
        <p:spPr bwMode="auto">
          <a:xfrm>
            <a:off x="8305800" y="18288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9240" name="prophet-suratalmudatir19.wav">
            <a:hlinkClick r:id="" action="ppaction://media"/>
            <a:extLst>
              <a:ext uri="{FF2B5EF4-FFF2-40B4-BE49-F238E27FC236}">
                <a16:creationId xmlns:a16="http://schemas.microsoft.com/office/drawing/2014/main" id="{030DB9F3-CB68-4A5F-91C2-5FE34AC72AE1}"/>
              </a:ext>
            </a:extLst>
          </p:cNvPr>
          <p:cNvPicPr>
            <a:picLocks noChangeAspect="1" noChangeArrowheads="1"/>
          </p:cNvPicPr>
          <p:nvPr>
            <a:audioFile r:link="rId4"/>
            <p:extLst>
              <p:ext uri="{DAA4B4D4-6D71-4841-9C94-3DE7FCFB9230}">
                <p14:media xmlns:p14="http://schemas.microsoft.com/office/powerpoint/2010/main" r:link="rId3"/>
              </p:ext>
            </p:extLst>
          </p:nvPr>
        </p:nvPicPr>
        <p:blipFill>
          <a:blip r:embed="rId19">
            <a:extLst>
              <a:ext uri="{28A0092B-C50C-407E-A947-70E740481C1C}">
                <a14:useLocalDpi xmlns:a14="http://schemas.microsoft.com/office/drawing/2010/main" val="0"/>
              </a:ext>
            </a:extLst>
          </a:blip>
          <a:srcRect/>
          <a:stretch>
            <a:fillRect/>
          </a:stretch>
        </p:blipFill>
        <p:spPr bwMode="auto">
          <a:xfrm>
            <a:off x="8305800" y="2133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9241" name="prophet-suratalmudatir20.wav">
            <a:hlinkClick r:id="" action="ppaction://media"/>
            <a:extLst>
              <a:ext uri="{FF2B5EF4-FFF2-40B4-BE49-F238E27FC236}">
                <a16:creationId xmlns:a16="http://schemas.microsoft.com/office/drawing/2014/main" id="{01EA476C-FDDF-4B8F-A160-BED290B17193}"/>
              </a:ext>
            </a:extLst>
          </p:cNvPr>
          <p:cNvPicPr>
            <a:picLocks noChangeAspect="1" noChangeArrowheads="1"/>
          </p:cNvPicPr>
          <p:nvPr>
            <a:audioFile r:link="rId6"/>
            <p:extLst>
              <p:ext uri="{DAA4B4D4-6D71-4841-9C94-3DE7FCFB9230}">
                <p14:media xmlns:p14="http://schemas.microsoft.com/office/powerpoint/2010/main" r:link="rId5"/>
              </p:ext>
            </p:extLst>
          </p:nvPr>
        </p:nvPicPr>
        <p:blipFill>
          <a:blip r:embed="rId19">
            <a:extLst>
              <a:ext uri="{28A0092B-C50C-407E-A947-70E740481C1C}">
                <a14:useLocalDpi xmlns:a14="http://schemas.microsoft.com/office/drawing/2010/main" val="0"/>
              </a:ext>
            </a:extLst>
          </a:blip>
          <a:srcRect/>
          <a:stretch>
            <a:fillRect/>
          </a:stretch>
        </p:blipFill>
        <p:spPr bwMode="auto">
          <a:xfrm>
            <a:off x="8305800" y="2514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9242" name="prophet-suratalmudatir21wav.wav">
            <a:hlinkClick r:id="" action="ppaction://media"/>
            <a:extLst>
              <a:ext uri="{FF2B5EF4-FFF2-40B4-BE49-F238E27FC236}">
                <a16:creationId xmlns:a16="http://schemas.microsoft.com/office/drawing/2014/main" id="{CEB8400D-4D48-4137-B1C0-328EB6AA71BC}"/>
              </a:ext>
            </a:extLst>
          </p:cNvPr>
          <p:cNvPicPr>
            <a:picLocks noChangeAspect="1" noChangeArrowheads="1"/>
          </p:cNvPicPr>
          <p:nvPr>
            <a:audioFile r:link="rId8"/>
            <p:extLst>
              <p:ext uri="{DAA4B4D4-6D71-4841-9C94-3DE7FCFB9230}">
                <p14:media xmlns:p14="http://schemas.microsoft.com/office/powerpoint/2010/main" r:link="rId7"/>
              </p:ext>
            </p:extLst>
          </p:nvPr>
        </p:nvPicPr>
        <p:blipFill>
          <a:blip r:embed="rId19">
            <a:extLst>
              <a:ext uri="{28A0092B-C50C-407E-A947-70E740481C1C}">
                <a14:useLocalDpi xmlns:a14="http://schemas.microsoft.com/office/drawing/2010/main" val="0"/>
              </a:ext>
            </a:extLst>
          </a:blip>
          <a:srcRect/>
          <a:stretch>
            <a:fillRect/>
          </a:stretch>
        </p:blipFill>
        <p:spPr bwMode="auto">
          <a:xfrm>
            <a:off x="8305800" y="28194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9243" name="prophet-suratalmudatir22wav.wav">
            <a:hlinkClick r:id="" action="ppaction://media"/>
            <a:extLst>
              <a:ext uri="{FF2B5EF4-FFF2-40B4-BE49-F238E27FC236}">
                <a16:creationId xmlns:a16="http://schemas.microsoft.com/office/drawing/2014/main" id="{CE9B4A83-2ADB-4B4F-B47E-E02755C76182}"/>
              </a:ext>
            </a:extLst>
          </p:cNvPr>
          <p:cNvPicPr>
            <a:picLocks noChangeAspect="1" noChangeArrowheads="1"/>
          </p:cNvPicPr>
          <p:nvPr>
            <a:audioFile r:link="rId10"/>
            <p:extLst>
              <p:ext uri="{DAA4B4D4-6D71-4841-9C94-3DE7FCFB9230}">
                <p14:media xmlns:p14="http://schemas.microsoft.com/office/powerpoint/2010/main" r:link="rId9"/>
              </p:ext>
            </p:extLst>
          </p:nvPr>
        </p:nvPicPr>
        <p:blipFill>
          <a:blip r:embed="rId19">
            <a:extLst>
              <a:ext uri="{28A0092B-C50C-407E-A947-70E740481C1C}">
                <a14:useLocalDpi xmlns:a14="http://schemas.microsoft.com/office/drawing/2010/main" val="0"/>
              </a:ext>
            </a:extLst>
          </a:blip>
          <a:srcRect/>
          <a:stretch>
            <a:fillRect/>
          </a:stretch>
        </p:blipFill>
        <p:spPr bwMode="auto">
          <a:xfrm>
            <a:off x="8305800" y="31242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9244" name="prophet-suratalmudatir23wav.wav">
            <a:hlinkClick r:id="" action="ppaction://media"/>
            <a:extLst>
              <a:ext uri="{FF2B5EF4-FFF2-40B4-BE49-F238E27FC236}">
                <a16:creationId xmlns:a16="http://schemas.microsoft.com/office/drawing/2014/main" id="{43D9AB8A-A694-4AAC-8980-019812C3E161}"/>
              </a:ext>
            </a:extLst>
          </p:cNvPr>
          <p:cNvPicPr>
            <a:picLocks noChangeAspect="1" noChangeArrowheads="1"/>
          </p:cNvPicPr>
          <p:nvPr>
            <a:audioFile r:link="rId12"/>
            <p:extLst>
              <p:ext uri="{DAA4B4D4-6D71-4841-9C94-3DE7FCFB9230}">
                <p14:media xmlns:p14="http://schemas.microsoft.com/office/powerpoint/2010/main" r:link="rId11"/>
              </p:ext>
            </p:extLst>
          </p:nvPr>
        </p:nvPicPr>
        <p:blipFill>
          <a:blip r:embed="rId19">
            <a:extLst>
              <a:ext uri="{28A0092B-C50C-407E-A947-70E740481C1C}">
                <a14:useLocalDpi xmlns:a14="http://schemas.microsoft.com/office/drawing/2010/main" val="0"/>
              </a:ext>
            </a:extLst>
          </a:blip>
          <a:srcRect/>
          <a:stretch>
            <a:fillRect/>
          </a:stretch>
        </p:blipFill>
        <p:spPr bwMode="auto">
          <a:xfrm>
            <a:off x="8305800" y="34290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9245" name="prophet-suratalmudatir24wav.wav">
            <a:hlinkClick r:id="" action="ppaction://media"/>
            <a:extLst>
              <a:ext uri="{FF2B5EF4-FFF2-40B4-BE49-F238E27FC236}">
                <a16:creationId xmlns:a16="http://schemas.microsoft.com/office/drawing/2014/main" id="{CEE6F74E-FE47-41A7-84CD-F4978D6E2D9D}"/>
              </a:ext>
            </a:extLst>
          </p:cNvPr>
          <p:cNvPicPr>
            <a:picLocks noChangeAspect="1" noChangeArrowheads="1"/>
          </p:cNvPicPr>
          <p:nvPr>
            <a:audioFile r:link="rId14"/>
            <p:extLst>
              <p:ext uri="{DAA4B4D4-6D71-4841-9C94-3DE7FCFB9230}">
                <p14:media xmlns:p14="http://schemas.microsoft.com/office/powerpoint/2010/main" r:link="rId13"/>
              </p:ext>
            </p:extLst>
          </p:nvPr>
        </p:nvPicPr>
        <p:blipFill>
          <a:blip r:embed="rId19">
            <a:extLst>
              <a:ext uri="{28A0092B-C50C-407E-A947-70E740481C1C}">
                <a14:useLocalDpi xmlns:a14="http://schemas.microsoft.com/office/drawing/2010/main" val="0"/>
              </a:ext>
            </a:extLst>
          </a:blip>
          <a:srcRect/>
          <a:stretch>
            <a:fillRect/>
          </a:stretch>
        </p:blipFill>
        <p:spPr bwMode="auto">
          <a:xfrm>
            <a:off x="8305800" y="37338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9246" name="Rectangle 30">
            <a:extLst>
              <a:ext uri="{FF2B5EF4-FFF2-40B4-BE49-F238E27FC236}">
                <a16:creationId xmlns:a16="http://schemas.microsoft.com/office/drawing/2014/main" id="{81CC09A0-27FB-4805-A894-B6C08FF91BF1}"/>
              </a:ext>
            </a:extLst>
          </p:cNvPr>
          <p:cNvSpPr>
            <a:spLocks noChangeArrowheads="1"/>
          </p:cNvSpPr>
          <p:nvPr/>
        </p:nvSpPr>
        <p:spPr bwMode="auto">
          <a:xfrm>
            <a:off x="7391400" y="18288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pPr>
            <a:r>
              <a:rPr lang="en-US" altLang="en-US" sz="1600"/>
              <a:t>18-</a:t>
            </a:r>
          </a:p>
        </p:txBody>
      </p:sp>
      <p:sp>
        <p:nvSpPr>
          <p:cNvPr id="9247" name="Rectangle 31">
            <a:extLst>
              <a:ext uri="{FF2B5EF4-FFF2-40B4-BE49-F238E27FC236}">
                <a16:creationId xmlns:a16="http://schemas.microsoft.com/office/drawing/2014/main" id="{49871963-600E-4386-ADB0-62E3439C90F7}"/>
              </a:ext>
            </a:extLst>
          </p:cNvPr>
          <p:cNvSpPr>
            <a:spLocks noChangeArrowheads="1"/>
          </p:cNvSpPr>
          <p:nvPr/>
        </p:nvSpPr>
        <p:spPr bwMode="auto">
          <a:xfrm>
            <a:off x="7391400" y="21336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pPr>
            <a:r>
              <a:rPr lang="en-US" altLang="en-US" sz="1600"/>
              <a:t>19-</a:t>
            </a:r>
          </a:p>
        </p:txBody>
      </p:sp>
      <p:sp>
        <p:nvSpPr>
          <p:cNvPr id="9248" name="Rectangle 32">
            <a:extLst>
              <a:ext uri="{FF2B5EF4-FFF2-40B4-BE49-F238E27FC236}">
                <a16:creationId xmlns:a16="http://schemas.microsoft.com/office/drawing/2014/main" id="{C586B1BB-7896-48B3-BE17-6DFB7D3D13CE}"/>
              </a:ext>
            </a:extLst>
          </p:cNvPr>
          <p:cNvSpPr>
            <a:spLocks noChangeArrowheads="1"/>
          </p:cNvSpPr>
          <p:nvPr/>
        </p:nvSpPr>
        <p:spPr bwMode="auto">
          <a:xfrm>
            <a:off x="7391400" y="24384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pPr>
            <a:r>
              <a:rPr lang="en-US" altLang="en-US" sz="1600"/>
              <a:t>20-</a:t>
            </a:r>
          </a:p>
        </p:txBody>
      </p:sp>
      <p:sp>
        <p:nvSpPr>
          <p:cNvPr id="9249" name="Rectangle 33">
            <a:extLst>
              <a:ext uri="{FF2B5EF4-FFF2-40B4-BE49-F238E27FC236}">
                <a16:creationId xmlns:a16="http://schemas.microsoft.com/office/drawing/2014/main" id="{9A28DDE3-ED07-49BA-9E36-7706D0374D0C}"/>
              </a:ext>
            </a:extLst>
          </p:cNvPr>
          <p:cNvSpPr>
            <a:spLocks noChangeArrowheads="1"/>
          </p:cNvSpPr>
          <p:nvPr/>
        </p:nvSpPr>
        <p:spPr bwMode="auto">
          <a:xfrm>
            <a:off x="7391400" y="30480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pPr>
            <a:r>
              <a:rPr lang="en-US" altLang="en-US" sz="1600"/>
              <a:t>22-</a:t>
            </a:r>
          </a:p>
        </p:txBody>
      </p:sp>
      <p:sp>
        <p:nvSpPr>
          <p:cNvPr id="9250" name="Rectangle 34">
            <a:extLst>
              <a:ext uri="{FF2B5EF4-FFF2-40B4-BE49-F238E27FC236}">
                <a16:creationId xmlns:a16="http://schemas.microsoft.com/office/drawing/2014/main" id="{F4826ACB-E4CC-4B19-90FB-07DCCA2B40BD}"/>
              </a:ext>
            </a:extLst>
          </p:cNvPr>
          <p:cNvSpPr>
            <a:spLocks noChangeArrowheads="1"/>
          </p:cNvSpPr>
          <p:nvPr/>
        </p:nvSpPr>
        <p:spPr bwMode="auto">
          <a:xfrm>
            <a:off x="7391400" y="27432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pPr>
            <a:r>
              <a:rPr lang="en-US" altLang="en-US" sz="1600"/>
              <a:t>21-</a:t>
            </a:r>
          </a:p>
        </p:txBody>
      </p:sp>
      <p:sp>
        <p:nvSpPr>
          <p:cNvPr id="9251" name="Rectangle 35">
            <a:extLst>
              <a:ext uri="{FF2B5EF4-FFF2-40B4-BE49-F238E27FC236}">
                <a16:creationId xmlns:a16="http://schemas.microsoft.com/office/drawing/2014/main" id="{64DC9B0C-EA42-4454-9A8D-1D0F99D06AF6}"/>
              </a:ext>
            </a:extLst>
          </p:cNvPr>
          <p:cNvSpPr>
            <a:spLocks noChangeArrowheads="1"/>
          </p:cNvSpPr>
          <p:nvPr/>
        </p:nvSpPr>
        <p:spPr bwMode="auto">
          <a:xfrm>
            <a:off x="7391400" y="33528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pPr>
            <a:r>
              <a:rPr lang="en-US" altLang="en-US" sz="1600"/>
              <a:t>23-</a:t>
            </a:r>
          </a:p>
        </p:txBody>
      </p:sp>
      <p:sp>
        <p:nvSpPr>
          <p:cNvPr id="9252" name="Rectangle 36">
            <a:extLst>
              <a:ext uri="{FF2B5EF4-FFF2-40B4-BE49-F238E27FC236}">
                <a16:creationId xmlns:a16="http://schemas.microsoft.com/office/drawing/2014/main" id="{D9916D18-2501-4474-B88A-30FCB34A8B0D}"/>
              </a:ext>
            </a:extLst>
          </p:cNvPr>
          <p:cNvSpPr>
            <a:spLocks noChangeArrowheads="1"/>
          </p:cNvSpPr>
          <p:nvPr/>
        </p:nvSpPr>
        <p:spPr bwMode="auto">
          <a:xfrm>
            <a:off x="7391400" y="36576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pPr>
            <a:r>
              <a:rPr lang="en-US" altLang="en-US" sz="1600"/>
              <a:t>24-</a:t>
            </a:r>
          </a:p>
        </p:txBody>
      </p:sp>
      <p:sp>
        <p:nvSpPr>
          <p:cNvPr id="9253" name="Rectangle 37">
            <a:extLst>
              <a:ext uri="{FF2B5EF4-FFF2-40B4-BE49-F238E27FC236}">
                <a16:creationId xmlns:a16="http://schemas.microsoft.com/office/drawing/2014/main" id="{DF325D12-4A35-4A07-873D-36A2AA7EE88F}"/>
              </a:ext>
            </a:extLst>
          </p:cNvPr>
          <p:cNvSpPr>
            <a:spLocks noChangeArrowheads="1"/>
          </p:cNvSpPr>
          <p:nvPr/>
        </p:nvSpPr>
        <p:spPr bwMode="auto">
          <a:xfrm>
            <a:off x="4610100" y="4495800"/>
            <a:ext cx="45339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rtl="1"/>
            <a:r>
              <a:rPr lang="ar-SA" altLang="en-US" sz="4000"/>
              <a:t>إِنۡ هَـٰذَآ إِلَّا قَوۡلُ ٱلۡبَشَرِ (﻿٢٥﻿)</a:t>
            </a:r>
            <a:r>
              <a:rPr lang="ar-SA" altLang="en-US" sz="4000" b="1"/>
              <a:t> </a:t>
            </a:r>
          </a:p>
        </p:txBody>
      </p:sp>
      <p:sp>
        <p:nvSpPr>
          <p:cNvPr id="9254" name="Rectangle 38">
            <a:extLst>
              <a:ext uri="{FF2B5EF4-FFF2-40B4-BE49-F238E27FC236}">
                <a16:creationId xmlns:a16="http://schemas.microsoft.com/office/drawing/2014/main" id="{08DB2F8A-B26B-4B32-BF75-1484B15F7017}"/>
              </a:ext>
            </a:extLst>
          </p:cNvPr>
          <p:cNvSpPr>
            <a:spLocks noChangeArrowheads="1"/>
          </p:cNvSpPr>
          <p:nvPr/>
        </p:nvSpPr>
        <p:spPr bwMode="auto">
          <a:xfrm>
            <a:off x="2743200" y="5165725"/>
            <a:ext cx="5964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rtl="1"/>
            <a:r>
              <a:rPr lang="en-US" altLang="en-US" sz="2000"/>
              <a:t>This is naught else than speech of mortal man. (25)</a:t>
            </a:r>
            <a:r>
              <a:rPr lang="ar-SA" altLang="en-US" sz="2000" b="1"/>
              <a:t> </a:t>
            </a:r>
          </a:p>
        </p:txBody>
      </p:sp>
      <p:sp>
        <p:nvSpPr>
          <p:cNvPr id="9255" name="Rectangle 39">
            <a:extLst>
              <a:ext uri="{FF2B5EF4-FFF2-40B4-BE49-F238E27FC236}">
                <a16:creationId xmlns:a16="http://schemas.microsoft.com/office/drawing/2014/main" id="{01F9CDF4-3AC2-4781-A2A0-F8D204DA4B32}"/>
              </a:ext>
            </a:extLst>
          </p:cNvPr>
          <p:cNvSpPr>
            <a:spLocks noChangeArrowheads="1"/>
          </p:cNvSpPr>
          <p:nvPr/>
        </p:nvSpPr>
        <p:spPr bwMode="auto">
          <a:xfrm>
            <a:off x="3429000" y="5981700"/>
            <a:ext cx="5410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pPr>
            <a:r>
              <a:rPr lang="en-US" altLang="en-US" sz="2000"/>
              <a:t>He said that these words have no significance to them. These words aren’t great, they are just any words from a man. </a:t>
            </a:r>
          </a:p>
        </p:txBody>
      </p:sp>
      <p:sp>
        <p:nvSpPr>
          <p:cNvPr id="9256" name="Rectangle 40">
            <a:extLst>
              <a:ext uri="{FF2B5EF4-FFF2-40B4-BE49-F238E27FC236}">
                <a16:creationId xmlns:a16="http://schemas.microsoft.com/office/drawing/2014/main" id="{09EB7DB3-FE81-4D9F-A574-A0F17AA7516B}"/>
              </a:ext>
            </a:extLst>
          </p:cNvPr>
          <p:cNvSpPr>
            <a:spLocks noChangeArrowheads="1"/>
          </p:cNvSpPr>
          <p:nvPr/>
        </p:nvSpPr>
        <p:spPr bwMode="auto">
          <a:xfrm>
            <a:off x="7391400" y="39624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pPr>
            <a:r>
              <a:rPr lang="en-US" altLang="en-US" sz="1600"/>
              <a:t>25-</a:t>
            </a:r>
          </a:p>
        </p:txBody>
      </p:sp>
      <p:pic>
        <p:nvPicPr>
          <p:cNvPr id="9257" name="prophet-suratalmudatir25wav.wav">
            <a:hlinkClick r:id="" action="ppaction://media"/>
            <a:extLst>
              <a:ext uri="{FF2B5EF4-FFF2-40B4-BE49-F238E27FC236}">
                <a16:creationId xmlns:a16="http://schemas.microsoft.com/office/drawing/2014/main" id="{120303F0-94B6-4DB0-A630-FDE9D01216BA}"/>
              </a:ext>
            </a:extLst>
          </p:cNvPr>
          <p:cNvPicPr>
            <a:picLocks noChangeAspect="1" noChangeArrowheads="1"/>
          </p:cNvPicPr>
          <p:nvPr>
            <a:audioFile r:link="rId16"/>
            <p:extLst>
              <p:ext uri="{DAA4B4D4-6D71-4841-9C94-3DE7FCFB9230}">
                <p14:media xmlns:p14="http://schemas.microsoft.com/office/powerpoint/2010/main" r:link="rId15"/>
              </p:ext>
            </p:extLst>
          </p:nvPr>
        </p:nvPicPr>
        <p:blipFill>
          <a:blip r:embed="rId19">
            <a:extLst>
              <a:ext uri="{28A0092B-C50C-407E-A947-70E740481C1C}">
                <a14:useLocalDpi xmlns:a14="http://schemas.microsoft.com/office/drawing/2010/main" val="0"/>
              </a:ext>
            </a:extLst>
          </a:blip>
          <a:srcRect/>
          <a:stretch>
            <a:fillRect/>
          </a:stretch>
        </p:blipFill>
        <p:spPr bwMode="auto">
          <a:xfrm>
            <a:off x="8305800" y="39624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9258" name="Oval 42">
            <a:extLst>
              <a:ext uri="{FF2B5EF4-FFF2-40B4-BE49-F238E27FC236}">
                <a16:creationId xmlns:a16="http://schemas.microsoft.com/office/drawing/2014/main" id="{4726FA3D-1ADF-48BE-8C7A-AA2EF82DEAF7}"/>
              </a:ext>
            </a:extLst>
          </p:cNvPr>
          <p:cNvSpPr>
            <a:spLocks noChangeArrowheads="1"/>
          </p:cNvSpPr>
          <p:nvPr/>
        </p:nvSpPr>
        <p:spPr bwMode="auto">
          <a:xfrm>
            <a:off x="609600" y="2590800"/>
            <a:ext cx="2438400" cy="1676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This isn’t anything</a:t>
            </a:r>
          </a:p>
          <a:p>
            <a:pPr algn="ctr"/>
            <a:r>
              <a:rPr lang="en-US" altLang="en-US" b="1"/>
              <a:t>But a known magic trick!</a:t>
            </a:r>
          </a:p>
        </p:txBody>
      </p:sp>
      <p:pic>
        <p:nvPicPr>
          <p:cNvPr id="9259" name="Picture 43">
            <a:extLst>
              <a:ext uri="{FF2B5EF4-FFF2-40B4-BE49-F238E27FC236}">
                <a16:creationId xmlns:a16="http://schemas.microsoft.com/office/drawing/2014/main" id="{C81D2ACE-7193-4203-9907-90BA20ACBB3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4800" y="4267200"/>
            <a:ext cx="1271588" cy="2590800"/>
          </a:xfrm>
          <a:prstGeom prst="rect">
            <a:avLst/>
          </a:prstGeom>
          <a:noFill/>
          <a:extLst>
            <a:ext uri="{909E8E84-426E-40DD-AFC4-6F175D3DCCD1}">
              <a14:hiddenFill xmlns:a14="http://schemas.microsoft.com/office/drawing/2010/main">
                <a:solidFill>
                  <a:srgbClr val="FFFFFF"/>
                </a:solidFill>
              </a14:hiddenFill>
            </a:ext>
          </a:extLst>
        </p:spPr>
      </p:pic>
      <p:pic>
        <p:nvPicPr>
          <p:cNvPr id="9260" name="Picture 44">
            <a:extLst>
              <a:ext uri="{FF2B5EF4-FFF2-40B4-BE49-F238E27FC236}">
                <a16:creationId xmlns:a16="http://schemas.microsoft.com/office/drawing/2014/main" id="{1CD290DB-0D72-425B-A324-666A8E9D8AA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4800" y="4267200"/>
            <a:ext cx="13970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9261" name="Picture 45">
            <a:extLst>
              <a:ext uri="{FF2B5EF4-FFF2-40B4-BE49-F238E27FC236}">
                <a16:creationId xmlns:a16="http://schemas.microsoft.com/office/drawing/2014/main" id="{C8662537-E4C8-4BA4-98BF-DAA13FCD7AD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1828800"/>
            <a:ext cx="9144000" cy="5029200"/>
          </a:xfrm>
          <a:prstGeom prst="rect">
            <a:avLst/>
          </a:prstGeom>
          <a:noFill/>
          <a:extLst>
            <a:ext uri="{909E8E84-426E-40DD-AFC4-6F175D3DCCD1}">
              <a14:hiddenFill xmlns:a14="http://schemas.microsoft.com/office/drawing/2010/main">
                <a:solidFill>
                  <a:srgbClr val="FFFFFF"/>
                </a:solidFill>
              </a14:hiddenFill>
            </a:ext>
          </a:extLst>
        </p:spPr>
      </p:pic>
      <p:sp>
        <p:nvSpPr>
          <p:cNvPr id="9262" name="Rectangle 46">
            <a:extLst>
              <a:ext uri="{FF2B5EF4-FFF2-40B4-BE49-F238E27FC236}">
                <a16:creationId xmlns:a16="http://schemas.microsoft.com/office/drawing/2014/main" id="{5324B630-1A14-46C9-AC03-2F5629E1B74D}"/>
              </a:ext>
            </a:extLst>
          </p:cNvPr>
          <p:cNvSpPr>
            <a:spLocks noGrp="1" noChangeArrowheads="1"/>
          </p:cNvSpPr>
          <p:nvPr>
            <p:ph type="body" idx="1"/>
          </p:nvPr>
        </p:nvSpPr>
        <p:spPr>
          <a:xfrm>
            <a:off x="2971800" y="228600"/>
            <a:ext cx="5486400" cy="2209800"/>
          </a:xfrm>
        </p:spPr>
        <p:txBody>
          <a:bodyPr/>
          <a:lstStyle/>
          <a:p>
            <a:pPr>
              <a:lnSpc>
                <a:spcPct val="90000"/>
              </a:lnSpc>
            </a:pPr>
            <a:r>
              <a:rPr lang="en-US" altLang="en-US" sz="2800"/>
              <a:t>Allah (SWT) said EXACTLY how the poet acted in this situation in surat Al-Mudathir. When the poet returned to his people stunned. </a:t>
            </a:r>
          </a:p>
        </p:txBody>
      </p:sp>
      <p:pic>
        <p:nvPicPr>
          <p:cNvPr id="9263" name="Picture 47">
            <a:extLst>
              <a:ext uri="{FF2B5EF4-FFF2-40B4-BE49-F238E27FC236}">
                <a16:creationId xmlns:a16="http://schemas.microsoft.com/office/drawing/2014/main" id="{9AF08882-44FA-46A2-AF5F-7111152548A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43200" y="3200400"/>
            <a:ext cx="1927225" cy="2819400"/>
          </a:xfrm>
          <a:prstGeom prst="rect">
            <a:avLst/>
          </a:prstGeom>
          <a:noFill/>
          <a:extLst>
            <a:ext uri="{909E8E84-426E-40DD-AFC4-6F175D3DCCD1}">
              <a14:hiddenFill xmlns:a14="http://schemas.microsoft.com/office/drawing/2010/main">
                <a:solidFill>
                  <a:srgbClr val="FFFFFF"/>
                </a:solidFill>
              </a14:hiddenFill>
            </a:ext>
          </a:extLst>
        </p:spPr>
      </p:pic>
      <p:sp>
        <p:nvSpPr>
          <p:cNvPr id="9264" name="Oval 48">
            <a:extLst>
              <a:ext uri="{FF2B5EF4-FFF2-40B4-BE49-F238E27FC236}">
                <a16:creationId xmlns:a16="http://schemas.microsoft.com/office/drawing/2014/main" id="{73D0BB5D-2D91-4831-BE18-02DC5B0EB0F2}"/>
              </a:ext>
            </a:extLst>
          </p:cNvPr>
          <p:cNvSpPr>
            <a:spLocks noChangeArrowheads="1"/>
          </p:cNvSpPr>
          <p:nvPr/>
        </p:nvSpPr>
        <p:spPr bwMode="auto">
          <a:xfrm>
            <a:off x="533400" y="2590800"/>
            <a:ext cx="2590800" cy="1752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This is nothing but </a:t>
            </a:r>
          </a:p>
          <a:p>
            <a:pPr algn="ctr" rtl="1"/>
            <a:r>
              <a:rPr lang="en-US" altLang="en-US" b="1"/>
              <a:t>A ordinary man’s words</a:t>
            </a:r>
          </a:p>
        </p:txBody>
      </p:sp>
      <p:pic>
        <p:nvPicPr>
          <p:cNvPr id="9265" name="Picture 49">
            <a:extLst>
              <a:ext uri="{FF2B5EF4-FFF2-40B4-BE49-F238E27FC236}">
                <a16:creationId xmlns:a16="http://schemas.microsoft.com/office/drawing/2014/main" id="{CE084AF7-883E-4376-847F-76AAA54737F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00600" y="3124200"/>
            <a:ext cx="1687513" cy="2971800"/>
          </a:xfrm>
          <a:prstGeom prst="rect">
            <a:avLst/>
          </a:prstGeom>
          <a:noFill/>
          <a:extLst>
            <a:ext uri="{909E8E84-426E-40DD-AFC4-6F175D3DCCD1}">
              <a14:hiddenFill xmlns:a14="http://schemas.microsoft.com/office/drawing/2010/main">
                <a:solidFill>
                  <a:srgbClr val="FFFFFF"/>
                </a:solidFill>
              </a14:hiddenFill>
            </a:ext>
          </a:extLst>
        </p:spPr>
      </p:pic>
      <p:sp>
        <p:nvSpPr>
          <p:cNvPr id="9266" name="Oval 50">
            <a:extLst>
              <a:ext uri="{FF2B5EF4-FFF2-40B4-BE49-F238E27FC236}">
                <a16:creationId xmlns:a16="http://schemas.microsoft.com/office/drawing/2014/main" id="{644FDC04-6AB1-41FF-9ECA-A8970A4A29D1}"/>
              </a:ext>
            </a:extLst>
          </p:cNvPr>
          <p:cNvSpPr>
            <a:spLocks noChangeArrowheads="1"/>
          </p:cNvSpPr>
          <p:nvPr/>
        </p:nvSpPr>
        <p:spPr bwMode="auto">
          <a:xfrm>
            <a:off x="457200" y="1752600"/>
            <a:ext cx="2743200" cy="1828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Walid, you have returned!</a:t>
            </a:r>
          </a:p>
          <a:p>
            <a:pPr algn="ctr" rtl="1"/>
            <a:r>
              <a:rPr lang="en-US" altLang="en-US" b="1"/>
              <a:t>How did that meeting </a:t>
            </a:r>
          </a:p>
          <a:p>
            <a:pPr algn="ctr"/>
            <a:r>
              <a:rPr lang="en-US" altLang="en-US" b="1"/>
              <a:t>With that phony </a:t>
            </a:r>
          </a:p>
          <a:p>
            <a:pPr algn="ctr"/>
            <a:r>
              <a:rPr lang="en-US" altLang="en-US" b="1"/>
              <a:t> “prophet”go?!?</a:t>
            </a:r>
          </a:p>
        </p:txBody>
      </p:sp>
    </p:spTree>
    <p:extLst>
      <p:ext uri="{BB962C8B-B14F-4D97-AF65-F5344CB8AC3E}">
        <p14:creationId xmlns:p14="http://schemas.microsoft.com/office/powerpoint/2010/main" val="2256009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9262">
                                            <p:txEl>
                                              <p:pRg st="0" end="0"/>
                                            </p:txEl>
                                          </p:spTgt>
                                        </p:tgtEl>
                                      </p:cBhvr>
                                    </p:animEffect>
                                    <p:set>
                                      <p:cBhvr>
                                        <p:cTn id="7" dur="1" fill="hold">
                                          <p:stCondLst>
                                            <p:cond delay="1999"/>
                                          </p:stCondLst>
                                        </p:cTn>
                                        <p:tgtEl>
                                          <p:spTgt spid="9262">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9263"/>
                                        </p:tgtEl>
                                      </p:cBhvr>
                                    </p:animEffect>
                                    <p:set>
                                      <p:cBhvr>
                                        <p:cTn id="10" dur="1" fill="hold">
                                          <p:stCondLst>
                                            <p:cond delay="1999"/>
                                          </p:stCondLst>
                                        </p:cTn>
                                        <p:tgtEl>
                                          <p:spTgt spid="926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9265"/>
                                        </p:tgtEl>
                                      </p:cBhvr>
                                    </p:animEffect>
                                    <p:set>
                                      <p:cBhvr>
                                        <p:cTn id="13" dur="1" fill="hold">
                                          <p:stCondLst>
                                            <p:cond delay="1999"/>
                                          </p:stCondLst>
                                        </p:cTn>
                                        <p:tgtEl>
                                          <p:spTgt spid="926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9266"/>
                                        </p:tgtEl>
                                      </p:cBhvr>
                                    </p:animEffect>
                                    <p:set>
                                      <p:cBhvr>
                                        <p:cTn id="16" dur="1" fill="hold">
                                          <p:stCondLst>
                                            <p:cond delay="1999"/>
                                          </p:stCondLst>
                                        </p:cTn>
                                        <p:tgtEl>
                                          <p:spTgt spid="9266"/>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9261"/>
                                        </p:tgtEl>
                                      </p:cBhvr>
                                    </p:animEffect>
                                    <p:set>
                                      <p:cBhvr>
                                        <p:cTn id="19" dur="1" fill="hold">
                                          <p:stCondLst>
                                            <p:cond delay="1999"/>
                                          </p:stCondLst>
                                        </p:cTn>
                                        <p:tgtEl>
                                          <p:spTgt spid="9261"/>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nodeType="clickEffect">
                                  <p:stCondLst>
                                    <p:cond delay="0"/>
                                  </p:stCondLst>
                                  <p:childTnLst>
                                    <p:animEffect transition="out" filter="fade">
                                      <p:cBhvr>
                                        <p:cTn id="23" dur="2000"/>
                                        <p:tgtEl>
                                          <p:spTgt spid="9218"/>
                                        </p:tgtEl>
                                      </p:cBhvr>
                                    </p:animEffect>
                                    <p:set>
                                      <p:cBhvr>
                                        <p:cTn id="24" dur="1" fill="hold">
                                          <p:stCondLst>
                                            <p:cond delay="1999"/>
                                          </p:stCondLst>
                                        </p:cTn>
                                        <p:tgtEl>
                                          <p:spTgt spid="9218"/>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2000"/>
                                        <p:tgtEl>
                                          <p:spTgt spid="9222"/>
                                        </p:tgtEl>
                                      </p:cBhvr>
                                    </p:animEffect>
                                    <p:set>
                                      <p:cBhvr>
                                        <p:cTn id="27" dur="1" fill="hold">
                                          <p:stCondLst>
                                            <p:cond delay="1999"/>
                                          </p:stCondLst>
                                        </p:cTn>
                                        <p:tgtEl>
                                          <p:spTgt spid="9222"/>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9240"/>
                                        </p:tgtEl>
                                        <p:attrNameLst>
                                          <p:attrName>style.visibility</p:attrName>
                                        </p:attrNameLst>
                                      </p:cBhvr>
                                      <p:to>
                                        <p:strVal val="visible"/>
                                      </p:to>
                                    </p:set>
                                    <p:animEffect transition="in" filter="fade">
                                      <p:cBhvr>
                                        <p:cTn id="30" dur="2000"/>
                                        <p:tgtEl>
                                          <p:spTgt spid="924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223"/>
                                        </p:tgtEl>
                                        <p:attrNameLst>
                                          <p:attrName>style.visibility</p:attrName>
                                        </p:attrNameLst>
                                      </p:cBhvr>
                                      <p:to>
                                        <p:strVal val="visible"/>
                                      </p:to>
                                    </p:set>
                                    <p:animEffect transition="in" filter="fade">
                                      <p:cBhvr>
                                        <p:cTn id="33" dur="2000"/>
                                        <p:tgtEl>
                                          <p:spTgt spid="92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224"/>
                                        </p:tgtEl>
                                        <p:attrNameLst>
                                          <p:attrName>style.visibility</p:attrName>
                                        </p:attrNameLst>
                                      </p:cBhvr>
                                      <p:to>
                                        <p:strVal val="visible"/>
                                      </p:to>
                                    </p:set>
                                    <p:animEffect transition="in" filter="fade">
                                      <p:cBhvr>
                                        <p:cTn id="36" dur="2000"/>
                                        <p:tgtEl>
                                          <p:spTgt spid="922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xit" presetSubtype="0" fill="hold" grpId="1" nodeType="clickEffect">
                                  <p:stCondLst>
                                    <p:cond delay="0"/>
                                  </p:stCondLst>
                                  <p:childTnLst>
                                    <p:animEffect transition="out" filter="fade">
                                      <p:cBhvr>
                                        <p:cTn id="40" dur="2000"/>
                                        <p:tgtEl>
                                          <p:spTgt spid="9224"/>
                                        </p:tgtEl>
                                      </p:cBhvr>
                                    </p:animEffect>
                                    <p:set>
                                      <p:cBhvr>
                                        <p:cTn id="41" dur="1" fill="hold">
                                          <p:stCondLst>
                                            <p:cond delay="1999"/>
                                          </p:stCondLst>
                                        </p:cTn>
                                        <p:tgtEl>
                                          <p:spTgt spid="9224"/>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9241"/>
                                        </p:tgtEl>
                                        <p:attrNameLst>
                                          <p:attrName>style.visibility</p:attrName>
                                        </p:attrNameLst>
                                      </p:cBhvr>
                                      <p:to>
                                        <p:strVal val="visible"/>
                                      </p:to>
                                    </p:set>
                                    <p:animEffect transition="in" filter="fade">
                                      <p:cBhvr>
                                        <p:cTn id="44" dur="2000"/>
                                        <p:tgtEl>
                                          <p:spTgt spid="9241"/>
                                        </p:tgtEl>
                                      </p:cBhvr>
                                    </p:animEffect>
                                  </p:childTnLst>
                                </p:cTn>
                              </p:par>
                              <p:par>
                                <p:cTn id="45" presetID="10" presetClass="exit" presetSubtype="0" fill="hold" grpId="1" nodeType="withEffect">
                                  <p:stCondLst>
                                    <p:cond delay="0"/>
                                  </p:stCondLst>
                                  <p:childTnLst>
                                    <p:animEffect transition="out" filter="fade">
                                      <p:cBhvr>
                                        <p:cTn id="46" dur="2000"/>
                                        <p:tgtEl>
                                          <p:spTgt spid="9223"/>
                                        </p:tgtEl>
                                      </p:cBhvr>
                                    </p:animEffect>
                                    <p:set>
                                      <p:cBhvr>
                                        <p:cTn id="47" dur="1" fill="hold">
                                          <p:stCondLst>
                                            <p:cond delay="1999"/>
                                          </p:stCondLst>
                                        </p:cTn>
                                        <p:tgtEl>
                                          <p:spTgt spid="9223"/>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9225"/>
                                        </p:tgtEl>
                                        <p:attrNameLst>
                                          <p:attrName>style.visibility</p:attrName>
                                        </p:attrNameLst>
                                      </p:cBhvr>
                                      <p:to>
                                        <p:strVal val="visible"/>
                                      </p:to>
                                    </p:set>
                                    <p:animEffect transition="in" filter="fade">
                                      <p:cBhvr>
                                        <p:cTn id="50" dur="2000"/>
                                        <p:tgtEl>
                                          <p:spTgt spid="922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9226"/>
                                        </p:tgtEl>
                                        <p:attrNameLst>
                                          <p:attrName>style.visibility</p:attrName>
                                        </p:attrNameLst>
                                      </p:cBhvr>
                                      <p:to>
                                        <p:strVal val="visible"/>
                                      </p:to>
                                    </p:set>
                                    <p:animEffect transition="in" filter="fade">
                                      <p:cBhvr>
                                        <p:cTn id="53" dur="2000"/>
                                        <p:tgtEl>
                                          <p:spTgt spid="92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9227">
                                            <p:txEl>
                                              <p:pRg st="0" end="0"/>
                                            </p:txEl>
                                          </p:spTgt>
                                        </p:tgtEl>
                                        <p:attrNameLst>
                                          <p:attrName>style.visibility</p:attrName>
                                        </p:attrNameLst>
                                      </p:cBhvr>
                                      <p:to>
                                        <p:strVal val="visible"/>
                                      </p:to>
                                    </p:set>
                                    <p:animEffect transition="in" filter="fade">
                                      <p:cBhvr>
                                        <p:cTn id="56" dur="2000"/>
                                        <p:tgtEl>
                                          <p:spTgt spid="9227">
                                            <p:txEl>
                                              <p:pRg st="0" end="0"/>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9228"/>
                                        </p:tgtEl>
                                        <p:attrNameLst>
                                          <p:attrName>style.visibility</p:attrName>
                                        </p:attrNameLst>
                                      </p:cBhvr>
                                      <p:to>
                                        <p:strVal val="visible"/>
                                      </p:to>
                                    </p:set>
                                    <p:animEffect transition="in" filter="fade">
                                      <p:cBhvr>
                                        <p:cTn id="61" dur="2000"/>
                                        <p:tgtEl>
                                          <p:spTgt spid="9228"/>
                                        </p:tgtEl>
                                      </p:cBhvr>
                                    </p:animEffect>
                                  </p:childTnLst>
                                </p:cTn>
                              </p:par>
                              <p:par>
                                <p:cTn id="62" presetID="10" presetClass="exit" presetSubtype="0" fill="hold" grpId="1" nodeType="withEffect">
                                  <p:stCondLst>
                                    <p:cond delay="0"/>
                                  </p:stCondLst>
                                  <p:childTnLst>
                                    <p:animEffect transition="out" filter="fade">
                                      <p:cBhvr>
                                        <p:cTn id="63" dur="2000"/>
                                        <p:tgtEl>
                                          <p:spTgt spid="9225"/>
                                        </p:tgtEl>
                                      </p:cBhvr>
                                    </p:animEffect>
                                    <p:set>
                                      <p:cBhvr>
                                        <p:cTn id="64" dur="1" fill="hold">
                                          <p:stCondLst>
                                            <p:cond delay="1999"/>
                                          </p:stCondLst>
                                        </p:cTn>
                                        <p:tgtEl>
                                          <p:spTgt spid="9225"/>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9242"/>
                                        </p:tgtEl>
                                        <p:attrNameLst>
                                          <p:attrName>style.visibility</p:attrName>
                                        </p:attrNameLst>
                                      </p:cBhvr>
                                      <p:to>
                                        <p:strVal val="visible"/>
                                      </p:to>
                                    </p:set>
                                    <p:animEffect transition="in" filter="fade">
                                      <p:cBhvr>
                                        <p:cTn id="67" dur="2000"/>
                                        <p:tgtEl>
                                          <p:spTgt spid="924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9229"/>
                                        </p:tgtEl>
                                        <p:attrNameLst>
                                          <p:attrName>style.visibility</p:attrName>
                                        </p:attrNameLst>
                                      </p:cBhvr>
                                      <p:to>
                                        <p:strVal val="visible"/>
                                      </p:to>
                                    </p:set>
                                    <p:animEffect transition="in" filter="fade">
                                      <p:cBhvr>
                                        <p:cTn id="70" dur="2000"/>
                                        <p:tgtEl>
                                          <p:spTgt spid="9229"/>
                                        </p:tgtEl>
                                      </p:cBhvr>
                                    </p:animEffect>
                                  </p:childTnLst>
                                </p:cTn>
                              </p:par>
                              <p:par>
                                <p:cTn id="71" presetID="10" presetClass="exit" presetSubtype="0" fill="hold" nodeType="withEffect">
                                  <p:stCondLst>
                                    <p:cond delay="0"/>
                                  </p:stCondLst>
                                  <p:childTnLst>
                                    <p:animEffect transition="out" filter="fade">
                                      <p:cBhvr>
                                        <p:cTn id="72" dur="2000"/>
                                        <p:tgtEl>
                                          <p:spTgt spid="9219"/>
                                        </p:tgtEl>
                                      </p:cBhvr>
                                    </p:animEffect>
                                    <p:set>
                                      <p:cBhvr>
                                        <p:cTn id="73" dur="1" fill="hold">
                                          <p:stCondLst>
                                            <p:cond delay="1999"/>
                                          </p:stCondLst>
                                        </p:cTn>
                                        <p:tgtEl>
                                          <p:spTgt spid="9219"/>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2000"/>
                                        <p:tgtEl>
                                          <p:spTgt spid="9221"/>
                                        </p:tgtEl>
                                      </p:cBhvr>
                                    </p:animEffect>
                                    <p:set>
                                      <p:cBhvr>
                                        <p:cTn id="76" dur="1" fill="hold">
                                          <p:stCondLst>
                                            <p:cond delay="1999"/>
                                          </p:stCondLst>
                                        </p:cTn>
                                        <p:tgtEl>
                                          <p:spTgt spid="9221"/>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2000"/>
                                        <p:tgtEl>
                                          <p:spTgt spid="9220"/>
                                        </p:tgtEl>
                                      </p:cBhvr>
                                    </p:animEffect>
                                    <p:set>
                                      <p:cBhvr>
                                        <p:cTn id="79" dur="1" fill="hold">
                                          <p:stCondLst>
                                            <p:cond delay="1999"/>
                                          </p:stCondLst>
                                        </p:cTn>
                                        <p:tgtEl>
                                          <p:spTgt spid="9220"/>
                                        </p:tgtEl>
                                        <p:attrNameLst>
                                          <p:attrName>style.visibility</p:attrName>
                                        </p:attrNameLst>
                                      </p:cBhvr>
                                      <p:to>
                                        <p:strVal val="hidden"/>
                                      </p:to>
                                    </p:set>
                                  </p:childTnLst>
                                </p:cTn>
                              </p:par>
                              <p:par>
                                <p:cTn id="80" presetID="10" presetClass="entr" presetSubtype="0" fill="hold" nodeType="withEffect">
                                  <p:stCondLst>
                                    <p:cond delay="0"/>
                                  </p:stCondLst>
                                  <p:childTnLst>
                                    <p:set>
                                      <p:cBhvr>
                                        <p:cTn id="81" dur="1" fill="hold">
                                          <p:stCondLst>
                                            <p:cond delay="0"/>
                                          </p:stCondLst>
                                        </p:cTn>
                                        <p:tgtEl>
                                          <p:spTgt spid="9259"/>
                                        </p:tgtEl>
                                        <p:attrNameLst>
                                          <p:attrName>style.visibility</p:attrName>
                                        </p:attrNameLst>
                                      </p:cBhvr>
                                      <p:to>
                                        <p:strVal val="visible"/>
                                      </p:to>
                                    </p:set>
                                    <p:animEffect transition="in" filter="fade">
                                      <p:cBhvr>
                                        <p:cTn id="82" dur="2000"/>
                                        <p:tgtEl>
                                          <p:spTgt spid="9259"/>
                                        </p:tgtEl>
                                      </p:cBhvr>
                                    </p:animEffect>
                                  </p:childTnLst>
                                </p:cTn>
                              </p:par>
                              <p:par>
                                <p:cTn id="83" presetID="10" presetClass="exit" presetSubtype="0" fill="hold" grpId="1" nodeType="withEffect">
                                  <p:stCondLst>
                                    <p:cond delay="0"/>
                                  </p:stCondLst>
                                  <p:childTnLst>
                                    <p:animEffect transition="out" filter="fade">
                                      <p:cBhvr>
                                        <p:cTn id="84" dur="2000"/>
                                        <p:tgtEl>
                                          <p:spTgt spid="9226"/>
                                        </p:tgtEl>
                                      </p:cBhvr>
                                    </p:animEffect>
                                    <p:set>
                                      <p:cBhvr>
                                        <p:cTn id="85" dur="1" fill="hold">
                                          <p:stCondLst>
                                            <p:cond delay="1999"/>
                                          </p:stCondLst>
                                        </p:cTn>
                                        <p:tgtEl>
                                          <p:spTgt spid="9226"/>
                                        </p:tgtEl>
                                        <p:attrNameLst>
                                          <p:attrName>style.visibility</p:attrName>
                                        </p:attrNameLst>
                                      </p:cBhvr>
                                      <p:to>
                                        <p:strVal val="hidden"/>
                                      </p:to>
                                    </p:set>
                                  </p:childTnLst>
                                </p:cTn>
                              </p:par>
                              <p:par>
                                <p:cTn id="86" presetID="10" presetClass="entr" presetSubtype="0" fill="hold" grpId="0" nodeType="withEffect">
                                  <p:stCondLst>
                                    <p:cond delay="0"/>
                                  </p:stCondLst>
                                  <p:childTnLst>
                                    <p:set>
                                      <p:cBhvr>
                                        <p:cTn id="87" dur="1" fill="hold">
                                          <p:stCondLst>
                                            <p:cond delay="0"/>
                                          </p:stCondLst>
                                        </p:cTn>
                                        <p:tgtEl>
                                          <p:spTgt spid="9230">
                                            <p:txEl>
                                              <p:pRg st="0" end="0"/>
                                            </p:txEl>
                                          </p:spTgt>
                                        </p:tgtEl>
                                        <p:attrNameLst>
                                          <p:attrName>style.visibility</p:attrName>
                                        </p:attrNameLst>
                                      </p:cBhvr>
                                      <p:to>
                                        <p:strVal val="visible"/>
                                      </p:to>
                                    </p:set>
                                    <p:animEffect transition="in" filter="fade">
                                      <p:cBhvr>
                                        <p:cTn id="88" dur="2000"/>
                                        <p:tgtEl>
                                          <p:spTgt spid="9230">
                                            <p:txEl>
                                              <p:pRg st="0" end="0"/>
                                            </p:txEl>
                                          </p:spTgt>
                                        </p:tgtEl>
                                      </p:cBhvr>
                                    </p:animEffect>
                                  </p:childTnLst>
                                </p:cTn>
                              </p:par>
                              <p:par>
                                <p:cTn id="89" presetID="10" presetClass="exit" presetSubtype="0" fill="hold" grpId="1" nodeType="withEffect">
                                  <p:stCondLst>
                                    <p:cond delay="0"/>
                                  </p:stCondLst>
                                  <p:childTnLst>
                                    <p:animEffect transition="out" filter="fade">
                                      <p:cBhvr>
                                        <p:cTn id="90" dur="2000"/>
                                        <p:tgtEl>
                                          <p:spTgt spid="9227">
                                            <p:txEl>
                                              <p:pRg st="0" end="0"/>
                                            </p:txEl>
                                          </p:spTgt>
                                        </p:tgtEl>
                                      </p:cBhvr>
                                    </p:animEffect>
                                    <p:set>
                                      <p:cBhvr>
                                        <p:cTn id="91" dur="1" fill="hold">
                                          <p:stCondLst>
                                            <p:cond delay="1999"/>
                                          </p:stCondLst>
                                        </p:cTn>
                                        <p:tgtEl>
                                          <p:spTgt spid="9227">
                                            <p:txEl>
                                              <p:pRg st="0" end="0"/>
                                            </p:txEl>
                                          </p:spTgt>
                                        </p:tgtEl>
                                        <p:attrNameLst>
                                          <p:attrName>style.visibility</p:attrName>
                                        </p:attrNameLst>
                                      </p:cBhvr>
                                      <p:to>
                                        <p:strVal val="hidden"/>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9233"/>
                                        </p:tgtEl>
                                        <p:attrNameLst>
                                          <p:attrName>style.visibility</p:attrName>
                                        </p:attrNameLst>
                                      </p:cBhvr>
                                      <p:to>
                                        <p:strVal val="visible"/>
                                      </p:to>
                                    </p:set>
                                    <p:animEffect transition="in" filter="fade">
                                      <p:cBhvr>
                                        <p:cTn id="96" dur="2000"/>
                                        <p:tgtEl>
                                          <p:spTgt spid="9233"/>
                                        </p:tgtEl>
                                      </p:cBhvr>
                                    </p:animEffect>
                                  </p:childTnLst>
                                </p:cTn>
                              </p:par>
                              <p:par>
                                <p:cTn id="97" presetID="10" presetClass="entr" presetSubtype="0" fill="hold" nodeType="withEffect">
                                  <p:stCondLst>
                                    <p:cond delay="0"/>
                                  </p:stCondLst>
                                  <p:childTnLst>
                                    <p:set>
                                      <p:cBhvr>
                                        <p:cTn id="98" dur="1" fill="hold">
                                          <p:stCondLst>
                                            <p:cond delay="0"/>
                                          </p:stCondLst>
                                        </p:cTn>
                                        <p:tgtEl>
                                          <p:spTgt spid="9243"/>
                                        </p:tgtEl>
                                        <p:attrNameLst>
                                          <p:attrName>style.visibility</p:attrName>
                                        </p:attrNameLst>
                                      </p:cBhvr>
                                      <p:to>
                                        <p:strVal val="visible"/>
                                      </p:to>
                                    </p:set>
                                    <p:animEffect transition="in" filter="fade">
                                      <p:cBhvr>
                                        <p:cTn id="99" dur="2000"/>
                                        <p:tgtEl>
                                          <p:spTgt spid="9243"/>
                                        </p:tgtEl>
                                      </p:cBhvr>
                                    </p:animEffect>
                                  </p:childTnLst>
                                </p:cTn>
                              </p:par>
                              <p:par>
                                <p:cTn id="100" presetID="10" presetClass="exit" presetSubtype="0" fill="hold" grpId="1" nodeType="withEffect">
                                  <p:stCondLst>
                                    <p:cond delay="0"/>
                                  </p:stCondLst>
                                  <p:childTnLst>
                                    <p:animEffect transition="out" filter="fade">
                                      <p:cBhvr>
                                        <p:cTn id="101" dur="2000"/>
                                        <p:tgtEl>
                                          <p:spTgt spid="9228"/>
                                        </p:tgtEl>
                                      </p:cBhvr>
                                    </p:animEffect>
                                    <p:set>
                                      <p:cBhvr>
                                        <p:cTn id="102" dur="1" fill="hold">
                                          <p:stCondLst>
                                            <p:cond delay="1999"/>
                                          </p:stCondLst>
                                        </p:cTn>
                                        <p:tgtEl>
                                          <p:spTgt spid="9228"/>
                                        </p:tgtEl>
                                        <p:attrNameLst>
                                          <p:attrName>style.visibility</p:attrName>
                                        </p:attrNameLst>
                                      </p:cBhvr>
                                      <p:to>
                                        <p:strVal val="hidden"/>
                                      </p:to>
                                    </p:set>
                                  </p:childTnLst>
                                </p:cTn>
                              </p:par>
                              <p:par>
                                <p:cTn id="103" presetID="10" presetClass="entr" presetSubtype="0" fill="hold" grpId="0" nodeType="withEffect">
                                  <p:stCondLst>
                                    <p:cond delay="0"/>
                                  </p:stCondLst>
                                  <p:childTnLst>
                                    <p:set>
                                      <p:cBhvr>
                                        <p:cTn id="104" dur="1" fill="hold">
                                          <p:stCondLst>
                                            <p:cond delay="0"/>
                                          </p:stCondLst>
                                        </p:cTn>
                                        <p:tgtEl>
                                          <p:spTgt spid="9231"/>
                                        </p:tgtEl>
                                        <p:attrNameLst>
                                          <p:attrName>style.visibility</p:attrName>
                                        </p:attrNameLst>
                                      </p:cBhvr>
                                      <p:to>
                                        <p:strVal val="visible"/>
                                      </p:to>
                                    </p:set>
                                    <p:animEffect transition="in" filter="fade">
                                      <p:cBhvr>
                                        <p:cTn id="105" dur="2000"/>
                                        <p:tgtEl>
                                          <p:spTgt spid="9231"/>
                                        </p:tgtEl>
                                      </p:cBhvr>
                                    </p:animEffect>
                                  </p:childTnLst>
                                </p:cTn>
                              </p:par>
                              <p:par>
                                <p:cTn id="106" presetID="10" presetClass="entr" presetSubtype="0" fill="hold" nodeType="withEffect">
                                  <p:stCondLst>
                                    <p:cond delay="0"/>
                                  </p:stCondLst>
                                  <p:childTnLst>
                                    <p:set>
                                      <p:cBhvr>
                                        <p:cTn id="107" dur="1" fill="hold">
                                          <p:stCondLst>
                                            <p:cond delay="0"/>
                                          </p:stCondLst>
                                        </p:cTn>
                                        <p:tgtEl>
                                          <p:spTgt spid="9260"/>
                                        </p:tgtEl>
                                        <p:attrNameLst>
                                          <p:attrName>style.visibility</p:attrName>
                                        </p:attrNameLst>
                                      </p:cBhvr>
                                      <p:to>
                                        <p:strVal val="visible"/>
                                      </p:to>
                                    </p:set>
                                    <p:animEffect transition="in" filter="fade">
                                      <p:cBhvr>
                                        <p:cTn id="108" dur="2000"/>
                                        <p:tgtEl>
                                          <p:spTgt spid="9260"/>
                                        </p:tgtEl>
                                      </p:cBhvr>
                                    </p:animEffect>
                                  </p:childTnLst>
                                </p:cTn>
                              </p:par>
                              <p:par>
                                <p:cTn id="109" presetID="10" presetClass="exit" presetSubtype="0" fill="hold" nodeType="withEffect">
                                  <p:stCondLst>
                                    <p:cond delay="0"/>
                                  </p:stCondLst>
                                  <p:childTnLst>
                                    <p:animEffect transition="out" filter="fade">
                                      <p:cBhvr>
                                        <p:cTn id="110" dur="2000"/>
                                        <p:tgtEl>
                                          <p:spTgt spid="9229"/>
                                        </p:tgtEl>
                                      </p:cBhvr>
                                    </p:animEffect>
                                    <p:set>
                                      <p:cBhvr>
                                        <p:cTn id="111" dur="1" fill="hold">
                                          <p:stCondLst>
                                            <p:cond delay="1999"/>
                                          </p:stCondLst>
                                        </p:cTn>
                                        <p:tgtEl>
                                          <p:spTgt spid="9229"/>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2000"/>
                                        <p:tgtEl>
                                          <p:spTgt spid="9230">
                                            <p:txEl>
                                              <p:pRg st="0" end="0"/>
                                            </p:txEl>
                                          </p:spTgt>
                                        </p:tgtEl>
                                      </p:cBhvr>
                                    </p:animEffect>
                                    <p:set>
                                      <p:cBhvr>
                                        <p:cTn id="114" dur="1" fill="hold">
                                          <p:stCondLst>
                                            <p:cond delay="1999"/>
                                          </p:stCondLst>
                                        </p:cTn>
                                        <p:tgtEl>
                                          <p:spTgt spid="9230">
                                            <p:txEl>
                                              <p:pRg st="0" end="0"/>
                                            </p:txEl>
                                          </p:spTgt>
                                        </p:tgtEl>
                                        <p:attrNameLst>
                                          <p:attrName>style.visibility</p:attrName>
                                        </p:attrNameLst>
                                      </p:cBhvr>
                                      <p:to>
                                        <p:strVal val="hidden"/>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9234"/>
                                        </p:tgtEl>
                                        <p:attrNameLst>
                                          <p:attrName>style.visibility</p:attrName>
                                        </p:attrNameLst>
                                      </p:cBhvr>
                                      <p:to>
                                        <p:strVal val="visible"/>
                                      </p:to>
                                    </p:set>
                                    <p:animEffect transition="in" filter="fade">
                                      <p:cBhvr>
                                        <p:cTn id="119" dur="2000"/>
                                        <p:tgtEl>
                                          <p:spTgt spid="9234"/>
                                        </p:tgtEl>
                                      </p:cBhvr>
                                    </p:animEffect>
                                  </p:childTnLst>
                                </p:cTn>
                              </p:par>
                              <p:par>
                                <p:cTn id="120" presetID="10" presetClass="entr" presetSubtype="0" fill="hold" nodeType="withEffect">
                                  <p:stCondLst>
                                    <p:cond delay="0"/>
                                  </p:stCondLst>
                                  <p:childTnLst>
                                    <p:set>
                                      <p:cBhvr>
                                        <p:cTn id="121" dur="1" fill="hold">
                                          <p:stCondLst>
                                            <p:cond delay="0"/>
                                          </p:stCondLst>
                                        </p:cTn>
                                        <p:tgtEl>
                                          <p:spTgt spid="9244"/>
                                        </p:tgtEl>
                                        <p:attrNameLst>
                                          <p:attrName>style.visibility</p:attrName>
                                        </p:attrNameLst>
                                      </p:cBhvr>
                                      <p:to>
                                        <p:strVal val="visible"/>
                                      </p:to>
                                    </p:set>
                                    <p:animEffect transition="in" filter="fade">
                                      <p:cBhvr>
                                        <p:cTn id="122" dur="2000"/>
                                        <p:tgtEl>
                                          <p:spTgt spid="9244"/>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9232"/>
                                        </p:tgtEl>
                                        <p:attrNameLst>
                                          <p:attrName>style.visibility</p:attrName>
                                        </p:attrNameLst>
                                      </p:cBhvr>
                                      <p:to>
                                        <p:strVal val="visible"/>
                                      </p:to>
                                    </p:set>
                                    <p:animEffect transition="in" filter="fade">
                                      <p:cBhvr>
                                        <p:cTn id="125" dur="2000"/>
                                        <p:tgtEl>
                                          <p:spTgt spid="9232"/>
                                        </p:tgtEl>
                                      </p:cBhvr>
                                    </p:animEffect>
                                  </p:childTnLst>
                                </p:cTn>
                              </p:par>
                              <p:par>
                                <p:cTn id="126" presetID="10" presetClass="exit" presetSubtype="0" fill="hold" grpId="1" nodeType="withEffect">
                                  <p:stCondLst>
                                    <p:cond delay="0"/>
                                  </p:stCondLst>
                                  <p:childTnLst>
                                    <p:animEffect transition="out" filter="fade">
                                      <p:cBhvr>
                                        <p:cTn id="127" dur="2000"/>
                                        <p:tgtEl>
                                          <p:spTgt spid="9233"/>
                                        </p:tgtEl>
                                      </p:cBhvr>
                                    </p:animEffect>
                                    <p:set>
                                      <p:cBhvr>
                                        <p:cTn id="128" dur="1" fill="hold">
                                          <p:stCondLst>
                                            <p:cond delay="1999"/>
                                          </p:stCondLst>
                                        </p:cTn>
                                        <p:tgtEl>
                                          <p:spTgt spid="9233"/>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2000"/>
                                        <p:tgtEl>
                                          <p:spTgt spid="9231"/>
                                        </p:tgtEl>
                                      </p:cBhvr>
                                    </p:animEffect>
                                    <p:set>
                                      <p:cBhvr>
                                        <p:cTn id="131" dur="1" fill="hold">
                                          <p:stCondLst>
                                            <p:cond delay="1999"/>
                                          </p:stCondLst>
                                        </p:cTn>
                                        <p:tgtEl>
                                          <p:spTgt spid="9231"/>
                                        </p:tgtEl>
                                        <p:attrNameLst>
                                          <p:attrName>style.visibility</p:attrName>
                                        </p:attrNameLst>
                                      </p:cBhvr>
                                      <p:to>
                                        <p:strVal val="hidden"/>
                                      </p:to>
                                    </p:set>
                                  </p:childTnLst>
                                </p:cTn>
                              </p:par>
                              <p:par>
                                <p:cTn id="132" presetID="10" presetClass="entr" presetSubtype="0" fill="hold" grpId="0" nodeType="withEffect">
                                  <p:stCondLst>
                                    <p:cond delay="0"/>
                                  </p:stCondLst>
                                  <p:childTnLst>
                                    <p:set>
                                      <p:cBhvr>
                                        <p:cTn id="133" dur="1" fill="hold">
                                          <p:stCondLst>
                                            <p:cond delay="0"/>
                                          </p:stCondLst>
                                        </p:cTn>
                                        <p:tgtEl>
                                          <p:spTgt spid="9235"/>
                                        </p:tgtEl>
                                        <p:attrNameLst>
                                          <p:attrName>style.visibility</p:attrName>
                                        </p:attrNameLst>
                                      </p:cBhvr>
                                      <p:to>
                                        <p:strVal val="visible"/>
                                      </p:to>
                                    </p:set>
                                    <p:animEffect transition="in" filter="fade">
                                      <p:cBhvr>
                                        <p:cTn id="134" dur="2000"/>
                                        <p:tgtEl>
                                          <p:spTgt spid="9235"/>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9237"/>
                                        </p:tgtEl>
                                        <p:attrNameLst>
                                          <p:attrName>style.visibility</p:attrName>
                                        </p:attrNameLst>
                                      </p:cBhvr>
                                      <p:to>
                                        <p:strVal val="visible"/>
                                      </p:to>
                                    </p:set>
                                    <p:animEffect transition="in" filter="fade">
                                      <p:cBhvr>
                                        <p:cTn id="139" dur="2000"/>
                                        <p:tgtEl>
                                          <p:spTgt spid="9237"/>
                                        </p:tgtEl>
                                      </p:cBhvr>
                                    </p:animEffect>
                                  </p:childTnLst>
                                </p:cTn>
                              </p:par>
                              <p:par>
                                <p:cTn id="140" presetID="10" presetClass="exit" presetSubtype="0" fill="hold" grpId="1" nodeType="withEffect">
                                  <p:stCondLst>
                                    <p:cond delay="0"/>
                                  </p:stCondLst>
                                  <p:childTnLst>
                                    <p:animEffect transition="out" filter="fade">
                                      <p:cBhvr>
                                        <p:cTn id="141" dur="2000"/>
                                        <p:tgtEl>
                                          <p:spTgt spid="9232"/>
                                        </p:tgtEl>
                                      </p:cBhvr>
                                    </p:animEffect>
                                    <p:set>
                                      <p:cBhvr>
                                        <p:cTn id="142" dur="1" fill="hold">
                                          <p:stCondLst>
                                            <p:cond delay="1999"/>
                                          </p:stCondLst>
                                        </p:cTn>
                                        <p:tgtEl>
                                          <p:spTgt spid="9232"/>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2000"/>
                                        <p:tgtEl>
                                          <p:spTgt spid="9235"/>
                                        </p:tgtEl>
                                      </p:cBhvr>
                                    </p:animEffect>
                                    <p:set>
                                      <p:cBhvr>
                                        <p:cTn id="145" dur="1" fill="hold">
                                          <p:stCondLst>
                                            <p:cond delay="1999"/>
                                          </p:stCondLst>
                                        </p:cTn>
                                        <p:tgtEl>
                                          <p:spTgt spid="9235"/>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2000"/>
                                        <p:tgtEl>
                                          <p:spTgt spid="9234"/>
                                        </p:tgtEl>
                                      </p:cBhvr>
                                    </p:animEffect>
                                    <p:set>
                                      <p:cBhvr>
                                        <p:cTn id="148" dur="1" fill="hold">
                                          <p:stCondLst>
                                            <p:cond delay="1999"/>
                                          </p:stCondLst>
                                        </p:cTn>
                                        <p:tgtEl>
                                          <p:spTgt spid="9234"/>
                                        </p:tgtEl>
                                        <p:attrNameLst>
                                          <p:attrName>style.visibility</p:attrName>
                                        </p:attrNameLst>
                                      </p:cBhvr>
                                      <p:to>
                                        <p:strVal val="hidden"/>
                                      </p:to>
                                    </p:set>
                                  </p:childTnLst>
                                </p:cTn>
                              </p:par>
                              <p:par>
                                <p:cTn id="149" presetID="10" presetClass="entr" presetSubtype="0" fill="hold" grpId="0" nodeType="withEffect">
                                  <p:stCondLst>
                                    <p:cond delay="0"/>
                                  </p:stCondLst>
                                  <p:childTnLst>
                                    <p:set>
                                      <p:cBhvr>
                                        <p:cTn id="150" dur="1" fill="hold">
                                          <p:stCondLst>
                                            <p:cond delay="0"/>
                                          </p:stCondLst>
                                        </p:cTn>
                                        <p:tgtEl>
                                          <p:spTgt spid="9236"/>
                                        </p:tgtEl>
                                        <p:attrNameLst>
                                          <p:attrName>style.visibility</p:attrName>
                                        </p:attrNameLst>
                                      </p:cBhvr>
                                      <p:to>
                                        <p:strVal val="visible"/>
                                      </p:to>
                                    </p:set>
                                    <p:animEffect transition="in" filter="fade">
                                      <p:cBhvr>
                                        <p:cTn id="151" dur="2000"/>
                                        <p:tgtEl>
                                          <p:spTgt spid="9236"/>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9258"/>
                                        </p:tgtEl>
                                        <p:attrNameLst>
                                          <p:attrName>style.visibility</p:attrName>
                                        </p:attrNameLst>
                                      </p:cBhvr>
                                      <p:to>
                                        <p:strVal val="visible"/>
                                      </p:to>
                                    </p:set>
                                    <p:animEffect transition="in" filter="fade">
                                      <p:cBhvr>
                                        <p:cTn id="154" dur="2000"/>
                                        <p:tgtEl>
                                          <p:spTgt spid="9258"/>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9238"/>
                                        </p:tgtEl>
                                        <p:attrNameLst>
                                          <p:attrName>style.visibility</p:attrName>
                                        </p:attrNameLst>
                                      </p:cBhvr>
                                      <p:to>
                                        <p:strVal val="visible"/>
                                      </p:to>
                                    </p:set>
                                    <p:animEffect transition="in" filter="fade">
                                      <p:cBhvr>
                                        <p:cTn id="157" dur="2000"/>
                                        <p:tgtEl>
                                          <p:spTgt spid="9238"/>
                                        </p:tgtEl>
                                      </p:cBhvr>
                                    </p:animEffect>
                                  </p:childTnLst>
                                </p:cTn>
                              </p:par>
                              <p:par>
                                <p:cTn id="158" presetID="10" presetClass="entr" presetSubtype="0" fill="hold" nodeType="withEffect">
                                  <p:stCondLst>
                                    <p:cond delay="0"/>
                                  </p:stCondLst>
                                  <p:childTnLst>
                                    <p:set>
                                      <p:cBhvr>
                                        <p:cTn id="159" dur="1" fill="hold">
                                          <p:stCondLst>
                                            <p:cond delay="0"/>
                                          </p:stCondLst>
                                        </p:cTn>
                                        <p:tgtEl>
                                          <p:spTgt spid="9245"/>
                                        </p:tgtEl>
                                        <p:attrNameLst>
                                          <p:attrName>style.visibility</p:attrName>
                                        </p:attrNameLst>
                                      </p:cBhvr>
                                      <p:to>
                                        <p:strVal val="visible"/>
                                      </p:to>
                                    </p:set>
                                    <p:animEffect transition="in" filter="fade">
                                      <p:cBhvr>
                                        <p:cTn id="160" dur="2000"/>
                                        <p:tgtEl>
                                          <p:spTgt spid="9245"/>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9253"/>
                                        </p:tgtEl>
                                        <p:attrNameLst>
                                          <p:attrName>style.visibility</p:attrName>
                                        </p:attrNameLst>
                                      </p:cBhvr>
                                      <p:to>
                                        <p:strVal val="visible"/>
                                      </p:to>
                                    </p:set>
                                    <p:animEffect transition="in" filter="fade">
                                      <p:cBhvr>
                                        <p:cTn id="165" dur="2000"/>
                                        <p:tgtEl>
                                          <p:spTgt spid="9253"/>
                                        </p:tgtEl>
                                      </p:cBhvr>
                                    </p:animEffect>
                                  </p:childTnLst>
                                </p:cTn>
                              </p:par>
                              <p:par>
                                <p:cTn id="166" presetID="10" presetClass="exit" presetSubtype="0" fill="hold" grpId="1" nodeType="withEffect">
                                  <p:stCondLst>
                                    <p:cond delay="0"/>
                                  </p:stCondLst>
                                  <p:childTnLst>
                                    <p:animEffect transition="out" filter="fade">
                                      <p:cBhvr>
                                        <p:cTn id="167" dur="2000"/>
                                        <p:tgtEl>
                                          <p:spTgt spid="9237"/>
                                        </p:tgtEl>
                                      </p:cBhvr>
                                    </p:animEffect>
                                    <p:set>
                                      <p:cBhvr>
                                        <p:cTn id="168" dur="1" fill="hold">
                                          <p:stCondLst>
                                            <p:cond delay="1999"/>
                                          </p:stCondLst>
                                        </p:cTn>
                                        <p:tgtEl>
                                          <p:spTgt spid="9237"/>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2000"/>
                                        <p:tgtEl>
                                          <p:spTgt spid="9236"/>
                                        </p:tgtEl>
                                      </p:cBhvr>
                                    </p:animEffect>
                                    <p:set>
                                      <p:cBhvr>
                                        <p:cTn id="171" dur="1" fill="hold">
                                          <p:stCondLst>
                                            <p:cond delay="1999"/>
                                          </p:stCondLst>
                                        </p:cTn>
                                        <p:tgtEl>
                                          <p:spTgt spid="9236"/>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2000"/>
                                        <p:tgtEl>
                                          <p:spTgt spid="9238"/>
                                        </p:tgtEl>
                                      </p:cBhvr>
                                    </p:animEffect>
                                    <p:set>
                                      <p:cBhvr>
                                        <p:cTn id="174" dur="1" fill="hold">
                                          <p:stCondLst>
                                            <p:cond delay="1999"/>
                                          </p:stCondLst>
                                        </p:cTn>
                                        <p:tgtEl>
                                          <p:spTgt spid="9238"/>
                                        </p:tgtEl>
                                        <p:attrNameLst>
                                          <p:attrName>style.visibility</p:attrName>
                                        </p:attrNameLst>
                                      </p:cBhvr>
                                      <p:to>
                                        <p:strVal val="hidden"/>
                                      </p:to>
                                    </p:set>
                                  </p:childTnLst>
                                </p:cTn>
                              </p:par>
                              <p:par>
                                <p:cTn id="175" presetID="10" presetClass="entr" presetSubtype="0" fill="hold" grpId="0" nodeType="withEffect">
                                  <p:stCondLst>
                                    <p:cond delay="0"/>
                                  </p:stCondLst>
                                  <p:childTnLst>
                                    <p:set>
                                      <p:cBhvr>
                                        <p:cTn id="176" dur="1" fill="hold">
                                          <p:stCondLst>
                                            <p:cond delay="0"/>
                                          </p:stCondLst>
                                        </p:cTn>
                                        <p:tgtEl>
                                          <p:spTgt spid="9254"/>
                                        </p:tgtEl>
                                        <p:attrNameLst>
                                          <p:attrName>style.visibility</p:attrName>
                                        </p:attrNameLst>
                                      </p:cBhvr>
                                      <p:to>
                                        <p:strVal val="visible"/>
                                      </p:to>
                                    </p:set>
                                    <p:animEffect transition="in" filter="fade">
                                      <p:cBhvr>
                                        <p:cTn id="177" dur="2000"/>
                                        <p:tgtEl>
                                          <p:spTgt spid="9254"/>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9255"/>
                                        </p:tgtEl>
                                        <p:attrNameLst>
                                          <p:attrName>style.visibility</p:attrName>
                                        </p:attrNameLst>
                                      </p:cBhvr>
                                      <p:to>
                                        <p:strVal val="visible"/>
                                      </p:to>
                                    </p:set>
                                    <p:animEffect transition="in" filter="fade">
                                      <p:cBhvr>
                                        <p:cTn id="180" dur="2000"/>
                                        <p:tgtEl>
                                          <p:spTgt spid="9255"/>
                                        </p:tgtEl>
                                      </p:cBhvr>
                                    </p:animEffect>
                                  </p:childTnLst>
                                </p:cTn>
                              </p:par>
                              <p:par>
                                <p:cTn id="181" presetID="10" presetClass="entr" presetSubtype="0" fill="hold" nodeType="withEffect">
                                  <p:stCondLst>
                                    <p:cond delay="0"/>
                                  </p:stCondLst>
                                  <p:childTnLst>
                                    <p:set>
                                      <p:cBhvr>
                                        <p:cTn id="182" dur="1" fill="hold">
                                          <p:stCondLst>
                                            <p:cond delay="0"/>
                                          </p:stCondLst>
                                        </p:cTn>
                                        <p:tgtEl>
                                          <p:spTgt spid="9257"/>
                                        </p:tgtEl>
                                        <p:attrNameLst>
                                          <p:attrName>style.visibility</p:attrName>
                                        </p:attrNameLst>
                                      </p:cBhvr>
                                      <p:to>
                                        <p:strVal val="visible"/>
                                      </p:to>
                                    </p:set>
                                    <p:animEffect transition="in" filter="fade">
                                      <p:cBhvr>
                                        <p:cTn id="183" dur="2000"/>
                                        <p:tgtEl>
                                          <p:spTgt spid="9257"/>
                                        </p:tgtEl>
                                      </p:cBhvr>
                                    </p:animEffect>
                                  </p:childTnLst>
                                </p:cTn>
                              </p:par>
                              <p:par>
                                <p:cTn id="184" presetID="10" presetClass="exit" presetSubtype="0" fill="hold" grpId="1" nodeType="withEffect">
                                  <p:stCondLst>
                                    <p:cond delay="0"/>
                                  </p:stCondLst>
                                  <p:childTnLst>
                                    <p:animEffect transition="out" filter="fade">
                                      <p:cBhvr>
                                        <p:cTn id="185" dur="2000"/>
                                        <p:tgtEl>
                                          <p:spTgt spid="9258"/>
                                        </p:tgtEl>
                                      </p:cBhvr>
                                    </p:animEffect>
                                    <p:set>
                                      <p:cBhvr>
                                        <p:cTn id="186" dur="1" fill="hold">
                                          <p:stCondLst>
                                            <p:cond delay="1999"/>
                                          </p:stCondLst>
                                        </p:cTn>
                                        <p:tgtEl>
                                          <p:spTgt spid="9258"/>
                                        </p:tgtEl>
                                        <p:attrNameLst>
                                          <p:attrName>style.visibility</p:attrName>
                                        </p:attrNameLst>
                                      </p:cBhvr>
                                      <p:to>
                                        <p:strVal val="hidden"/>
                                      </p:to>
                                    </p:set>
                                  </p:childTnLst>
                                </p:cTn>
                              </p:par>
                              <p:par>
                                <p:cTn id="187" presetID="10" presetClass="entr" presetSubtype="0" fill="hold" grpId="0" nodeType="withEffect">
                                  <p:stCondLst>
                                    <p:cond delay="0"/>
                                  </p:stCondLst>
                                  <p:childTnLst>
                                    <p:set>
                                      <p:cBhvr>
                                        <p:cTn id="188" dur="1" fill="hold">
                                          <p:stCondLst>
                                            <p:cond delay="0"/>
                                          </p:stCondLst>
                                        </p:cTn>
                                        <p:tgtEl>
                                          <p:spTgt spid="9264"/>
                                        </p:tgtEl>
                                        <p:attrNameLst>
                                          <p:attrName>style.visibility</p:attrName>
                                        </p:attrNameLst>
                                      </p:cBhvr>
                                      <p:to>
                                        <p:strVal val="visible"/>
                                      </p:to>
                                    </p:set>
                                    <p:animEffect transition="in" filter="fade">
                                      <p:cBhvr>
                                        <p:cTn id="189" dur="2000"/>
                                        <p:tgtEl>
                                          <p:spTgt spid="926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90" fill="hold" display="0">
                  <p:stCondLst>
                    <p:cond delay="indefinite"/>
                  </p:stCondLst>
                  <p:endCondLst>
                    <p:cond evt="onNext" delay="0">
                      <p:tgtEl>
                        <p:sldTgt/>
                      </p:tgtEl>
                    </p:cond>
                    <p:cond evt="onPrev" delay="0">
                      <p:tgtEl>
                        <p:sldTgt/>
                      </p:tgtEl>
                    </p:cond>
                    <p:cond evt="onStopAudio" delay="0">
                      <p:tgtEl>
                        <p:sldTgt/>
                      </p:tgtEl>
                    </p:cond>
                  </p:endCondLst>
                </p:cTn>
                <p:tgtEl>
                  <p:spTgt spid="9239"/>
                </p:tgtEl>
              </p:cMediaNode>
            </p:audio>
            <p:seq concurrent="1" nextAc="seek">
              <p:cTn id="191" restart="whenNotActive" fill="hold" evtFilter="cancelBubble" nodeType="interactiveSeq">
                <p:stCondLst>
                  <p:cond evt="onClick" delay="0">
                    <p:tgtEl>
                      <p:spTgt spid="9240"/>
                    </p:tgtEl>
                  </p:cond>
                </p:stCondLst>
                <p:endSync evt="end" delay="0">
                  <p:rtn val="all"/>
                </p:endSync>
                <p:childTnLst>
                  <p:par>
                    <p:cTn id="192" fill="hold" nodeType="clickPar">
                      <p:stCondLst>
                        <p:cond delay="0"/>
                      </p:stCondLst>
                      <p:childTnLst>
                        <p:par>
                          <p:cTn id="193" fill="hold" nodeType="withGroup">
                            <p:stCondLst>
                              <p:cond delay="0"/>
                            </p:stCondLst>
                            <p:childTnLst>
                              <p:par>
                                <p:cTn id="194" presetID="1" presetClass="mediacall" presetSubtype="0" fill="hold" nodeType="clickEffect">
                                  <p:stCondLst>
                                    <p:cond delay="0"/>
                                  </p:stCondLst>
                                  <p:childTnLst>
                                    <p:cmd type="call" cmd="playFrom(0.0)">
                                      <p:cBhvr>
                                        <p:cTn id="195" dur="8001" fill="hold"/>
                                        <p:tgtEl>
                                          <p:spTgt spid="9240"/>
                                        </p:tgtEl>
                                      </p:cBhvr>
                                    </p:cmd>
                                  </p:childTnLst>
                                </p:cTn>
                              </p:par>
                            </p:childTnLst>
                          </p:cTn>
                        </p:par>
                      </p:childTnLst>
                    </p:cTn>
                  </p:par>
                </p:childTnLst>
              </p:cTn>
              <p:nextCondLst>
                <p:cond evt="onClick" delay="0">
                  <p:tgtEl>
                    <p:spTgt spid="9240"/>
                  </p:tgtEl>
                </p:cond>
              </p:nextCondLst>
            </p:seq>
            <p:audio>
              <p:cMediaNode>
                <p:cTn id="196" fill="hold" display="0">
                  <p:stCondLst>
                    <p:cond delay="indefinite"/>
                  </p:stCondLst>
                  <p:endCondLst>
                    <p:cond evt="onNext" delay="0">
                      <p:tgtEl>
                        <p:sldTgt/>
                      </p:tgtEl>
                    </p:cond>
                    <p:cond evt="onPrev" delay="0">
                      <p:tgtEl>
                        <p:sldTgt/>
                      </p:tgtEl>
                    </p:cond>
                    <p:cond evt="onStopAudio" delay="0">
                      <p:tgtEl>
                        <p:sldTgt/>
                      </p:tgtEl>
                    </p:cond>
                  </p:endCondLst>
                </p:cTn>
                <p:tgtEl>
                  <p:spTgt spid="9240"/>
                </p:tgtEl>
              </p:cMediaNode>
            </p:audio>
            <p:seq concurrent="1" nextAc="seek">
              <p:cTn id="197" restart="whenNotActive" fill="hold" evtFilter="cancelBubble" nodeType="interactiveSeq">
                <p:stCondLst>
                  <p:cond evt="onClick" delay="0">
                    <p:tgtEl>
                      <p:spTgt spid="9241"/>
                    </p:tgtEl>
                  </p:cond>
                </p:stCondLst>
                <p:endSync evt="end" delay="0">
                  <p:rtn val="all"/>
                </p:endSync>
                <p:childTnLst>
                  <p:par>
                    <p:cTn id="198" fill="hold" nodeType="clickPar">
                      <p:stCondLst>
                        <p:cond delay="0"/>
                      </p:stCondLst>
                      <p:childTnLst>
                        <p:par>
                          <p:cTn id="199" fill="hold" nodeType="withGroup">
                            <p:stCondLst>
                              <p:cond delay="0"/>
                            </p:stCondLst>
                            <p:childTnLst>
                              <p:par>
                                <p:cTn id="200" presetID="1" presetClass="mediacall" presetSubtype="0" fill="hold" nodeType="clickEffect">
                                  <p:stCondLst>
                                    <p:cond delay="0"/>
                                  </p:stCondLst>
                                  <p:childTnLst>
                                    <p:cmd type="call" cmd="playFrom(0.0)">
                                      <p:cBhvr>
                                        <p:cTn id="201" dur="11252" fill="hold"/>
                                        <p:tgtEl>
                                          <p:spTgt spid="9241"/>
                                        </p:tgtEl>
                                      </p:cBhvr>
                                    </p:cmd>
                                  </p:childTnLst>
                                </p:cTn>
                              </p:par>
                            </p:childTnLst>
                          </p:cTn>
                        </p:par>
                      </p:childTnLst>
                    </p:cTn>
                  </p:par>
                </p:childTnLst>
              </p:cTn>
              <p:nextCondLst>
                <p:cond evt="onClick" delay="0">
                  <p:tgtEl>
                    <p:spTgt spid="9241"/>
                  </p:tgtEl>
                </p:cond>
              </p:nextCondLst>
            </p:seq>
            <p:audio>
              <p:cMediaNode>
                <p:cTn id="202" fill="hold" display="0">
                  <p:stCondLst>
                    <p:cond delay="indefinite"/>
                  </p:stCondLst>
                  <p:endCondLst>
                    <p:cond evt="onNext" delay="0">
                      <p:tgtEl>
                        <p:sldTgt/>
                      </p:tgtEl>
                    </p:cond>
                    <p:cond evt="onPrev" delay="0">
                      <p:tgtEl>
                        <p:sldTgt/>
                      </p:tgtEl>
                    </p:cond>
                    <p:cond evt="onStopAudio" delay="0">
                      <p:tgtEl>
                        <p:sldTgt/>
                      </p:tgtEl>
                    </p:cond>
                  </p:endCondLst>
                </p:cTn>
                <p:tgtEl>
                  <p:spTgt spid="9241"/>
                </p:tgtEl>
              </p:cMediaNode>
            </p:audio>
            <p:seq concurrent="1" nextAc="seek">
              <p:cTn id="203" restart="whenNotActive" fill="hold" evtFilter="cancelBubble" nodeType="interactiveSeq">
                <p:stCondLst>
                  <p:cond evt="onClick" delay="0">
                    <p:tgtEl>
                      <p:spTgt spid="9242"/>
                    </p:tgtEl>
                  </p:cond>
                </p:stCondLst>
                <p:endSync evt="end" delay="0">
                  <p:rtn val="all"/>
                </p:endSync>
                <p:childTnLst>
                  <p:par>
                    <p:cTn id="204" fill="hold" nodeType="clickPar">
                      <p:stCondLst>
                        <p:cond delay="0"/>
                      </p:stCondLst>
                      <p:childTnLst>
                        <p:par>
                          <p:cTn id="205" fill="hold" nodeType="withGroup">
                            <p:stCondLst>
                              <p:cond delay="0"/>
                            </p:stCondLst>
                            <p:childTnLst>
                              <p:par>
                                <p:cTn id="206" presetID="1" presetClass="mediacall" presetSubtype="0" fill="hold" nodeType="clickEffect">
                                  <p:stCondLst>
                                    <p:cond delay="0"/>
                                  </p:stCondLst>
                                  <p:childTnLst>
                                    <p:cmd type="call" cmd="playFrom(0.0)">
                                      <p:cBhvr>
                                        <p:cTn id="207" dur="6251" fill="hold"/>
                                        <p:tgtEl>
                                          <p:spTgt spid="9242"/>
                                        </p:tgtEl>
                                      </p:cBhvr>
                                    </p:cmd>
                                  </p:childTnLst>
                                </p:cTn>
                              </p:par>
                            </p:childTnLst>
                          </p:cTn>
                        </p:par>
                      </p:childTnLst>
                    </p:cTn>
                  </p:par>
                </p:childTnLst>
              </p:cTn>
              <p:nextCondLst>
                <p:cond evt="onClick" delay="0">
                  <p:tgtEl>
                    <p:spTgt spid="9242"/>
                  </p:tgtEl>
                </p:cond>
              </p:nextCondLst>
            </p:seq>
            <p:audio>
              <p:cMediaNode>
                <p:cTn id="208" fill="hold" display="0">
                  <p:stCondLst>
                    <p:cond delay="indefinite"/>
                  </p:stCondLst>
                  <p:endCondLst>
                    <p:cond evt="onNext" delay="0">
                      <p:tgtEl>
                        <p:sldTgt/>
                      </p:tgtEl>
                    </p:cond>
                    <p:cond evt="onPrev" delay="0">
                      <p:tgtEl>
                        <p:sldTgt/>
                      </p:tgtEl>
                    </p:cond>
                    <p:cond evt="onStopAudio" delay="0">
                      <p:tgtEl>
                        <p:sldTgt/>
                      </p:tgtEl>
                    </p:cond>
                  </p:endCondLst>
                </p:cTn>
                <p:tgtEl>
                  <p:spTgt spid="9242"/>
                </p:tgtEl>
              </p:cMediaNode>
            </p:audio>
            <p:seq concurrent="1" nextAc="seek">
              <p:cTn id="209" restart="whenNotActive" fill="hold" evtFilter="cancelBubble" nodeType="interactiveSeq">
                <p:stCondLst>
                  <p:cond evt="onClick" delay="0">
                    <p:tgtEl>
                      <p:spTgt spid="9243"/>
                    </p:tgtEl>
                  </p:cond>
                </p:stCondLst>
                <p:endSync evt="end" delay="0">
                  <p:rtn val="all"/>
                </p:endSync>
                <p:childTnLst>
                  <p:par>
                    <p:cTn id="210" fill="hold" nodeType="clickPar">
                      <p:stCondLst>
                        <p:cond delay="0"/>
                      </p:stCondLst>
                      <p:childTnLst>
                        <p:par>
                          <p:cTn id="211" fill="hold" nodeType="withGroup">
                            <p:stCondLst>
                              <p:cond delay="0"/>
                            </p:stCondLst>
                            <p:childTnLst>
                              <p:par>
                                <p:cTn id="212" presetID="1" presetClass="mediacall" presetSubtype="0" fill="hold" nodeType="clickEffect">
                                  <p:stCondLst>
                                    <p:cond delay="0"/>
                                  </p:stCondLst>
                                  <p:childTnLst>
                                    <p:cmd type="call" cmd="playFrom(0.0)">
                                      <p:cBhvr>
                                        <p:cTn id="213" dur="8751" fill="hold"/>
                                        <p:tgtEl>
                                          <p:spTgt spid="9243"/>
                                        </p:tgtEl>
                                      </p:cBhvr>
                                    </p:cmd>
                                  </p:childTnLst>
                                </p:cTn>
                              </p:par>
                            </p:childTnLst>
                          </p:cTn>
                        </p:par>
                      </p:childTnLst>
                    </p:cTn>
                  </p:par>
                </p:childTnLst>
              </p:cTn>
              <p:nextCondLst>
                <p:cond evt="onClick" delay="0">
                  <p:tgtEl>
                    <p:spTgt spid="9243"/>
                  </p:tgtEl>
                </p:cond>
              </p:nextCondLst>
            </p:seq>
            <p:audio>
              <p:cMediaNode>
                <p:cTn id="214" fill="hold" display="0">
                  <p:stCondLst>
                    <p:cond delay="indefinite"/>
                  </p:stCondLst>
                  <p:endCondLst>
                    <p:cond evt="onNext" delay="0">
                      <p:tgtEl>
                        <p:sldTgt/>
                      </p:tgtEl>
                    </p:cond>
                    <p:cond evt="onPrev" delay="0">
                      <p:tgtEl>
                        <p:sldTgt/>
                      </p:tgtEl>
                    </p:cond>
                    <p:cond evt="onStopAudio" delay="0">
                      <p:tgtEl>
                        <p:sldTgt/>
                      </p:tgtEl>
                    </p:cond>
                  </p:endCondLst>
                </p:cTn>
                <p:tgtEl>
                  <p:spTgt spid="9243"/>
                </p:tgtEl>
              </p:cMediaNode>
            </p:audio>
            <p:seq concurrent="1" nextAc="seek">
              <p:cTn id="215" restart="whenNotActive" fill="hold" evtFilter="cancelBubble" nodeType="interactiveSeq">
                <p:stCondLst>
                  <p:cond evt="onClick" delay="0">
                    <p:tgtEl>
                      <p:spTgt spid="9244"/>
                    </p:tgtEl>
                  </p:cond>
                </p:stCondLst>
                <p:endSync evt="end" delay="0">
                  <p:rtn val="all"/>
                </p:endSync>
                <p:childTnLst>
                  <p:par>
                    <p:cTn id="216" fill="hold" nodeType="clickPar">
                      <p:stCondLst>
                        <p:cond delay="0"/>
                      </p:stCondLst>
                      <p:childTnLst>
                        <p:par>
                          <p:cTn id="217" fill="hold" nodeType="withGroup">
                            <p:stCondLst>
                              <p:cond delay="0"/>
                            </p:stCondLst>
                            <p:childTnLst>
                              <p:par>
                                <p:cTn id="218" presetID="1" presetClass="mediacall" presetSubtype="0" fill="hold" nodeType="clickEffect">
                                  <p:stCondLst>
                                    <p:cond delay="0"/>
                                  </p:stCondLst>
                                  <p:childTnLst>
                                    <p:cmd type="call" cmd="playFrom(0.0)">
                                      <p:cBhvr>
                                        <p:cTn id="219" dur="8251" fill="hold"/>
                                        <p:tgtEl>
                                          <p:spTgt spid="9244"/>
                                        </p:tgtEl>
                                      </p:cBhvr>
                                    </p:cmd>
                                  </p:childTnLst>
                                </p:cTn>
                              </p:par>
                            </p:childTnLst>
                          </p:cTn>
                        </p:par>
                      </p:childTnLst>
                    </p:cTn>
                  </p:par>
                </p:childTnLst>
              </p:cTn>
              <p:nextCondLst>
                <p:cond evt="onClick" delay="0">
                  <p:tgtEl>
                    <p:spTgt spid="9244"/>
                  </p:tgtEl>
                </p:cond>
              </p:nextCondLst>
            </p:seq>
            <p:audio>
              <p:cMediaNode>
                <p:cTn id="220" fill="hold" display="0">
                  <p:stCondLst>
                    <p:cond delay="indefinite"/>
                  </p:stCondLst>
                  <p:endCondLst>
                    <p:cond evt="onNext" delay="0">
                      <p:tgtEl>
                        <p:sldTgt/>
                      </p:tgtEl>
                    </p:cond>
                    <p:cond evt="onPrev" delay="0">
                      <p:tgtEl>
                        <p:sldTgt/>
                      </p:tgtEl>
                    </p:cond>
                    <p:cond evt="onStopAudio" delay="0">
                      <p:tgtEl>
                        <p:sldTgt/>
                      </p:tgtEl>
                    </p:cond>
                  </p:endCondLst>
                </p:cTn>
                <p:tgtEl>
                  <p:spTgt spid="9244"/>
                </p:tgtEl>
              </p:cMediaNode>
            </p:audio>
            <p:seq concurrent="1" nextAc="seek">
              <p:cTn id="221" restart="whenNotActive" fill="hold" evtFilter="cancelBubble" nodeType="interactiveSeq">
                <p:stCondLst>
                  <p:cond evt="onClick" delay="0">
                    <p:tgtEl>
                      <p:spTgt spid="9245"/>
                    </p:tgtEl>
                  </p:cond>
                </p:stCondLst>
                <p:endSync evt="end" delay="0">
                  <p:rtn val="all"/>
                </p:endSync>
                <p:childTnLst>
                  <p:par>
                    <p:cTn id="222" fill="hold" nodeType="clickPar">
                      <p:stCondLst>
                        <p:cond delay="0"/>
                      </p:stCondLst>
                      <p:childTnLst>
                        <p:par>
                          <p:cTn id="223" fill="hold" nodeType="withGroup">
                            <p:stCondLst>
                              <p:cond delay="0"/>
                            </p:stCondLst>
                            <p:childTnLst>
                              <p:par>
                                <p:cTn id="224" presetID="1" presetClass="mediacall" presetSubtype="0" fill="hold" nodeType="clickEffect">
                                  <p:stCondLst>
                                    <p:cond delay="0"/>
                                  </p:stCondLst>
                                  <p:childTnLst>
                                    <p:cmd type="call" cmd="playFrom(0.0)">
                                      <p:cBhvr>
                                        <p:cTn id="225" dur="12752" fill="hold"/>
                                        <p:tgtEl>
                                          <p:spTgt spid="9245"/>
                                        </p:tgtEl>
                                      </p:cBhvr>
                                    </p:cmd>
                                  </p:childTnLst>
                                </p:cTn>
                              </p:par>
                            </p:childTnLst>
                          </p:cTn>
                        </p:par>
                      </p:childTnLst>
                    </p:cTn>
                  </p:par>
                </p:childTnLst>
              </p:cTn>
              <p:nextCondLst>
                <p:cond evt="onClick" delay="0">
                  <p:tgtEl>
                    <p:spTgt spid="9245"/>
                  </p:tgtEl>
                </p:cond>
              </p:nextCondLst>
            </p:seq>
            <p:audio>
              <p:cMediaNode>
                <p:cTn id="226" fill="hold" display="0">
                  <p:stCondLst>
                    <p:cond delay="indefinite"/>
                  </p:stCondLst>
                  <p:endCondLst>
                    <p:cond evt="onNext" delay="0">
                      <p:tgtEl>
                        <p:sldTgt/>
                      </p:tgtEl>
                    </p:cond>
                    <p:cond evt="onPrev" delay="0">
                      <p:tgtEl>
                        <p:sldTgt/>
                      </p:tgtEl>
                    </p:cond>
                    <p:cond evt="onStopAudio" delay="0">
                      <p:tgtEl>
                        <p:sldTgt/>
                      </p:tgtEl>
                    </p:cond>
                  </p:endCondLst>
                </p:cTn>
                <p:tgtEl>
                  <p:spTgt spid="9245"/>
                </p:tgtEl>
              </p:cMediaNode>
            </p:audio>
            <p:seq concurrent="1" nextAc="seek">
              <p:cTn id="227" restart="whenNotActive" fill="hold" evtFilter="cancelBubble" nodeType="interactiveSeq">
                <p:stCondLst>
                  <p:cond evt="onClick" delay="0">
                    <p:tgtEl>
                      <p:spTgt spid="9257"/>
                    </p:tgtEl>
                  </p:cond>
                </p:stCondLst>
                <p:endSync evt="end" delay="0">
                  <p:rtn val="all"/>
                </p:endSync>
                <p:childTnLst>
                  <p:par>
                    <p:cTn id="228" fill="hold" nodeType="clickPar">
                      <p:stCondLst>
                        <p:cond delay="0"/>
                      </p:stCondLst>
                      <p:childTnLst>
                        <p:par>
                          <p:cTn id="229" fill="hold" nodeType="withGroup">
                            <p:stCondLst>
                              <p:cond delay="0"/>
                            </p:stCondLst>
                            <p:childTnLst>
                              <p:par>
                                <p:cTn id="230" presetID="1" presetClass="mediacall" presetSubtype="0" fill="hold" nodeType="clickEffect">
                                  <p:stCondLst>
                                    <p:cond delay="0"/>
                                  </p:stCondLst>
                                  <p:childTnLst>
                                    <p:cmd type="call" cmd="playFrom(0.0)">
                                      <p:cBhvr>
                                        <p:cTn id="231" dur="10501" fill="hold"/>
                                        <p:tgtEl>
                                          <p:spTgt spid="9257"/>
                                        </p:tgtEl>
                                      </p:cBhvr>
                                    </p:cmd>
                                  </p:childTnLst>
                                </p:cTn>
                              </p:par>
                            </p:childTnLst>
                          </p:cTn>
                        </p:par>
                      </p:childTnLst>
                    </p:cTn>
                  </p:par>
                </p:childTnLst>
              </p:cTn>
              <p:nextCondLst>
                <p:cond evt="onClick" delay="0">
                  <p:tgtEl>
                    <p:spTgt spid="9257"/>
                  </p:tgtEl>
                </p:cond>
              </p:nextCondLst>
            </p:seq>
            <p:audio>
              <p:cMediaNode>
                <p:cTn id="232" fill="hold" display="0">
                  <p:stCondLst>
                    <p:cond delay="indefinite"/>
                  </p:stCondLst>
                  <p:endCondLst>
                    <p:cond evt="onNext" delay="0">
                      <p:tgtEl>
                        <p:sldTgt/>
                      </p:tgtEl>
                    </p:cond>
                    <p:cond evt="onPrev" delay="0">
                      <p:tgtEl>
                        <p:sldTgt/>
                      </p:tgtEl>
                    </p:cond>
                    <p:cond evt="onStopAudio" delay="0">
                      <p:tgtEl>
                        <p:sldTgt/>
                      </p:tgtEl>
                    </p:cond>
                  </p:endCondLst>
                </p:cTn>
                <p:tgtEl>
                  <p:spTgt spid="9257"/>
                </p:tgtEl>
              </p:cMediaNode>
            </p:audio>
          </p:childTnLst>
        </p:cTn>
      </p:par>
    </p:tnLst>
    <p:bldLst>
      <p:bldP spid="9223" grpId="0"/>
      <p:bldP spid="9223" grpId="1"/>
      <p:bldP spid="9224" grpId="0"/>
      <p:bldP spid="9224" grpId="1"/>
      <p:bldP spid="9225" grpId="0"/>
      <p:bldP spid="9225" grpId="1"/>
      <p:bldP spid="9226" grpId="0"/>
      <p:bldP spid="9226" grpId="1"/>
      <p:bldP spid="9227" grpId="0" build="allAtOnce"/>
      <p:bldP spid="9227" grpId="1" build="allAtOnce"/>
      <p:bldP spid="9228" grpId="0"/>
      <p:bldP spid="9228" grpId="1"/>
      <p:bldP spid="9229" grpId="0"/>
      <p:bldP spid="9230" grpId="0" build="allAtOnce"/>
      <p:bldP spid="9231" grpId="0"/>
      <p:bldP spid="9231" grpId="1"/>
      <p:bldP spid="9232" grpId="0"/>
      <p:bldP spid="9232" grpId="1"/>
      <p:bldP spid="9233" grpId="0"/>
      <p:bldP spid="9233" grpId="1"/>
      <p:bldP spid="9234" grpId="0"/>
      <p:bldP spid="9234" grpId="1"/>
      <p:bldP spid="9235" grpId="0"/>
      <p:bldP spid="9235" grpId="1"/>
      <p:bldP spid="9236" grpId="0"/>
      <p:bldP spid="9236" grpId="1"/>
      <p:bldP spid="9237" grpId="0"/>
      <p:bldP spid="9237" grpId="1"/>
      <p:bldP spid="9238" grpId="0"/>
      <p:bldP spid="9238" grpId="1"/>
      <p:bldP spid="9253" grpId="0"/>
      <p:bldP spid="9254" grpId="0"/>
      <p:bldP spid="9255" grpId="0"/>
      <p:bldP spid="9258" grpId="0" animBg="1"/>
      <p:bldP spid="9258" grpId="1" animBg="1"/>
      <p:bldP spid="9262" grpId="0" build="p"/>
      <p:bldP spid="9264" grpId="0" animBg="1"/>
      <p:bldP spid="926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E36E47C-ED88-437E-B423-D372C72C89FA}"/>
              </a:ext>
            </a:extLst>
          </p:cNvPr>
          <p:cNvSpPr>
            <a:spLocks noGrp="1" noChangeArrowheads="1"/>
          </p:cNvSpPr>
          <p:nvPr>
            <p:ph type="ctrTitle"/>
          </p:nvPr>
        </p:nvSpPr>
        <p:spPr>
          <a:xfrm>
            <a:off x="685800" y="2130425"/>
            <a:ext cx="7772400" cy="1470025"/>
          </a:xfrm>
        </p:spPr>
        <p:txBody>
          <a:bodyPr anchor="ctr"/>
          <a:lstStyle/>
          <a:p>
            <a:r>
              <a:rPr lang="en-US" altLang="en-US" sz="4400"/>
              <a:t> </a:t>
            </a:r>
          </a:p>
        </p:txBody>
      </p:sp>
      <p:sp>
        <p:nvSpPr>
          <p:cNvPr id="7171" name="Rectangle 3">
            <a:extLst>
              <a:ext uri="{FF2B5EF4-FFF2-40B4-BE49-F238E27FC236}">
                <a16:creationId xmlns:a16="http://schemas.microsoft.com/office/drawing/2014/main" id="{BD6D1097-BCDB-4EE3-BB18-5D0E3B581626}"/>
              </a:ext>
            </a:extLst>
          </p:cNvPr>
          <p:cNvSpPr>
            <a:spLocks noGrp="1" noChangeArrowheads="1"/>
          </p:cNvSpPr>
          <p:nvPr>
            <p:ph type="subTitle" idx="1"/>
          </p:nvPr>
        </p:nvSpPr>
        <p:spPr>
          <a:xfrm>
            <a:off x="1371600" y="3886200"/>
            <a:ext cx="6400800" cy="1752600"/>
          </a:xfrm>
        </p:spPr>
        <p:txBody>
          <a:bodyPr/>
          <a:lstStyle/>
          <a:p>
            <a:r>
              <a:rPr lang="en-US" altLang="en-US" sz="3200">
                <a:solidFill>
                  <a:srgbClr val="00FFFF"/>
                </a:solidFill>
              </a:rPr>
              <a:t>BY: Shadow of Anonymous</a:t>
            </a:r>
          </a:p>
        </p:txBody>
      </p:sp>
      <p:sp>
        <p:nvSpPr>
          <p:cNvPr id="7172" name="WordArt 4">
            <a:extLst>
              <a:ext uri="{FF2B5EF4-FFF2-40B4-BE49-F238E27FC236}">
                <a16:creationId xmlns:a16="http://schemas.microsoft.com/office/drawing/2014/main" id="{BCC6F325-8E3D-44E8-B6E6-8772CE3D6FDB}"/>
              </a:ext>
            </a:extLst>
          </p:cNvPr>
          <p:cNvSpPr>
            <a:spLocks noChangeArrowheads="1" noChangeShapeType="1" noTextEdit="1"/>
          </p:cNvSpPr>
          <p:nvPr/>
        </p:nvSpPr>
        <p:spPr bwMode="auto">
          <a:xfrm>
            <a:off x="762000" y="2514600"/>
            <a:ext cx="7772400" cy="1371600"/>
          </a:xfrm>
          <a:prstGeom prst="rect">
            <a:avLst/>
          </a:prstGeom>
        </p:spPr>
        <p:txBody>
          <a:bodyPr wrap="none" fromWordArt="1">
            <a:prstTxWarp prst="textPlain">
              <a:avLst>
                <a:gd name="adj" fmla="val 4612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Sirat Of The PROPET (SAW)</a:t>
            </a:r>
          </a:p>
        </p:txBody>
      </p:sp>
      <p:sp>
        <p:nvSpPr>
          <p:cNvPr id="7173" name="WordArt 5">
            <a:extLst>
              <a:ext uri="{FF2B5EF4-FFF2-40B4-BE49-F238E27FC236}">
                <a16:creationId xmlns:a16="http://schemas.microsoft.com/office/drawing/2014/main" id="{86B1C626-AB1E-4E37-9646-655721B1307D}"/>
              </a:ext>
            </a:extLst>
          </p:cNvPr>
          <p:cNvSpPr>
            <a:spLocks noChangeArrowheads="1" noChangeShapeType="1" noTextEdit="1"/>
          </p:cNvSpPr>
          <p:nvPr/>
        </p:nvSpPr>
        <p:spPr bwMode="auto">
          <a:xfrm>
            <a:off x="2438400" y="5105400"/>
            <a:ext cx="4724400" cy="1257300"/>
          </a:xfrm>
          <a:prstGeom prst="rect">
            <a:avLst/>
          </a:prstGeom>
        </p:spPr>
        <p:txBody>
          <a:bodyPr wrap="none" fromWordArt="1">
            <a:prstTxWarp prst="textPlain">
              <a:avLst>
                <a:gd name="adj" fmla="val 45926"/>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Part 7</a:t>
            </a:r>
          </a:p>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LIFE IN MAKKAH</a:t>
            </a:r>
          </a:p>
        </p:txBody>
      </p:sp>
    </p:spTree>
    <p:extLst>
      <p:ext uri="{BB962C8B-B14F-4D97-AF65-F5344CB8AC3E}">
        <p14:creationId xmlns:p14="http://schemas.microsoft.com/office/powerpoint/2010/main" val="36726970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5C65DE4-CF7C-4C0C-93B9-DF4FAB841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219200"/>
            <a:ext cx="3581400" cy="27241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113C705F-B9D5-4807-877D-818870681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962400"/>
            <a:ext cx="3581400" cy="2895600"/>
          </a:xfrm>
          <a:prstGeom prst="rect">
            <a:avLst/>
          </a:prstGeom>
          <a:noFill/>
          <a:extLst>
            <a:ext uri="{909E8E84-426E-40DD-AFC4-6F175D3DCCD1}">
              <a14:hiddenFill xmlns:a14="http://schemas.microsoft.com/office/drawing/2010/main">
                <a:solidFill>
                  <a:srgbClr val="FFFFFF"/>
                </a:solidFill>
              </a14:hiddenFill>
            </a:ext>
          </a:extLst>
        </p:spPr>
      </p:pic>
      <p:sp>
        <p:nvSpPr>
          <p:cNvPr id="3076" name="Oval 4">
            <a:extLst>
              <a:ext uri="{FF2B5EF4-FFF2-40B4-BE49-F238E27FC236}">
                <a16:creationId xmlns:a16="http://schemas.microsoft.com/office/drawing/2014/main" id="{D3338834-A0B7-4724-AFBA-53EB9B63E40D}"/>
              </a:ext>
            </a:extLst>
          </p:cNvPr>
          <p:cNvSpPr>
            <a:spLocks noChangeArrowheads="1"/>
          </p:cNvSpPr>
          <p:nvPr/>
        </p:nvSpPr>
        <p:spPr bwMode="auto">
          <a:xfrm>
            <a:off x="7772400" y="4572000"/>
            <a:ext cx="13716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Allah is one.</a:t>
            </a:r>
          </a:p>
        </p:txBody>
      </p:sp>
      <p:sp>
        <p:nvSpPr>
          <p:cNvPr id="3077" name="Oval 5">
            <a:extLst>
              <a:ext uri="{FF2B5EF4-FFF2-40B4-BE49-F238E27FC236}">
                <a16:creationId xmlns:a16="http://schemas.microsoft.com/office/drawing/2014/main" id="{16946FCB-93BB-4455-BDFB-CB559B1D41A4}"/>
              </a:ext>
            </a:extLst>
          </p:cNvPr>
          <p:cNvSpPr>
            <a:spLocks noChangeArrowheads="1"/>
          </p:cNvSpPr>
          <p:nvPr/>
        </p:nvSpPr>
        <p:spPr bwMode="auto">
          <a:xfrm>
            <a:off x="6477000" y="2590800"/>
            <a:ext cx="16002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One, one</a:t>
            </a:r>
          </a:p>
        </p:txBody>
      </p:sp>
      <p:sp>
        <p:nvSpPr>
          <p:cNvPr id="3078" name="Rectangle 6">
            <a:extLst>
              <a:ext uri="{FF2B5EF4-FFF2-40B4-BE49-F238E27FC236}">
                <a16:creationId xmlns:a16="http://schemas.microsoft.com/office/drawing/2014/main" id="{091AE1B2-C16F-405A-A26F-6A4F3BF3407B}"/>
              </a:ext>
            </a:extLst>
          </p:cNvPr>
          <p:cNvSpPr>
            <a:spLocks noGrp="1" noChangeArrowheads="1"/>
          </p:cNvSpPr>
          <p:nvPr>
            <p:ph type="body" idx="1"/>
          </p:nvPr>
        </p:nvSpPr>
        <p:spPr>
          <a:xfrm>
            <a:off x="381000" y="990600"/>
            <a:ext cx="4800600" cy="5257800"/>
          </a:xfrm>
        </p:spPr>
        <p:txBody>
          <a:bodyPr/>
          <a:lstStyle/>
          <a:p>
            <a:pPr>
              <a:lnSpc>
                <a:spcPct val="80000"/>
              </a:lnSpc>
            </a:pPr>
            <a:r>
              <a:rPr lang="en-US" altLang="en-US" sz="1800"/>
              <a:t>Bilal (R) and Abu Dharr Ghiffari (R) weren’t the only people who were being abused. There were Yassir (R), Summayyah (R) and son Ammar (R), Khabbab (R) and etc. The Muslim nation in general was being tortured and persecuted and being dragged down the streets by their necks, and yet these loyal Muslims followed the orders of rasulluah (S) and didn’t fight back. Due to this the first Hijrah was started. The prophet told a party of 11 men and 5 women migrated to Abyssinya with Jafar (R) as their representitive. People left their wife, children, and wealth behind to go to the Christian kingdom of Abysinna (in Ethiopia). The kuffar told the king Nanjashi to hand the Muslims over but he refused. The king and his nation were from the </a:t>
            </a:r>
            <a:r>
              <a:rPr lang="en-US" altLang="en-US" sz="1800">
                <a:hlinkClick r:id="rId4" action="ppaction://hlinksldjump"/>
              </a:rPr>
              <a:t>Ahl Al-Kitab</a:t>
            </a:r>
            <a:r>
              <a:rPr lang="en-US" altLang="en-US" sz="1800" i="1"/>
              <a:t>. </a:t>
            </a:r>
            <a:r>
              <a:rPr lang="en-US" altLang="en-US" sz="1800"/>
              <a:t>When the king talked to a Muslim man by the name of Jafar (R)…</a:t>
            </a:r>
          </a:p>
        </p:txBody>
      </p:sp>
      <p:sp>
        <p:nvSpPr>
          <p:cNvPr id="3079" name="Rectangle 7">
            <a:extLst>
              <a:ext uri="{FF2B5EF4-FFF2-40B4-BE49-F238E27FC236}">
                <a16:creationId xmlns:a16="http://schemas.microsoft.com/office/drawing/2014/main" id="{AB69B512-5ED9-4027-80F0-269FCFA9B7BE}"/>
              </a:ext>
            </a:extLst>
          </p:cNvPr>
          <p:cNvSpPr>
            <a:spLocks noChangeArrowheads="1"/>
          </p:cNvSpPr>
          <p:nvPr/>
        </p:nvSpPr>
        <p:spPr bwMode="auto">
          <a:xfrm>
            <a:off x="1905000" y="304800"/>
            <a:ext cx="6477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r>
              <a:rPr lang="en-US" altLang="en-US" sz="3200">
                <a:solidFill>
                  <a:schemeClr val="bg1"/>
                </a:solidFill>
              </a:rPr>
              <a:t>The First </a:t>
            </a:r>
            <a:r>
              <a:rPr lang="en-US" altLang="en-US" sz="3200" i="1">
                <a:solidFill>
                  <a:schemeClr val="bg1"/>
                </a:solidFill>
                <a:hlinkClick r:id="rId5" action="ppaction://hlinksldjump"/>
              </a:rPr>
              <a:t>Hijrah</a:t>
            </a:r>
            <a:endParaRPr lang="en-US" altLang="en-US" sz="3200" i="1">
              <a:solidFill>
                <a:schemeClr val="bg1"/>
              </a:solidFill>
            </a:endParaRPr>
          </a:p>
        </p:txBody>
      </p:sp>
    </p:spTree>
    <p:extLst>
      <p:ext uri="{BB962C8B-B14F-4D97-AF65-F5344CB8AC3E}">
        <p14:creationId xmlns:p14="http://schemas.microsoft.com/office/powerpoint/2010/main" val="30076965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490C2283-1210-43AF-8665-C8E1CA7FC173}"/>
              </a:ext>
            </a:extLst>
          </p:cNvPr>
          <p:cNvSpPr>
            <a:spLocks noGrp="1" noChangeArrowheads="1"/>
          </p:cNvSpPr>
          <p:nvPr>
            <p:ph type="body" idx="1"/>
          </p:nvPr>
        </p:nvSpPr>
        <p:spPr/>
        <p:txBody>
          <a:bodyPr/>
          <a:lstStyle/>
          <a:p>
            <a:r>
              <a:rPr lang="en-US" altLang="en-US" dirty="0">
                <a:sym typeface="Wingdings" panose="05000000000000000000" pitchFamily="2" charset="2"/>
              </a:rPr>
              <a:t></a:t>
            </a:r>
            <a:r>
              <a:rPr lang="en-US" altLang="en-US" dirty="0"/>
              <a:t>Hijrah is an </a:t>
            </a:r>
            <a:r>
              <a:rPr lang="en-US" altLang="en-US" dirty="0" err="1"/>
              <a:t>arabic</a:t>
            </a:r>
            <a:r>
              <a:rPr lang="en-US" altLang="en-US" dirty="0"/>
              <a:t> word </a:t>
            </a:r>
            <a:r>
              <a:rPr lang="en-US" altLang="en-US" dirty="0" err="1"/>
              <a:t>refering</a:t>
            </a:r>
            <a:r>
              <a:rPr lang="en-US" altLang="en-US" dirty="0"/>
              <a:t> to a migration from one place to another. Throughout the prophet’s lifespan there were two major </a:t>
            </a:r>
            <a:r>
              <a:rPr lang="en-US" altLang="en-US" i="1" dirty="0" err="1"/>
              <a:t>Hijrahs</a:t>
            </a:r>
            <a:r>
              <a:rPr lang="en-US" altLang="en-US" dirty="0"/>
              <a:t>. The first is to </a:t>
            </a:r>
            <a:r>
              <a:rPr lang="en-US" altLang="en-US" dirty="0" err="1"/>
              <a:t>Abysinya</a:t>
            </a:r>
            <a:r>
              <a:rPr lang="en-US" altLang="en-US" dirty="0"/>
              <a:t>, and the second is to Madinah</a:t>
            </a:r>
            <a:r>
              <a:rPr lang="en-US" altLang="en-US" dirty="0">
                <a:sym typeface="Wingdings" panose="05000000000000000000" pitchFamily="2" charset="2"/>
              </a:rPr>
              <a:t></a:t>
            </a:r>
            <a:endParaRPr lang="en-US" altLang="en-US" dirty="0"/>
          </a:p>
        </p:txBody>
      </p:sp>
      <p:sp>
        <p:nvSpPr>
          <p:cNvPr id="10244" name="WordArt 4">
            <a:extLst>
              <a:ext uri="{FF2B5EF4-FFF2-40B4-BE49-F238E27FC236}">
                <a16:creationId xmlns:a16="http://schemas.microsoft.com/office/drawing/2014/main" id="{B5A17CA0-C61F-41FD-9E50-454FE7399967}"/>
              </a:ext>
            </a:extLst>
          </p:cNvPr>
          <p:cNvSpPr>
            <a:spLocks noChangeArrowheads="1" noChangeShapeType="1" noTextEdit="1"/>
          </p:cNvSpPr>
          <p:nvPr/>
        </p:nvSpPr>
        <p:spPr bwMode="auto">
          <a:xfrm>
            <a:off x="2667000" y="457200"/>
            <a:ext cx="3462338" cy="815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5069"/>
              </a:avLst>
            </a:prstTxWarp>
          </a:bodyPr>
          <a:lstStyle/>
          <a:p>
            <a:pPr algn="ctr"/>
            <a:r>
              <a:rPr lang="en-US" sz="3600" kern="10" dirty="0">
                <a:effectLst>
                  <a:outerShdw dist="35921" dir="2700000" algn="ctr" rotWithShape="0">
                    <a:srgbClr val="C0C0C0">
                      <a:alpha val="80000"/>
                    </a:srgbClr>
                  </a:outerShdw>
                </a:effectLst>
                <a:latin typeface="Impact" panose="020B0806030902050204" pitchFamily="34" charset="0"/>
              </a:rPr>
              <a:t>Hijrah</a:t>
            </a:r>
          </a:p>
        </p:txBody>
      </p:sp>
      <p:sp>
        <p:nvSpPr>
          <p:cNvPr id="10245" name="WordArt 5">
            <a:hlinkClick r:id="rId2" action="ppaction://hlinksldjump"/>
            <a:extLst>
              <a:ext uri="{FF2B5EF4-FFF2-40B4-BE49-F238E27FC236}">
                <a16:creationId xmlns:a16="http://schemas.microsoft.com/office/drawing/2014/main" id="{1A3449AC-194E-44CB-8933-E6DF5E2285B6}"/>
              </a:ext>
            </a:extLst>
          </p:cNvPr>
          <p:cNvSpPr>
            <a:spLocks noChangeArrowheads="1" noChangeShapeType="1" noTextEdit="1"/>
          </p:cNvSpPr>
          <p:nvPr/>
        </p:nvSpPr>
        <p:spPr bwMode="auto">
          <a:xfrm>
            <a:off x="152400" y="5943600"/>
            <a:ext cx="8991600" cy="9144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&lt;== CLICK TO GO BACK</a:t>
            </a:r>
          </a:p>
        </p:txBody>
      </p:sp>
    </p:spTree>
    <p:extLst>
      <p:ext uri="{BB962C8B-B14F-4D97-AF65-F5344CB8AC3E}">
        <p14:creationId xmlns:p14="http://schemas.microsoft.com/office/powerpoint/2010/main" val="27446661"/>
      </p:ext>
    </p:extLst>
  </p:cSld>
  <p:clrMapOvr>
    <a:masterClrMapping/>
  </p:clrMapOvr>
  <p:transition advClick="0"/>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098FBD14-4612-4FD4-94E4-1F689C78B1BF}"/>
              </a:ext>
            </a:extLst>
          </p:cNvPr>
          <p:cNvSpPr>
            <a:spLocks noGrp="1" noChangeArrowheads="1"/>
          </p:cNvSpPr>
          <p:nvPr>
            <p:ph type="body" idx="1"/>
          </p:nvPr>
        </p:nvSpPr>
        <p:spPr/>
        <p:txBody>
          <a:bodyPr/>
          <a:lstStyle/>
          <a:p>
            <a:r>
              <a:rPr lang="en-US" altLang="en-US" dirty="0">
                <a:sym typeface="Wingdings" panose="05000000000000000000" pitchFamily="2" charset="2"/>
              </a:rPr>
              <a:t></a:t>
            </a:r>
            <a:r>
              <a:rPr lang="en-US" altLang="en-US" dirty="0" err="1"/>
              <a:t>Ahl</a:t>
            </a:r>
            <a:r>
              <a:rPr lang="en-US" altLang="en-US" dirty="0"/>
              <a:t> Al-kitab is an </a:t>
            </a:r>
            <a:r>
              <a:rPr lang="en-US" altLang="en-US" dirty="0" err="1"/>
              <a:t>arabic</a:t>
            </a:r>
            <a:r>
              <a:rPr lang="en-US" altLang="en-US" dirty="0"/>
              <a:t> word that literally means “the people of the book”. But the word more commonly refers to the Jews, and the Christians. </a:t>
            </a:r>
            <a:r>
              <a:rPr lang="en-US" altLang="en-US" dirty="0">
                <a:sym typeface="Wingdings" panose="05000000000000000000" pitchFamily="2" charset="2"/>
              </a:rPr>
              <a:t></a:t>
            </a:r>
          </a:p>
        </p:txBody>
      </p:sp>
      <p:sp>
        <p:nvSpPr>
          <p:cNvPr id="12292" name="WordArt 4">
            <a:extLst>
              <a:ext uri="{FF2B5EF4-FFF2-40B4-BE49-F238E27FC236}">
                <a16:creationId xmlns:a16="http://schemas.microsoft.com/office/drawing/2014/main" id="{E564DCD6-7D56-42D4-BA80-BBAD9C0E6DD7}"/>
              </a:ext>
            </a:extLst>
          </p:cNvPr>
          <p:cNvSpPr>
            <a:spLocks noChangeArrowheads="1" noChangeShapeType="1" noTextEdit="1"/>
          </p:cNvSpPr>
          <p:nvPr/>
        </p:nvSpPr>
        <p:spPr bwMode="auto">
          <a:xfrm>
            <a:off x="2667000" y="457200"/>
            <a:ext cx="4572000" cy="815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6250"/>
              </a:avLst>
            </a:prstTxWarp>
          </a:bodyPr>
          <a:lstStyle/>
          <a:p>
            <a:pPr algn="ctr"/>
            <a:r>
              <a:rPr lang="en-US" sz="3600" kern="10" dirty="0" err="1">
                <a:effectLst>
                  <a:outerShdw dist="35921" dir="2700000" algn="ctr" rotWithShape="0">
                    <a:srgbClr val="C0C0C0">
                      <a:alpha val="80000"/>
                    </a:srgbClr>
                  </a:outerShdw>
                </a:effectLst>
                <a:latin typeface="Impact" panose="020B0806030902050204" pitchFamily="34" charset="0"/>
              </a:rPr>
              <a:t>Ahl</a:t>
            </a:r>
            <a:r>
              <a:rPr lang="en-US" sz="3600" kern="10" dirty="0">
                <a:effectLst>
                  <a:outerShdw dist="35921" dir="2700000" algn="ctr" rotWithShape="0">
                    <a:srgbClr val="C0C0C0">
                      <a:alpha val="80000"/>
                    </a:srgbClr>
                  </a:outerShdw>
                </a:effectLst>
                <a:latin typeface="Impact" panose="020B0806030902050204" pitchFamily="34" charset="0"/>
              </a:rPr>
              <a:t> Al-kitab</a:t>
            </a:r>
          </a:p>
        </p:txBody>
      </p:sp>
      <p:sp>
        <p:nvSpPr>
          <p:cNvPr id="12293" name="WordArt 5">
            <a:hlinkClick r:id="rId2" action="ppaction://hlinksldjump"/>
            <a:extLst>
              <a:ext uri="{FF2B5EF4-FFF2-40B4-BE49-F238E27FC236}">
                <a16:creationId xmlns:a16="http://schemas.microsoft.com/office/drawing/2014/main" id="{7FBAB94F-395A-4D7B-8128-D6E13E9FCDCA}"/>
              </a:ext>
            </a:extLst>
          </p:cNvPr>
          <p:cNvSpPr>
            <a:spLocks noChangeArrowheads="1" noChangeShapeType="1" noTextEdit="1"/>
          </p:cNvSpPr>
          <p:nvPr/>
        </p:nvSpPr>
        <p:spPr bwMode="auto">
          <a:xfrm>
            <a:off x="152400" y="5943600"/>
            <a:ext cx="8991600" cy="9144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&lt;== CLICK TO GO BACK</a:t>
            </a:r>
          </a:p>
        </p:txBody>
      </p:sp>
    </p:spTree>
    <p:extLst>
      <p:ext uri="{BB962C8B-B14F-4D97-AF65-F5344CB8AC3E}">
        <p14:creationId xmlns:p14="http://schemas.microsoft.com/office/powerpoint/2010/main" val="4251373745"/>
      </p:ext>
    </p:extLst>
  </p:cSld>
  <p:clrMapOvr>
    <a:masterClrMapping/>
  </p:clrMapOvr>
  <p:transition advClick="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E13626B-1C2F-41FC-8D99-E9770EF64718}"/>
              </a:ext>
            </a:extLst>
          </p:cNvPr>
          <p:cNvSpPr>
            <a:spLocks noGrp="1" noChangeArrowheads="1"/>
          </p:cNvSpPr>
          <p:nvPr>
            <p:ph type="title"/>
          </p:nvPr>
        </p:nvSpPr>
        <p:spPr/>
        <p:txBody>
          <a:bodyPr/>
          <a:lstStyle/>
          <a:p>
            <a:endParaRPr lang="en-US" altLang="en-US"/>
          </a:p>
        </p:txBody>
      </p:sp>
      <p:pic>
        <p:nvPicPr>
          <p:cNvPr id="4099" name="Picture 3">
            <a:extLst>
              <a:ext uri="{FF2B5EF4-FFF2-40B4-BE49-F238E27FC236}">
                <a16:creationId xmlns:a16="http://schemas.microsoft.com/office/drawing/2014/main" id="{F63380D6-DFD9-427A-9D0D-8291402771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563" y="1562100"/>
            <a:ext cx="9012237" cy="5295900"/>
          </a:xfrm>
          <a:prstGeom prst="rect">
            <a:avLst/>
          </a:prstGeom>
          <a:noFill/>
          <a:extLst>
            <a:ext uri="{909E8E84-426E-40DD-AFC4-6F175D3DCCD1}">
              <a14:hiddenFill xmlns:a14="http://schemas.microsoft.com/office/drawing/2010/main">
                <a:solidFill>
                  <a:srgbClr val="FFFFFF"/>
                </a:solidFill>
              </a14:hiddenFill>
            </a:ext>
          </a:extLst>
        </p:spPr>
      </p:pic>
      <p:sp>
        <p:nvSpPr>
          <p:cNvPr id="4100" name="Oval 4">
            <a:extLst>
              <a:ext uri="{FF2B5EF4-FFF2-40B4-BE49-F238E27FC236}">
                <a16:creationId xmlns:a16="http://schemas.microsoft.com/office/drawing/2014/main" id="{271A8B91-C52C-4A15-A022-BCDBDCB2C8D2}"/>
              </a:ext>
            </a:extLst>
          </p:cNvPr>
          <p:cNvSpPr>
            <a:spLocks noChangeArrowheads="1"/>
          </p:cNvSpPr>
          <p:nvPr/>
        </p:nvSpPr>
        <p:spPr bwMode="auto">
          <a:xfrm>
            <a:off x="990600" y="228600"/>
            <a:ext cx="4267200" cy="2286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We walked in the darkness of evil and </a:t>
            </a:r>
          </a:p>
          <a:p>
            <a:pPr algn="ctr"/>
            <a:r>
              <a:rPr lang="en-US" altLang="en-US" sz="1400" b="1"/>
              <a:t>did not know the right path. We worshipped idols of stone</a:t>
            </a:r>
          </a:p>
          <a:p>
            <a:pPr algn="ctr"/>
            <a:r>
              <a:rPr lang="en-US" altLang="en-US" sz="1400" b="1"/>
              <a:t>And led unclean lives. We had no respect for human beings, neighbors,</a:t>
            </a:r>
          </a:p>
          <a:p>
            <a:pPr algn="ctr"/>
            <a:r>
              <a:rPr lang="en-US" altLang="en-US" sz="1400" b="1"/>
              <a:t>Or guests. We used to kill and steal. Allah has been kind to us</a:t>
            </a:r>
          </a:p>
          <a:p>
            <a:pPr algn="ctr"/>
            <a:r>
              <a:rPr lang="en-US" altLang="en-US" sz="1400" b="1"/>
              <a:t>And sent his prophet. </a:t>
            </a:r>
          </a:p>
        </p:txBody>
      </p:sp>
      <p:sp>
        <p:nvSpPr>
          <p:cNvPr id="4101" name="Line 5">
            <a:extLst>
              <a:ext uri="{FF2B5EF4-FFF2-40B4-BE49-F238E27FC236}">
                <a16:creationId xmlns:a16="http://schemas.microsoft.com/office/drawing/2014/main" id="{46839E1C-D951-4A6E-B178-D3651242D021}"/>
              </a:ext>
            </a:extLst>
          </p:cNvPr>
          <p:cNvSpPr>
            <a:spLocks noChangeShapeType="1"/>
          </p:cNvSpPr>
          <p:nvPr/>
        </p:nvSpPr>
        <p:spPr bwMode="auto">
          <a:xfrm flipV="1">
            <a:off x="2438400" y="2514600"/>
            <a:ext cx="762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2" name="Oval 6">
            <a:extLst>
              <a:ext uri="{FF2B5EF4-FFF2-40B4-BE49-F238E27FC236}">
                <a16:creationId xmlns:a16="http://schemas.microsoft.com/office/drawing/2014/main" id="{FC7B112E-8025-4BFF-94F0-74D7BBFA2583}"/>
              </a:ext>
            </a:extLst>
          </p:cNvPr>
          <p:cNvSpPr>
            <a:spLocks noChangeArrowheads="1"/>
          </p:cNvSpPr>
          <p:nvPr/>
        </p:nvSpPr>
        <p:spPr bwMode="auto">
          <a:xfrm>
            <a:off x="1066800" y="228600"/>
            <a:ext cx="4267200" cy="2286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We know the prophet very well, he is kind,</a:t>
            </a:r>
          </a:p>
          <a:p>
            <a:pPr algn="ctr"/>
            <a:r>
              <a:rPr lang="en-US" altLang="en-US" sz="1400" b="1"/>
              <a:t>truthful, trust worthy, and pious. He invited us to Islam. He taught us </a:t>
            </a:r>
          </a:p>
          <a:p>
            <a:pPr algn="ctr"/>
            <a:r>
              <a:rPr lang="en-US" altLang="en-US" sz="1400" b="1" i="1"/>
              <a:t>Tawhid</a:t>
            </a:r>
            <a:r>
              <a:rPr lang="en-US" altLang="en-US" sz="1400" b="1"/>
              <a:t> the worship of Allah alone. He teaches us to speak the truth </a:t>
            </a:r>
          </a:p>
          <a:p>
            <a:pPr algn="ctr"/>
            <a:r>
              <a:rPr lang="en-US" altLang="en-US" sz="1400" b="1"/>
              <a:t>and to keep our trust, to respect the rights of our women and orphans, the</a:t>
            </a:r>
          </a:p>
          <a:p>
            <a:pPr algn="ctr"/>
            <a:r>
              <a:rPr lang="en-US" altLang="en-US" sz="1400" b="1"/>
              <a:t>Poor, and our neighbors. We believed in Muhammed (S) as a prophet.</a:t>
            </a:r>
          </a:p>
          <a:p>
            <a:pPr algn="ctr"/>
            <a:r>
              <a:rPr lang="en-US" altLang="en-US" sz="1400" b="1"/>
              <a:t>We are Muslims. Because of the acceptance of the truth of Islam our </a:t>
            </a:r>
          </a:p>
          <a:p>
            <a:pPr algn="ctr"/>
            <a:r>
              <a:rPr lang="en-US" altLang="en-US" sz="1400" b="1"/>
              <a:t>Own people have become our enemies. They persecuted us in Makkah </a:t>
            </a:r>
          </a:p>
          <a:p>
            <a:pPr algn="ctr"/>
            <a:r>
              <a:rPr lang="en-US" altLang="en-US" sz="1400" b="1"/>
              <a:t>and now they have followed us here!</a:t>
            </a:r>
          </a:p>
          <a:p>
            <a:pPr algn="ctr"/>
            <a:r>
              <a:rPr lang="en-US" altLang="en-US" sz="1400" b="1"/>
              <a:t> They want to kill us because our faith!</a:t>
            </a:r>
          </a:p>
        </p:txBody>
      </p:sp>
      <p:sp>
        <p:nvSpPr>
          <p:cNvPr id="4103" name="Rectangle 7">
            <a:extLst>
              <a:ext uri="{FF2B5EF4-FFF2-40B4-BE49-F238E27FC236}">
                <a16:creationId xmlns:a16="http://schemas.microsoft.com/office/drawing/2014/main" id="{C09601C9-523B-4603-9F00-96FC97482F7B}"/>
              </a:ext>
            </a:extLst>
          </p:cNvPr>
          <p:cNvSpPr>
            <a:spLocks noGrp="1" noChangeArrowheads="1"/>
          </p:cNvSpPr>
          <p:nvPr>
            <p:ph type="body" idx="1"/>
          </p:nvPr>
        </p:nvSpPr>
        <p:spPr>
          <a:xfrm>
            <a:off x="609600" y="0"/>
            <a:ext cx="8534400" cy="1524000"/>
          </a:xfrm>
        </p:spPr>
        <p:txBody>
          <a:bodyPr/>
          <a:lstStyle/>
          <a:p>
            <a:pPr>
              <a:lnSpc>
                <a:spcPct val="80000"/>
              </a:lnSpc>
            </a:pPr>
            <a:r>
              <a:rPr lang="en-US" altLang="en-US" sz="2000" b="1"/>
              <a:t>The king was impressed by this man’s speech. Then Jafar (R) recited some verses from Surah Maryam 19:1-36. About the birth of Yahya (A) and Isa (R). The king was moved and made up his mind not to surrender the Muslims to the kuffar. </a:t>
            </a:r>
          </a:p>
        </p:txBody>
      </p:sp>
    </p:spTree>
    <p:extLst>
      <p:ext uri="{BB962C8B-B14F-4D97-AF65-F5344CB8AC3E}">
        <p14:creationId xmlns:p14="http://schemas.microsoft.com/office/powerpoint/2010/main" val="2968476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2000"/>
                                        <p:tgtEl>
                                          <p:spTgt spid="4100"/>
                                        </p:tgtEl>
                                      </p:cBhvr>
                                    </p:animEffect>
                                  </p:childTnLst>
                                </p:cTn>
                              </p:par>
                              <p:par>
                                <p:cTn id="8" presetID="10" presetClass="entr" presetSubtype="0" fill="hold" nodeType="withEffect">
                                  <p:stCondLst>
                                    <p:cond delay="0"/>
                                  </p:stCondLst>
                                  <p:childTnLst>
                                    <p:set>
                                      <p:cBhvr>
                                        <p:cTn id="9" dur="1" fill="hold">
                                          <p:stCondLst>
                                            <p:cond delay="0"/>
                                          </p:stCondLst>
                                        </p:cTn>
                                        <p:tgtEl>
                                          <p:spTgt spid="4101"/>
                                        </p:tgtEl>
                                        <p:attrNameLst>
                                          <p:attrName>style.visibility</p:attrName>
                                        </p:attrNameLst>
                                      </p:cBhvr>
                                      <p:to>
                                        <p:strVal val="visible"/>
                                      </p:to>
                                    </p:set>
                                    <p:animEffect transition="in" filter="fade">
                                      <p:cBhvr>
                                        <p:cTn id="10" dur="2000"/>
                                        <p:tgtEl>
                                          <p:spTgt spid="410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2000"/>
                                        <p:tgtEl>
                                          <p:spTgt spid="4100"/>
                                        </p:tgtEl>
                                      </p:cBhvr>
                                    </p:animEffect>
                                    <p:set>
                                      <p:cBhvr>
                                        <p:cTn id="15" dur="1" fill="hold">
                                          <p:stCondLst>
                                            <p:cond delay="1999"/>
                                          </p:stCondLst>
                                        </p:cTn>
                                        <p:tgtEl>
                                          <p:spTgt spid="4100"/>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4102"/>
                                        </p:tgtEl>
                                        <p:attrNameLst>
                                          <p:attrName>style.visibility</p:attrName>
                                        </p:attrNameLst>
                                      </p:cBhvr>
                                      <p:to>
                                        <p:strVal val="visible"/>
                                      </p:to>
                                    </p:set>
                                    <p:animEffect transition="in" filter="fade">
                                      <p:cBhvr>
                                        <p:cTn id="18" dur="2000"/>
                                        <p:tgtEl>
                                          <p:spTgt spid="4102"/>
                                        </p:tgtEl>
                                      </p:cBhvr>
                                    </p:animEffect>
                                  </p:childTnLst>
                                </p:cTn>
                              </p:par>
                              <p:par>
                                <p:cTn id="19" presetID="10" presetClass="entr" presetSubtype="0" fill="hold" nodeType="withEffect">
                                  <p:stCondLst>
                                    <p:cond delay="0"/>
                                  </p:stCondLst>
                                  <p:childTnLst>
                                    <p:set>
                                      <p:cBhvr>
                                        <p:cTn id="20" dur="1" fill="hold">
                                          <p:stCondLst>
                                            <p:cond delay="0"/>
                                          </p:stCondLst>
                                        </p:cTn>
                                        <p:tgtEl>
                                          <p:spTgt spid="4101"/>
                                        </p:tgtEl>
                                        <p:attrNameLst>
                                          <p:attrName>style.visibility</p:attrName>
                                        </p:attrNameLst>
                                      </p:cBhvr>
                                      <p:to>
                                        <p:strVal val="visible"/>
                                      </p:to>
                                    </p:set>
                                    <p:animEffect transition="in" filter="fade">
                                      <p:cBhvr>
                                        <p:cTn id="21" dur="2000"/>
                                        <p:tgtEl>
                                          <p:spTgt spid="410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grpId="1" nodeType="clickEffect">
                                  <p:stCondLst>
                                    <p:cond delay="0"/>
                                  </p:stCondLst>
                                  <p:childTnLst>
                                    <p:animEffect transition="out" filter="fade">
                                      <p:cBhvr>
                                        <p:cTn id="25" dur="2000"/>
                                        <p:tgtEl>
                                          <p:spTgt spid="4102"/>
                                        </p:tgtEl>
                                      </p:cBhvr>
                                    </p:animEffect>
                                    <p:set>
                                      <p:cBhvr>
                                        <p:cTn id="26" dur="1" fill="hold">
                                          <p:stCondLst>
                                            <p:cond delay="1999"/>
                                          </p:stCondLst>
                                        </p:cTn>
                                        <p:tgtEl>
                                          <p:spTgt spid="4102"/>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2000"/>
                                        <p:tgtEl>
                                          <p:spTgt spid="4101"/>
                                        </p:tgtEl>
                                      </p:cBhvr>
                                    </p:animEffect>
                                    <p:set>
                                      <p:cBhvr>
                                        <p:cTn id="29" dur="1" fill="hold">
                                          <p:stCondLst>
                                            <p:cond delay="1999"/>
                                          </p:stCondLst>
                                        </p:cTn>
                                        <p:tgtEl>
                                          <p:spTgt spid="4101"/>
                                        </p:tgtEl>
                                        <p:attrNameLst>
                                          <p:attrName>style.visibility</p:attrName>
                                        </p:attrNameLst>
                                      </p:cBhvr>
                                      <p:to>
                                        <p:strVal val="hidden"/>
                                      </p:to>
                                    </p:set>
                                  </p:childTnLst>
                                </p:cTn>
                              </p:par>
                              <p:par>
                                <p:cTn id="30" presetID="2" presetClass="entr" presetSubtype="1" fill="hold" grpId="0" nodeType="withEffect">
                                  <p:stCondLst>
                                    <p:cond delay="0"/>
                                  </p:stCondLst>
                                  <p:childTnLst>
                                    <p:set>
                                      <p:cBhvr>
                                        <p:cTn id="31" dur="1" fill="hold">
                                          <p:stCondLst>
                                            <p:cond delay="0"/>
                                          </p:stCondLst>
                                        </p:cTn>
                                        <p:tgtEl>
                                          <p:spTgt spid="4103">
                                            <p:txEl>
                                              <p:pRg st="0" end="0"/>
                                            </p:txEl>
                                          </p:spTgt>
                                        </p:tgtEl>
                                        <p:attrNameLst>
                                          <p:attrName>style.visibility</p:attrName>
                                        </p:attrNameLst>
                                      </p:cBhvr>
                                      <p:to>
                                        <p:strVal val="visible"/>
                                      </p:to>
                                    </p:set>
                                    <p:anim calcmode="lin" valueType="num">
                                      <p:cBhvr additive="base">
                                        <p:cTn id="32" dur="500" fill="hold"/>
                                        <p:tgtEl>
                                          <p:spTgt spid="410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10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0" grpId="1" animBg="1"/>
      <p:bldP spid="4102" grpId="0" animBg="1"/>
      <p:bldP spid="4102" grpId="1" animBg="1"/>
      <p:bldP spid="410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38C018A8-D8BA-4185-8BA0-051237DDB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447800"/>
            <a:ext cx="5562600" cy="5243513"/>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a:extLst>
              <a:ext uri="{FF2B5EF4-FFF2-40B4-BE49-F238E27FC236}">
                <a16:creationId xmlns:a16="http://schemas.microsoft.com/office/drawing/2014/main" id="{7AC1AEF1-9A3C-495E-8C8B-C8A0E0D2F344}"/>
              </a:ext>
            </a:extLst>
          </p:cNvPr>
          <p:cNvSpPr>
            <a:spLocks noGrp="1" noChangeArrowheads="1"/>
          </p:cNvSpPr>
          <p:nvPr>
            <p:ph type="title"/>
          </p:nvPr>
        </p:nvSpPr>
        <p:spPr/>
        <p:txBody>
          <a:bodyPr/>
          <a:lstStyle/>
          <a:p>
            <a:endParaRPr lang="en-US" altLang="en-US"/>
          </a:p>
        </p:txBody>
      </p:sp>
      <p:sp>
        <p:nvSpPr>
          <p:cNvPr id="5124" name="Rectangle 4">
            <a:extLst>
              <a:ext uri="{FF2B5EF4-FFF2-40B4-BE49-F238E27FC236}">
                <a16:creationId xmlns:a16="http://schemas.microsoft.com/office/drawing/2014/main" id="{C19AC65D-D90D-4F80-9868-A7268C03BD1A}"/>
              </a:ext>
            </a:extLst>
          </p:cNvPr>
          <p:cNvSpPr>
            <a:spLocks noGrp="1" noChangeArrowheads="1"/>
          </p:cNvSpPr>
          <p:nvPr>
            <p:ph type="body" idx="1"/>
          </p:nvPr>
        </p:nvSpPr>
        <p:spPr>
          <a:xfrm>
            <a:off x="0" y="1447800"/>
            <a:ext cx="3505200" cy="5257800"/>
          </a:xfrm>
        </p:spPr>
        <p:txBody>
          <a:bodyPr/>
          <a:lstStyle/>
          <a:p>
            <a:pPr>
              <a:lnSpc>
                <a:spcPct val="80000"/>
              </a:lnSpc>
            </a:pPr>
            <a:r>
              <a:rPr lang="en-US" altLang="en-US" sz="2400"/>
              <a:t>The kuffar became angry! They couldn’t believe the fact that the Muslims have ran away and the king refused to give them back! So they devised a plan. They were aware of the Muslim beliefs about Isa (R) </a:t>
            </a:r>
            <a:r>
              <a:rPr lang="en-US" altLang="en-US" sz="2400" i="1">
                <a:latin typeface="Angsana New" panose="020B0502040204020203" pitchFamily="18" charset="-34"/>
              </a:rPr>
              <a:t>(Isa is Jesus in Arabic)</a:t>
            </a:r>
            <a:r>
              <a:rPr lang="en-US" altLang="en-US" sz="2400"/>
              <a:t>. They thought that they could use that against the Muslims! The next day the powerful leaders of Makkah came to King Najashi. And said…</a:t>
            </a:r>
          </a:p>
        </p:txBody>
      </p:sp>
      <p:sp>
        <p:nvSpPr>
          <p:cNvPr id="5125" name="Line 5">
            <a:extLst>
              <a:ext uri="{FF2B5EF4-FFF2-40B4-BE49-F238E27FC236}">
                <a16:creationId xmlns:a16="http://schemas.microsoft.com/office/drawing/2014/main" id="{29C2B91F-DACF-433A-B367-DDFB43E38C19}"/>
              </a:ext>
            </a:extLst>
          </p:cNvPr>
          <p:cNvSpPr>
            <a:spLocks noChangeShapeType="1"/>
          </p:cNvSpPr>
          <p:nvPr/>
        </p:nvSpPr>
        <p:spPr bwMode="auto">
          <a:xfrm flipV="1">
            <a:off x="5257800" y="2743200"/>
            <a:ext cx="152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 name="Rectangle 6">
            <a:extLst>
              <a:ext uri="{FF2B5EF4-FFF2-40B4-BE49-F238E27FC236}">
                <a16:creationId xmlns:a16="http://schemas.microsoft.com/office/drawing/2014/main" id="{D1D5907C-603B-42D8-BFEC-30B55C2C1AFD}"/>
              </a:ext>
            </a:extLst>
          </p:cNvPr>
          <p:cNvSpPr>
            <a:spLocks noChangeArrowheads="1"/>
          </p:cNvSpPr>
          <p:nvPr/>
        </p:nvSpPr>
        <p:spPr bwMode="auto">
          <a:xfrm>
            <a:off x="0" y="1447800"/>
            <a:ext cx="3505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80000"/>
              </a:lnSpc>
            </a:pPr>
            <a:endParaRPr lang="en-US" altLang="en-US" sz="2400"/>
          </a:p>
        </p:txBody>
      </p:sp>
      <p:sp>
        <p:nvSpPr>
          <p:cNvPr id="5127" name="Oval 7">
            <a:extLst>
              <a:ext uri="{FF2B5EF4-FFF2-40B4-BE49-F238E27FC236}">
                <a16:creationId xmlns:a16="http://schemas.microsoft.com/office/drawing/2014/main" id="{9621146B-BE6D-440A-8525-4A414A904E36}"/>
              </a:ext>
            </a:extLst>
          </p:cNvPr>
          <p:cNvSpPr>
            <a:spLocks noChangeArrowheads="1"/>
          </p:cNvSpPr>
          <p:nvPr/>
        </p:nvSpPr>
        <p:spPr bwMode="auto">
          <a:xfrm>
            <a:off x="4191000" y="609600"/>
            <a:ext cx="2667000" cy="2133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The Muslims don’t </a:t>
            </a:r>
          </a:p>
          <a:p>
            <a:pPr algn="ctr"/>
            <a:r>
              <a:rPr lang="en-US" altLang="en-US"/>
              <a:t>Believe in the divinity</a:t>
            </a:r>
          </a:p>
          <a:p>
            <a:pPr algn="ctr"/>
            <a:r>
              <a:rPr lang="en-US" altLang="en-US"/>
              <a:t>Of Jesus and have very different ideas about</a:t>
            </a:r>
          </a:p>
          <a:p>
            <a:pPr algn="ctr"/>
            <a:r>
              <a:rPr lang="en-US" altLang="en-US"/>
              <a:t> the Christian doctrines.</a:t>
            </a:r>
          </a:p>
        </p:txBody>
      </p:sp>
    </p:spTree>
    <p:extLst>
      <p:ext uri="{BB962C8B-B14F-4D97-AF65-F5344CB8AC3E}">
        <p14:creationId xmlns:p14="http://schemas.microsoft.com/office/powerpoint/2010/main" val="1206449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5124">
                                            <p:txEl>
                                              <p:pRg st="0" end="0"/>
                                            </p:txEl>
                                          </p:spTgt>
                                        </p:tgtEl>
                                        <p:attrNameLst>
                                          <p:attrName>ppt_x</p:attrName>
                                        </p:attrNameLst>
                                      </p:cBhvr>
                                    </p:anim>
                                    <p:anim from="0" to="-1.0" calcmode="lin" valueType="num">
                                      <p:cBhvr>
                                        <p:cTn id="8" dur="200" decel="50000" autoRev="1" fill="hold">
                                          <p:stCondLst>
                                            <p:cond delay="600"/>
                                          </p:stCondLst>
                                        </p:cTn>
                                        <p:tgtEl>
                                          <p:spTgt spid="5124">
                                            <p:txEl>
                                              <p:pRg st="0" end="0"/>
                                            </p:txEl>
                                          </p:spTgt>
                                        </p:tgtEl>
                                        <p:attrNameLst>
                                          <p:attrName>xshear</p:attrName>
                                        </p:attrNameLst>
                                      </p:cBhvr>
                                    </p:anim>
                                    <p:animScale>
                                      <p:cBhvr>
                                        <p:cTn id="9" dur="200" decel="100000" autoRev="1" fill="hold">
                                          <p:stCondLst>
                                            <p:cond delay="600"/>
                                          </p:stCondLst>
                                        </p:cTn>
                                        <p:tgtEl>
                                          <p:spTgt spid="5124">
                                            <p:txEl>
                                              <p:pRg st="0" end="0"/>
                                            </p:txEl>
                                          </p:spTgt>
                                        </p:tgtEl>
                                      </p:cBhvr>
                                      <p:from x="100000" y="100000"/>
                                      <p:to x="80000" y="100000"/>
                                    </p:animScale>
                                    <p:anim by="(#ppt_h/3+#ppt_w*0.1)" calcmode="lin" valueType="num">
                                      <p:cBhvr additive="sum">
                                        <p:cTn id="10" dur="200" decel="100000" autoRev="1" fill="hold">
                                          <p:stCondLst>
                                            <p:cond delay="600"/>
                                          </p:stCondLst>
                                        </p:cTn>
                                        <p:tgtEl>
                                          <p:spTgt spid="5124">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27"/>
                                        </p:tgtEl>
                                        <p:attrNameLst>
                                          <p:attrName>style.visibility</p:attrName>
                                        </p:attrNameLst>
                                      </p:cBhvr>
                                      <p:to>
                                        <p:strVal val="visible"/>
                                      </p:to>
                                    </p:set>
                                    <p:animEffect transition="in" filter="fade">
                                      <p:cBhvr>
                                        <p:cTn id="15" dur="2000"/>
                                        <p:tgtEl>
                                          <p:spTgt spid="5127"/>
                                        </p:tgtEl>
                                      </p:cBhvr>
                                    </p:animEffect>
                                  </p:childTnLst>
                                </p:cTn>
                              </p:par>
                              <p:par>
                                <p:cTn id="16" presetID="10" presetClass="entr" presetSubtype="0" fill="hold" nodeType="withEffect">
                                  <p:stCondLst>
                                    <p:cond delay="0"/>
                                  </p:stCondLst>
                                  <p:childTnLst>
                                    <p:set>
                                      <p:cBhvr>
                                        <p:cTn id="17" dur="1" fill="hold">
                                          <p:stCondLst>
                                            <p:cond delay="0"/>
                                          </p:stCondLst>
                                        </p:cTn>
                                        <p:tgtEl>
                                          <p:spTgt spid="5125"/>
                                        </p:tgtEl>
                                        <p:attrNameLst>
                                          <p:attrName>style.visibility</p:attrName>
                                        </p:attrNameLst>
                                      </p:cBhvr>
                                      <p:to>
                                        <p:strVal val="visible"/>
                                      </p:to>
                                    </p:set>
                                    <p:animEffect transition="in" filter="fade">
                                      <p:cBhvr>
                                        <p:cTn id="18" dur="2000"/>
                                        <p:tgtEl>
                                          <p:spTgt spid="512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8" fill="hold" grpId="1" nodeType="clickEffect">
                                  <p:stCondLst>
                                    <p:cond delay="0"/>
                                  </p:stCondLst>
                                  <p:childTnLst>
                                    <p:anim calcmode="lin" valueType="num">
                                      <p:cBhvr additive="base">
                                        <p:cTn id="22" dur="500"/>
                                        <p:tgtEl>
                                          <p:spTgt spid="5124">
                                            <p:txEl>
                                              <p:pRg st="0" end="0"/>
                                            </p:txEl>
                                          </p:spTgt>
                                        </p:tgtEl>
                                        <p:attrNameLst>
                                          <p:attrName>ppt_x</p:attrName>
                                        </p:attrNameLst>
                                      </p:cBhvr>
                                      <p:tavLst>
                                        <p:tav tm="0">
                                          <p:val>
                                            <p:strVal val="ppt_x"/>
                                          </p:val>
                                        </p:tav>
                                        <p:tav tm="100000">
                                          <p:val>
                                            <p:strVal val="0-ppt_w/2"/>
                                          </p:val>
                                        </p:tav>
                                      </p:tavLst>
                                    </p:anim>
                                    <p:anim calcmode="lin" valueType="num">
                                      <p:cBhvr additive="base">
                                        <p:cTn id="23" dur="500"/>
                                        <p:tgtEl>
                                          <p:spTgt spid="5124">
                                            <p:txEl>
                                              <p:pRg st="0" end="0"/>
                                            </p:txEl>
                                          </p:spTgt>
                                        </p:tgtEl>
                                        <p:attrNameLst>
                                          <p:attrName>ppt_y</p:attrName>
                                        </p:attrNameLst>
                                      </p:cBhvr>
                                      <p:tavLst>
                                        <p:tav tm="0">
                                          <p:val>
                                            <p:strVal val="ppt_y"/>
                                          </p:val>
                                        </p:tav>
                                        <p:tav tm="100000">
                                          <p:val>
                                            <p:strVal val="ppt_y"/>
                                          </p:val>
                                        </p:tav>
                                      </p:tavLst>
                                    </p:anim>
                                    <p:set>
                                      <p:cBhvr>
                                        <p:cTn id="24" dur="1" fill="hold">
                                          <p:stCondLst>
                                            <p:cond delay="499"/>
                                          </p:stCondLst>
                                        </p:cTn>
                                        <p:tgtEl>
                                          <p:spTgt spid="5124">
                                            <p:txEl>
                                              <p:pRg st="0" end="0"/>
                                            </p:txEl>
                                          </p:spTgt>
                                        </p:tgtEl>
                                        <p:attrNameLst>
                                          <p:attrName>style.visibility</p:attrName>
                                        </p:attrNameLst>
                                      </p:cBhvr>
                                      <p:to>
                                        <p:strVal val="hidden"/>
                                      </p:to>
                                    </p:set>
                                  </p:childTnLst>
                                </p:cTn>
                              </p:par>
                              <p:par>
                                <p:cTn id="25" presetID="34" presetClass="entr" presetSubtype="0" fill="hold" grpId="0" nodeType="withEffect" nodePh="1">
                                  <p:stCondLst>
                                    <p:cond delay="0"/>
                                  </p:stCondLst>
                                  <p:endCondLst>
                                    <p:cond evt="begin" delay="0">
                                      <p:tn val="25"/>
                                    </p:cond>
                                  </p:endCondLst>
                                  <p:childTnLst>
                                    <p:set>
                                      <p:cBhvr>
                                        <p:cTn id="26" dur="1" fill="hold">
                                          <p:stCondLst>
                                            <p:cond delay="0"/>
                                          </p:stCondLst>
                                        </p:cTn>
                                        <p:tgtEl>
                                          <p:spTgt spid="5126"/>
                                        </p:tgtEl>
                                        <p:attrNameLst>
                                          <p:attrName>style.visibility</p:attrName>
                                        </p:attrNameLst>
                                      </p:cBhvr>
                                      <p:to>
                                        <p:strVal val="visible"/>
                                      </p:to>
                                    </p:set>
                                    <p:anim from="(-#ppt_w/2)" to="(#ppt_x)" calcmode="lin" valueType="num">
                                      <p:cBhvr>
                                        <p:cTn id="27" dur="600" fill="hold">
                                          <p:stCondLst>
                                            <p:cond delay="0"/>
                                          </p:stCondLst>
                                        </p:cTn>
                                        <p:tgtEl>
                                          <p:spTgt spid="5126"/>
                                        </p:tgtEl>
                                        <p:attrNameLst>
                                          <p:attrName>ppt_x</p:attrName>
                                        </p:attrNameLst>
                                      </p:cBhvr>
                                    </p:anim>
                                    <p:anim from="0" to="-1.0" calcmode="lin" valueType="num">
                                      <p:cBhvr>
                                        <p:cTn id="28" dur="200" decel="50000" autoRev="1" fill="hold">
                                          <p:stCondLst>
                                            <p:cond delay="600"/>
                                          </p:stCondLst>
                                        </p:cTn>
                                        <p:tgtEl>
                                          <p:spTgt spid="5126"/>
                                        </p:tgtEl>
                                        <p:attrNameLst>
                                          <p:attrName>xshear</p:attrName>
                                        </p:attrNameLst>
                                      </p:cBhvr>
                                    </p:anim>
                                    <p:animScale>
                                      <p:cBhvr>
                                        <p:cTn id="29" dur="200" decel="100000" autoRev="1" fill="hold">
                                          <p:stCondLst>
                                            <p:cond delay="600"/>
                                          </p:stCondLst>
                                        </p:cTn>
                                        <p:tgtEl>
                                          <p:spTgt spid="5126"/>
                                        </p:tgtEl>
                                      </p:cBhvr>
                                      <p:from x="100000" y="100000"/>
                                      <p:to x="80000" y="100000"/>
                                    </p:animScale>
                                    <p:anim by="(#ppt_h/3+#ppt_w*0.1)" calcmode="lin" valueType="num">
                                      <p:cBhvr additive="sum">
                                        <p:cTn id="30" dur="200" decel="100000" autoRev="1" fill="hold">
                                          <p:stCondLst>
                                            <p:cond delay="600"/>
                                          </p:stCondLst>
                                        </p:cTn>
                                        <p:tgtEl>
                                          <p:spTgt spid="5126"/>
                                        </p:tgtEl>
                                        <p:attrNameLst>
                                          <p:attrName>ppt_x</p:attrName>
                                        </p:attrNameLst>
                                      </p:cBhvr>
                                    </p:anim>
                                  </p:childTnLst>
                                </p:cTn>
                              </p:par>
                              <p:par>
                                <p:cTn id="31" presetID="10" presetClass="exit" presetSubtype="0" fill="hold" grpId="1" nodeType="withEffect">
                                  <p:stCondLst>
                                    <p:cond delay="0"/>
                                  </p:stCondLst>
                                  <p:childTnLst>
                                    <p:animEffect transition="out" filter="fade">
                                      <p:cBhvr>
                                        <p:cTn id="32" dur="2000"/>
                                        <p:tgtEl>
                                          <p:spTgt spid="5127"/>
                                        </p:tgtEl>
                                      </p:cBhvr>
                                    </p:animEffect>
                                    <p:set>
                                      <p:cBhvr>
                                        <p:cTn id="33" dur="1" fill="hold">
                                          <p:stCondLst>
                                            <p:cond delay="1999"/>
                                          </p:stCondLst>
                                        </p:cTn>
                                        <p:tgtEl>
                                          <p:spTgt spid="5127"/>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2000"/>
                                        <p:tgtEl>
                                          <p:spTgt spid="5125"/>
                                        </p:tgtEl>
                                      </p:cBhvr>
                                    </p:animEffect>
                                    <p:set>
                                      <p:cBhvr>
                                        <p:cTn id="36" dur="1" fill="hold">
                                          <p:stCondLst>
                                            <p:cond delay="1999"/>
                                          </p:stCondLst>
                                        </p:cTn>
                                        <p:tgtEl>
                                          <p:spTgt spid="51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P spid="5124" grpId="1" build="p"/>
      <p:bldP spid="5126" grpId="0"/>
      <p:bldP spid="5127" grpId="0" animBg="1"/>
      <p:bldP spid="5127"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0EE2560B-5346-436D-99C9-4A57DCE4EA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24000"/>
            <a:ext cx="6897688" cy="5553075"/>
          </a:xfrm>
          <a:prstGeom prst="rect">
            <a:avLst/>
          </a:prstGeom>
          <a:noFill/>
          <a:extLst>
            <a:ext uri="{909E8E84-426E-40DD-AFC4-6F175D3DCCD1}">
              <a14:hiddenFill xmlns:a14="http://schemas.microsoft.com/office/drawing/2010/main">
                <a:solidFill>
                  <a:srgbClr val="FFFFFF"/>
                </a:solidFill>
              </a14:hiddenFill>
            </a:ext>
          </a:extLst>
        </p:spPr>
      </p:pic>
      <p:sp>
        <p:nvSpPr>
          <p:cNvPr id="6147" name="Oval 3">
            <a:extLst>
              <a:ext uri="{FF2B5EF4-FFF2-40B4-BE49-F238E27FC236}">
                <a16:creationId xmlns:a16="http://schemas.microsoft.com/office/drawing/2014/main" id="{BDA6291B-4344-4590-A9C0-276AF1BE8983}"/>
              </a:ext>
            </a:extLst>
          </p:cNvPr>
          <p:cNvSpPr>
            <a:spLocks noChangeArrowheads="1"/>
          </p:cNvSpPr>
          <p:nvPr/>
        </p:nvSpPr>
        <p:spPr bwMode="auto">
          <a:xfrm>
            <a:off x="1524000" y="1828800"/>
            <a:ext cx="3124200" cy="1905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Rasulullah has taught us that Jesus </a:t>
            </a:r>
          </a:p>
          <a:p>
            <a:pPr algn="ctr" rtl="1"/>
            <a:r>
              <a:rPr lang="en-US" altLang="en-US" b="1"/>
              <a:t>is a servant of God. </a:t>
            </a:r>
          </a:p>
          <a:p>
            <a:pPr algn="ctr" rtl="1"/>
            <a:r>
              <a:rPr lang="en-US" altLang="en-US" b="1"/>
              <a:t>His spirit and His word </a:t>
            </a:r>
          </a:p>
          <a:p>
            <a:pPr algn="ctr" rtl="1"/>
            <a:r>
              <a:rPr lang="en-US" altLang="en-US" b="1"/>
              <a:t>breathed into virgin Mary.</a:t>
            </a:r>
          </a:p>
        </p:txBody>
      </p:sp>
      <p:sp>
        <p:nvSpPr>
          <p:cNvPr id="6148" name="Oval 4">
            <a:extLst>
              <a:ext uri="{FF2B5EF4-FFF2-40B4-BE49-F238E27FC236}">
                <a16:creationId xmlns:a16="http://schemas.microsoft.com/office/drawing/2014/main" id="{4F34CB5D-F552-4C96-BCEE-3F1A026A3120}"/>
              </a:ext>
            </a:extLst>
          </p:cNvPr>
          <p:cNvSpPr>
            <a:spLocks noChangeArrowheads="1"/>
          </p:cNvSpPr>
          <p:nvPr/>
        </p:nvSpPr>
        <p:spPr bwMode="auto">
          <a:xfrm>
            <a:off x="1219200" y="1752600"/>
            <a:ext cx="3505200" cy="2057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The Muslims don’t believe in the divinity</a:t>
            </a:r>
          </a:p>
          <a:p>
            <a:pPr algn="ctr" rtl="1"/>
            <a:r>
              <a:rPr lang="en-US" altLang="en-US" b="1"/>
              <a:t> of Jesus and have very different</a:t>
            </a:r>
          </a:p>
          <a:p>
            <a:pPr algn="ctr"/>
            <a:r>
              <a:rPr lang="en-US" altLang="en-US" b="1"/>
              <a:t> ideas about the Christian doctrines.</a:t>
            </a:r>
          </a:p>
        </p:txBody>
      </p:sp>
      <p:sp>
        <p:nvSpPr>
          <p:cNvPr id="6149" name="Rectangle 5">
            <a:extLst>
              <a:ext uri="{FF2B5EF4-FFF2-40B4-BE49-F238E27FC236}">
                <a16:creationId xmlns:a16="http://schemas.microsoft.com/office/drawing/2014/main" id="{0721D150-E7DD-44BB-AEE9-FF12CD88559D}"/>
              </a:ext>
            </a:extLst>
          </p:cNvPr>
          <p:cNvSpPr>
            <a:spLocks noChangeArrowheads="1"/>
          </p:cNvSpPr>
          <p:nvPr/>
        </p:nvSpPr>
        <p:spPr bwMode="auto">
          <a:xfrm>
            <a:off x="0" y="0"/>
            <a:ext cx="9144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pPr>
            <a:r>
              <a:rPr lang="en-US" altLang="en-US" sz="2800"/>
              <a:t>So the wise king analyzed the Muslims. They were a lot different than the Makkans. They were more polite friendly and less savage. Slowly the king became convinced that Islam is nothing but the truth, and he himself became Muslim.</a:t>
            </a:r>
          </a:p>
        </p:txBody>
      </p:sp>
      <p:sp>
        <p:nvSpPr>
          <p:cNvPr id="6150" name="Line 6">
            <a:extLst>
              <a:ext uri="{FF2B5EF4-FFF2-40B4-BE49-F238E27FC236}">
                <a16:creationId xmlns:a16="http://schemas.microsoft.com/office/drawing/2014/main" id="{AF8D5B08-54CE-4BBF-A2B2-CC2E7DDDF71E}"/>
              </a:ext>
            </a:extLst>
          </p:cNvPr>
          <p:cNvSpPr>
            <a:spLocks noChangeShapeType="1"/>
          </p:cNvSpPr>
          <p:nvPr/>
        </p:nvSpPr>
        <p:spPr bwMode="auto">
          <a:xfrm>
            <a:off x="8763000" y="6172200"/>
            <a:ext cx="335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1" name="Rectangle 7">
            <a:extLst>
              <a:ext uri="{FF2B5EF4-FFF2-40B4-BE49-F238E27FC236}">
                <a16:creationId xmlns:a16="http://schemas.microsoft.com/office/drawing/2014/main" id="{E7DB325C-9DA4-4F3E-9D5B-0F4BCA61EB89}"/>
              </a:ext>
            </a:extLst>
          </p:cNvPr>
          <p:cNvSpPr>
            <a:spLocks noChangeArrowheads="1"/>
          </p:cNvSpPr>
          <p:nvPr/>
        </p:nvSpPr>
        <p:spPr bwMode="auto">
          <a:xfrm>
            <a:off x="0" y="0"/>
            <a:ext cx="891540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80000"/>
              </a:lnSpc>
              <a:spcBef>
                <a:spcPct val="20000"/>
              </a:spcBef>
            </a:pPr>
            <a:r>
              <a:rPr lang="en-US" altLang="en-US" sz="2800"/>
              <a:t>The king being just and fair didn’t kick them out right then. He called Jafar and the other people to come again. So the king told them what happened and asked if this was true. And the Muslims said…</a:t>
            </a:r>
          </a:p>
        </p:txBody>
      </p:sp>
    </p:spTree>
    <p:extLst>
      <p:ext uri="{BB962C8B-B14F-4D97-AF65-F5344CB8AC3E}">
        <p14:creationId xmlns:p14="http://schemas.microsoft.com/office/powerpoint/2010/main" val="39021433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2000"/>
                                        <p:tgtEl>
                                          <p:spTgt spid="61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fade">
                                      <p:cBhvr>
                                        <p:cTn id="17" dur="2000"/>
                                        <p:tgtEl>
                                          <p:spTgt spid="6147"/>
                                        </p:tgtEl>
                                      </p:cBhvr>
                                    </p:animEffect>
                                  </p:childTnLst>
                                </p:cTn>
                              </p:par>
                              <p:par>
                                <p:cTn id="18" presetID="10" presetClass="exit" presetSubtype="0" fill="hold" grpId="1" nodeType="withEffect">
                                  <p:stCondLst>
                                    <p:cond delay="0"/>
                                  </p:stCondLst>
                                  <p:childTnLst>
                                    <p:animEffect transition="out" filter="fade">
                                      <p:cBhvr>
                                        <p:cTn id="19" dur="2000"/>
                                        <p:tgtEl>
                                          <p:spTgt spid="6148"/>
                                        </p:tgtEl>
                                      </p:cBhvr>
                                    </p:animEffect>
                                    <p:set>
                                      <p:cBhvr>
                                        <p:cTn id="20" dur="1" fill="hold">
                                          <p:stCondLst>
                                            <p:cond delay="1999"/>
                                          </p:stCondLst>
                                        </p:cTn>
                                        <p:tgtEl>
                                          <p:spTgt spid="6148"/>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149">
                                            <p:txEl>
                                              <p:pRg st="0" end="0"/>
                                            </p:txEl>
                                          </p:spTgt>
                                        </p:tgtEl>
                                        <p:attrNameLst>
                                          <p:attrName>style.visibility</p:attrName>
                                        </p:attrNameLst>
                                      </p:cBhvr>
                                      <p:to>
                                        <p:strVal val="visible"/>
                                      </p:to>
                                    </p:set>
                                    <p:animEffect transition="in" filter="fade">
                                      <p:cBhvr>
                                        <p:cTn id="25" dur="2000"/>
                                        <p:tgtEl>
                                          <p:spTgt spid="6149">
                                            <p:txEl>
                                              <p:pRg st="0" end="0"/>
                                            </p:txEl>
                                          </p:spTgt>
                                        </p:tgtEl>
                                      </p:cBhvr>
                                    </p:animEffect>
                                  </p:childTnLst>
                                </p:cTn>
                              </p:par>
                              <p:par>
                                <p:cTn id="26" presetID="10" presetClass="exit" presetSubtype="0" fill="hold" grpId="0" nodeType="withEffect">
                                  <p:stCondLst>
                                    <p:cond delay="0"/>
                                  </p:stCondLst>
                                  <p:childTnLst>
                                    <p:animEffect transition="out" filter="fade">
                                      <p:cBhvr>
                                        <p:cTn id="27" dur="2000"/>
                                        <p:tgtEl>
                                          <p:spTgt spid="6151"/>
                                        </p:tgtEl>
                                      </p:cBhvr>
                                    </p:animEffect>
                                    <p:set>
                                      <p:cBhvr>
                                        <p:cTn id="28" dur="1" fill="hold">
                                          <p:stCondLst>
                                            <p:cond delay="1999"/>
                                          </p:stCondLst>
                                        </p:cTn>
                                        <p:tgtEl>
                                          <p:spTgt spid="61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48" grpId="1" animBg="1"/>
      <p:bldP spid="6149" grpId="0" build="allAtOnce"/>
      <p:bldP spid="615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E7EF205-6BA8-4AB5-80E6-5B71E5570D56}"/>
              </a:ext>
            </a:extLst>
          </p:cNvPr>
          <p:cNvSpPr>
            <a:spLocks noGrp="1" noChangeArrowheads="1"/>
          </p:cNvSpPr>
          <p:nvPr>
            <p:ph type="ctrTitle"/>
          </p:nvPr>
        </p:nvSpPr>
        <p:spPr>
          <a:xfrm>
            <a:off x="685800" y="2130425"/>
            <a:ext cx="7772400" cy="1470025"/>
          </a:xfrm>
        </p:spPr>
        <p:txBody>
          <a:bodyPr anchor="ctr"/>
          <a:lstStyle/>
          <a:p>
            <a:r>
              <a:rPr lang="en-US" altLang="en-US" sz="4400"/>
              <a:t> </a:t>
            </a:r>
          </a:p>
        </p:txBody>
      </p:sp>
      <p:sp>
        <p:nvSpPr>
          <p:cNvPr id="3076" name="WordArt 4">
            <a:extLst>
              <a:ext uri="{FF2B5EF4-FFF2-40B4-BE49-F238E27FC236}">
                <a16:creationId xmlns:a16="http://schemas.microsoft.com/office/drawing/2014/main" id="{F0274356-F3A4-45C2-BC4D-3616B2972FC1}"/>
              </a:ext>
            </a:extLst>
          </p:cNvPr>
          <p:cNvSpPr>
            <a:spLocks noChangeArrowheads="1" noChangeShapeType="1" noTextEdit="1"/>
          </p:cNvSpPr>
          <p:nvPr/>
        </p:nvSpPr>
        <p:spPr bwMode="auto">
          <a:xfrm>
            <a:off x="762000" y="2514600"/>
            <a:ext cx="7772400" cy="1371600"/>
          </a:xfrm>
          <a:prstGeom prst="rect">
            <a:avLst/>
          </a:prstGeom>
        </p:spPr>
        <p:txBody>
          <a:bodyPr wrap="none" fromWordArt="1">
            <a:prstTxWarp prst="textPlain">
              <a:avLst>
                <a:gd name="adj" fmla="val 4612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Sirat Of The PROPET (SAW)</a:t>
            </a:r>
          </a:p>
        </p:txBody>
      </p:sp>
      <p:sp>
        <p:nvSpPr>
          <p:cNvPr id="3077" name="WordArt 5">
            <a:extLst>
              <a:ext uri="{FF2B5EF4-FFF2-40B4-BE49-F238E27FC236}">
                <a16:creationId xmlns:a16="http://schemas.microsoft.com/office/drawing/2014/main" id="{72EFD476-44E2-4648-9DB3-76B0D4CAF92A}"/>
              </a:ext>
            </a:extLst>
          </p:cNvPr>
          <p:cNvSpPr>
            <a:spLocks noChangeArrowheads="1" noChangeShapeType="1" noTextEdit="1"/>
          </p:cNvSpPr>
          <p:nvPr/>
        </p:nvSpPr>
        <p:spPr bwMode="auto">
          <a:xfrm>
            <a:off x="1905000" y="5257800"/>
            <a:ext cx="5486400" cy="1104900"/>
          </a:xfrm>
          <a:prstGeom prst="rect">
            <a:avLst/>
          </a:prstGeom>
        </p:spPr>
        <p:txBody>
          <a:bodyPr wrap="none" fromWordArt="1">
            <a:prstTxWarp prst="textPlain">
              <a:avLst>
                <a:gd name="adj" fmla="val 45926"/>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Part 8</a:t>
            </a:r>
          </a:p>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LIFE IN MAKKAH</a:t>
            </a:r>
          </a:p>
        </p:txBody>
      </p:sp>
    </p:spTree>
    <p:extLst>
      <p:ext uri="{BB962C8B-B14F-4D97-AF65-F5344CB8AC3E}">
        <p14:creationId xmlns:p14="http://schemas.microsoft.com/office/powerpoint/2010/main" val="792045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9229797-CF61-4751-AB40-7A19F6D6B257}"/>
              </a:ext>
            </a:extLst>
          </p:cNvPr>
          <p:cNvSpPr>
            <a:spLocks noGrp="1" noChangeArrowheads="1"/>
          </p:cNvSpPr>
          <p:nvPr>
            <p:ph type="ctrTitle"/>
          </p:nvPr>
        </p:nvSpPr>
        <p:spPr>
          <a:xfrm>
            <a:off x="685800" y="2130425"/>
            <a:ext cx="7772400" cy="1470025"/>
          </a:xfrm>
        </p:spPr>
        <p:txBody>
          <a:bodyPr anchor="ctr"/>
          <a:lstStyle/>
          <a:p>
            <a:endParaRPr lang="en-US" altLang="en-US" sz="4400"/>
          </a:p>
        </p:txBody>
      </p:sp>
      <p:sp>
        <p:nvSpPr>
          <p:cNvPr id="2053" name="WordArt 5">
            <a:extLst>
              <a:ext uri="{FF2B5EF4-FFF2-40B4-BE49-F238E27FC236}">
                <a16:creationId xmlns:a16="http://schemas.microsoft.com/office/drawing/2014/main" id="{636A7378-10B4-4779-A060-DEFDA3C4099E}"/>
              </a:ext>
            </a:extLst>
          </p:cNvPr>
          <p:cNvSpPr>
            <a:spLocks noChangeArrowheads="1" noChangeShapeType="1" noTextEdit="1"/>
          </p:cNvSpPr>
          <p:nvPr/>
        </p:nvSpPr>
        <p:spPr bwMode="auto">
          <a:xfrm>
            <a:off x="762000" y="2514600"/>
            <a:ext cx="7772400" cy="1371600"/>
          </a:xfrm>
          <a:prstGeom prst="rect">
            <a:avLst/>
          </a:prstGeom>
        </p:spPr>
        <p:txBody>
          <a:bodyPr wrap="none" fromWordArt="1">
            <a:prstTxWarp prst="textPlain">
              <a:avLst>
                <a:gd name="adj" fmla="val 4612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Sirat Of The PROPET (SAW)</a:t>
            </a:r>
          </a:p>
        </p:txBody>
      </p:sp>
      <p:sp>
        <p:nvSpPr>
          <p:cNvPr id="2054" name="WordArt 6">
            <a:extLst>
              <a:ext uri="{FF2B5EF4-FFF2-40B4-BE49-F238E27FC236}">
                <a16:creationId xmlns:a16="http://schemas.microsoft.com/office/drawing/2014/main" id="{0F1A0B7B-8A5B-4AF4-B84E-4C806CB89C76}"/>
              </a:ext>
            </a:extLst>
          </p:cNvPr>
          <p:cNvSpPr>
            <a:spLocks noChangeArrowheads="1" noChangeShapeType="1" noTextEdit="1"/>
          </p:cNvSpPr>
          <p:nvPr/>
        </p:nvSpPr>
        <p:spPr bwMode="auto">
          <a:xfrm>
            <a:off x="2209800" y="5410200"/>
            <a:ext cx="4648200" cy="1447800"/>
          </a:xfrm>
          <a:prstGeom prst="rect">
            <a:avLst/>
          </a:prstGeom>
        </p:spPr>
        <p:txBody>
          <a:bodyPr wrap="none" fromWordArt="1">
            <a:prstTxWarp prst="textPlain">
              <a:avLst>
                <a:gd name="adj" fmla="val 45926"/>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LIFE IN MAKKAH</a:t>
            </a:r>
          </a:p>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PART 2</a:t>
            </a:r>
          </a:p>
        </p:txBody>
      </p:sp>
    </p:spTree>
    <p:extLst>
      <p:ext uri="{BB962C8B-B14F-4D97-AF65-F5344CB8AC3E}">
        <p14:creationId xmlns:p14="http://schemas.microsoft.com/office/powerpoint/2010/main" val="343952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991167F7-C70C-44C2-9126-81394D1483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0" y="609600"/>
            <a:ext cx="1003300" cy="1905000"/>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a:extLst>
              <a:ext uri="{FF2B5EF4-FFF2-40B4-BE49-F238E27FC236}">
                <a16:creationId xmlns:a16="http://schemas.microsoft.com/office/drawing/2014/main" id="{07735518-8A55-4295-861D-9837EDF4FD42}"/>
              </a:ext>
            </a:extLst>
          </p:cNvPr>
          <p:cNvSpPr>
            <a:spLocks noGrp="1" noChangeArrowheads="1"/>
          </p:cNvSpPr>
          <p:nvPr>
            <p:ph type="title"/>
          </p:nvPr>
        </p:nvSpPr>
        <p:spPr>
          <a:xfrm>
            <a:off x="533400" y="0"/>
            <a:ext cx="8229600" cy="1143000"/>
          </a:xfrm>
        </p:spPr>
        <p:txBody>
          <a:bodyPr/>
          <a:lstStyle/>
          <a:p>
            <a:r>
              <a:rPr lang="en-US" altLang="en-US" sz="4000"/>
              <a:t>Hamzah (R)</a:t>
            </a:r>
          </a:p>
        </p:txBody>
      </p:sp>
      <p:sp>
        <p:nvSpPr>
          <p:cNvPr id="6148" name="Rectangle 4">
            <a:extLst>
              <a:ext uri="{FF2B5EF4-FFF2-40B4-BE49-F238E27FC236}">
                <a16:creationId xmlns:a16="http://schemas.microsoft.com/office/drawing/2014/main" id="{566AC992-70ED-41D7-B664-626092AA4EF2}"/>
              </a:ext>
            </a:extLst>
          </p:cNvPr>
          <p:cNvSpPr>
            <a:spLocks noGrp="1" noChangeArrowheads="1"/>
          </p:cNvSpPr>
          <p:nvPr>
            <p:ph type="body" idx="1"/>
          </p:nvPr>
        </p:nvSpPr>
        <p:spPr>
          <a:xfrm>
            <a:off x="457200" y="1295400"/>
            <a:ext cx="8153400" cy="4876800"/>
          </a:xfrm>
        </p:spPr>
        <p:txBody>
          <a:bodyPr/>
          <a:lstStyle/>
          <a:p>
            <a:r>
              <a:rPr lang="en-US" altLang="en-US"/>
              <a:t>2 years older than Muhammad (S) and a strong man was a man who went by the name of Hamzah (R). The prophet (S) was a his nephew, and was a good friend too, but Hamzah never put any thought into becoming a Muslim. </a:t>
            </a:r>
          </a:p>
        </p:txBody>
      </p:sp>
      <p:pic>
        <p:nvPicPr>
          <p:cNvPr id="6149" name="Picture 5">
            <a:extLst>
              <a:ext uri="{FF2B5EF4-FFF2-40B4-BE49-F238E27FC236}">
                <a16:creationId xmlns:a16="http://schemas.microsoft.com/office/drawing/2014/main" id="{75059292-FC59-4122-8ABD-0328E436B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981200"/>
            <a:ext cx="822325" cy="1581150"/>
          </a:xfrm>
          <a:prstGeom prst="rect">
            <a:avLst/>
          </a:prstGeom>
          <a:noFill/>
          <a:extLst>
            <a:ext uri="{909E8E84-426E-40DD-AFC4-6F175D3DCCD1}">
              <a14:hiddenFill xmlns:a14="http://schemas.microsoft.com/office/drawing/2010/main">
                <a:solidFill>
                  <a:srgbClr val="FFFFFF"/>
                </a:solidFill>
              </a14:hiddenFill>
            </a:ext>
          </a:extLst>
        </p:spPr>
      </p:pic>
      <p:sp>
        <p:nvSpPr>
          <p:cNvPr id="6150" name="Rectangle 6">
            <a:extLst>
              <a:ext uri="{FF2B5EF4-FFF2-40B4-BE49-F238E27FC236}">
                <a16:creationId xmlns:a16="http://schemas.microsoft.com/office/drawing/2014/main" id="{83200614-BB52-4984-9E2B-1F1DFAD2D8C7}"/>
              </a:ext>
            </a:extLst>
          </p:cNvPr>
          <p:cNvSpPr>
            <a:spLocks noChangeArrowheads="1"/>
          </p:cNvSpPr>
          <p:nvPr/>
        </p:nvSpPr>
        <p:spPr bwMode="auto">
          <a:xfrm>
            <a:off x="304800" y="3844925"/>
            <a:ext cx="88392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20000"/>
              </a:spcBef>
            </a:pPr>
            <a:r>
              <a:rPr lang="en-US" altLang="en-US" sz="2400" b="1"/>
              <a:t>Once, Alhakam Ibn Amr Ibn Hisham </a:t>
            </a:r>
            <a:r>
              <a:rPr lang="en-US" altLang="en-US" sz="2400" b="1" i="1"/>
              <a:t>(more commonly known as Abu Jahl)</a:t>
            </a:r>
            <a:r>
              <a:rPr lang="en-US" altLang="en-US" sz="2400" b="1"/>
              <a:t>, a great enemy of Islam, insulted the prophet (S).  Like usual the prophet didn’t start any trouble and took the insult, and walked away. But one person heard this dirty insult. He was surprised that Muhammad (SAW) just walked away without saying anything. He told Hamzah (R) about this and Hamzah became furious. At this time, when someone insulted a person from your tribe, you were obligated (By society) to defend that person and your tribe.</a:t>
            </a:r>
          </a:p>
        </p:txBody>
      </p:sp>
      <p:pic>
        <p:nvPicPr>
          <p:cNvPr id="6151" name="Picture 7">
            <a:extLst>
              <a:ext uri="{FF2B5EF4-FFF2-40B4-BE49-F238E27FC236}">
                <a16:creationId xmlns:a16="http://schemas.microsoft.com/office/drawing/2014/main" id="{759AA157-A309-4E3A-B590-C8A00317C2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24833">
            <a:off x="5257800" y="1905000"/>
            <a:ext cx="990600" cy="1338263"/>
          </a:xfrm>
          <a:prstGeom prst="rect">
            <a:avLst/>
          </a:prstGeom>
          <a:noFill/>
          <a:extLst>
            <a:ext uri="{909E8E84-426E-40DD-AFC4-6F175D3DCCD1}">
              <a14:hiddenFill xmlns:a14="http://schemas.microsoft.com/office/drawing/2010/main">
                <a:solidFill>
                  <a:srgbClr val="FFFFFF"/>
                </a:solidFill>
              </a14:hiddenFill>
            </a:ext>
          </a:extLst>
        </p:spPr>
      </p:pic>
      <p:sp>
        <p:nvSpPr>
          <p:cNvPr id="6152" name="Oval 8">
            <a:extLst>
              <a:ext uri="{FF2B5EF4-FFF2-40B4-BE49-F238E27FC236}">
                <a16:creationId xmlns:a16="http://schemas.microsoft.com/office/drawing/2014/main" id="{74869C2D-3DDD-465C-80DF-3452EDC06897}"/>
              </a:ext>
            </a:extLst>
          </p:cNvPr>
          <p:cNvSpPr>
            <a:spLocks noChangeArrowheads="1"/>
          </p:cNvSpPr>
          <p:nvPr/>
        </p:nvSpPr>
        <p:spPr bwMode="auto">
          <a:xfrm>
            <a:off x="533400" y="-609600"/>
            <a:ext cx="1828800" cy="1828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Hey Muhammad,</a:t>
            </a:r>
          </a:p>
          <a:p>
            <a:pPr algn="ctr"/>
            <a:r>
              <a:rPr lang="en-US" altLang="en-US" b="1"/>
              <a:t>#@$%#@!&amp;*</a:t>
            </a:r>
          </a:p>
        </p:txBody>
      </p:sp>
      <p:sp>
        <p:nvSpPr>
          <p:cNvPr id="6153" name="Rectangle 9">
            <a:extLst>
              <a:ext uri="{FF2B5EF4-FFF2-40B4-BE49-F238E27FC236}">
                <a16:creationId xmlns:a16="http://schemas.microsoft.com/office/drawing/2014/main" id="{57A572A0-97B0-4498-A736-F678816304D4}"/>
              </a:ext>
            </a:extLst>
          </p:cNvPr>
          <p:cNvSpPr>
            <a:spLocks noChangeArrowheads="1"/>
          </p:cNvSpPr>
          <p:nvPr/>
        </p:nvSpPr>
        <p:spPr bwMode="auto">
          <a:xfrm>
            <a:off x="4619625" y="6057900"/>
            <a:ext cx="1841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0000"/>
              </a:lnSpc>
              <a:spcBef>
                <a:spcPct val="20000"/>
              </a:spcBef>
            </a:pPr>
            <a:endParaRPr lang="en-US" altLang="en-US" sz="2400" b="1"/>
          </a:p>
        </p:txBody>
      </p:sp>
      <p:pic>
        <p:nvPicPr>
          <p:cNvPr id="6154" name="Picture 10">
            <a:extLst>
              <a:ext uri="{FF2B5EF4-FFF2-40B4-BE49-F238E27FC236}">
                <a16:creationId xmlns:a16="http://schemas.microsoft.com/office/drawing/2014/main" id="{9352DA5C-C71F-42B6-90DD-33DF241574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905000"/>
            <a:ext cx="879475" cy="1952625"/>
          </a:xfrm>
          <a:prstGeom prst="rect">
            <a:avLst/>
          </a:prstGeom>
          <a:noFill/>
          <a:extLst>
            <a:ext uri="{909E8E84-426E-40DD-AFC4-6F175D3DCCD1}">
              <a14:hiddenFill xmlns:a14="http://schemas.microsoft.com/office/drawing/2010/main">
                <a:solidFill>
                  <a:srgbClr val="FFFFFF"/>
                </a:solidFill>
              </a14:hiddenFill>
            </a:ext>
          </a:extLst>
        </p:spPr>
      </p:pic>
      <p:sp>
        <p:nvSpPr>
          <p:cNvPr id="6155" name="Oval 11">
            <a:extLst>
              <a:ext uri="{FF2B5EF4-FFF2-40B4-BE49-F238E27FC236}">
                <a16:creationId xmlns:a16="http://schemas.microsoft.com/office/drawing/2014/main" id="{76F5AD1A-AB6D-4201-8AC6-1CCC86D8D2BB}"/>
              </a:ext>
            </a:extLst>
          </p:cNvPr>
          <p:cNvSpPr>
            <a:spLocks noChangeArrowheads="1"/>
          </p:cNvSpPr>
          <p:nvPr/>
        </p:nvSpPr>
        <p:spPr bwMode="auto">
          <a:xfrm>
            <a:off x="5715000" y="685800"/>
            <a:ext cx="1905000" cy="1828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What would </a:t>
            </a:r>
          </a:p>
          <a:p>
            <a:pPr algn="ctr" rtl="1"/>
            <a:r>
              <a:rPr lang="en-US" altLang="en-US" b="1"/>
              <a:t>Hamzah say if he </a:t>
            </a:r>
          </a:p>
          <a:p>
            <a:pPr algn="ctr" rtl="1"/>
            <a:r>
              <a:rPr lang="en-US" altLang="en-US" b="1"/>
              <a:t>Heard that?!?</a:t>
            </a:r>
          </a:p>
        </p:txBody>
      </p:sp>
      <p:sp>
        <p:nvSpPr>
          <p:cNvPr id="6156" name="Oval 12">
            <a:extLst>
              <a:ext uri="{FF2B5EF4-FFF2-40B4-BE49-F238E27FC236}">
                <a16:creationId xmlns:a16="http://schemas.microsoft.com/office/drawing/2014/main" id="{83C937A8-120B-40FE-B922-2F86A0D5AB4F}"/>
              </a:ext>
            </a:extLst>
          </p:cNvPr>
          <p:cNvSpPr>
            <a:spLocks noChangeArrowheads="1"/>
          </p:cNvSpPr>
          <p:nvPr/>
        </p:nvSpPr>
        <p:spPr bwMode="auto">
          <a:xfrm>
            <a:off x="6019800" y="2514600"/>
            <a:ext cx="3810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Oval 13">
            <a:extLst>
              <a:ext uri="{FF2B5EF4-FFF2-40B4-BE49-F238E27FC236}">
                <a16:creationId xmlns:a16="http://schemas.microsoft.com/office/drawing/2014/main" id="{6ACD9E39-61DD-4F2D-9DEA-ECEC7D25F857}"/>
              </a:ext>
            </a:extLst>
          </p:cNvPr>
          <p:cNvSpPr>
            <a:spLocks noChangeArrowheads="1"/>
          </p:cNvSpPr>
          <p:nvPr/>
        </p:nvSpPr>
        <p:spPr bwMode="auto">
          <a:xfrm>
            <a:off x="5562600" y="2590800"/>
            <a:ext cx="3810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233747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 calcmode="lin" valueType="num">
                                      <p:cBhvr>
                                        <p:cTn id="7" dur="500" fill="hold"/>
                                        <p:tgtEl>
                                          <p:spTgt spid="614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14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14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1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8" fill="hold" grpId="1" nodeType="clickEffect">
                                  <p:stCondLst>
                                    <p:cond delay="0"/>
                                  </p:stCondLst>
                                  <p:childTnLst>
                                    <p:anim calcmode="lin" valueType="num">
                                      <p:cBhvr additive="base">
                                        <p:cTn id="14" dur="500"/>
                                        <p:tgtEl>
                                          <p:spTgt spid="6148">
                                            <p:txEl>
                                              <p:pRg st="0" end="0"/>
                                            </p:txEl>
                                          </p:spTgt>
                                        </p:tgtEl>
                                        <p:attrNameLst>
                                          <p:attrName>ppt_x</p:attrName>
                                        </p:attrNameLst>
                                      </p:cBhvr>
                                      <p:tavLst>
                                        <p:tav tm="0">
                                          <p:val>
                                            <p:strVal val="ppt_x"/>
                                          </p:val>
                                        </p:tav>
                                        <p:tav tm="100000">
                                          <p:val>
                                            <p:strVal val="0-ppt_w/2"/>
                                          </p:val>
                                        </p:tav>
                                      </p:tavLst>
                                    </p:anim>
                                    <p:anim calcmode="lin" valueType="num">
                                      <p:cBhvr additive="base">
                                        <p:cTn id="15" dur="500"/>
                                        <p:tgtEl>
                                          <p:spTgt spid="6148">
                                            <p:txEl>
                                              <p:pRg st="0" end="0"/>
                                            </p:txEl>
                                          </p:spTgt>
                                        </p:tgtEl>
                                        <p:attrNameLst>
                                          <p:attrName>ppt_y</p:attrName>
                                        </p:attrNameLst>
                                      </p:cBhvr>
                                      <p:tavLst>
                                        <p:tav tm="0">
                                          <p:val>
                                            <p:strVal val="ppt_y"/>
                                          </p:val>
                                        </p:tav>
                                        <p:tav tm="100000">
                                          <p:val>
                                            <p:strVal val="ppt_y"/>
                                          </p:val>
                                        </p:tav>
                                      </p:tavLst>
                                    </p:anim>
                                    <p:set>
                                      <p:cBhvr>
                                        <p:cTn id="16" dur="1" fill="hold">
                                          <p:stCondLst>
                                            <p:cond delay="499"/>
                                          </p:stCondLst>
                                        </p:cTn>
                                        <p:tgtEl>
                                          <p:spTgt spid="6148">
                                            <p:txEl>
                                              <p:pRg st="0" end="0"/>
                                            </p:txEl>
                                          </p:spTgt>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6149"/>
                                        </p:tgtEl>
                                        <p:attrNameLst>
                                          <p:attrName>style.visibility</p:attrName>
                                        </p:attrNameLst>
                                      </p:cBhvr>
                                      <p:to>
                                        <p:strVal val="visible"/>
                                      </p:to>
                                    </p:set>
                                    <p:animEffect transition="in" filter="fade">
                                      <p:cBhvr>
                                        <p:cTn id="19" dur="2000"/>
                                        <p:tgtEl>
                                          <p:spTgt spid="6149"/>
                                        </p:tgtEl>
                                      </p:cBhvr>
                                    </p:animEffect>
                                  </p:childTnLst>
                                </p:cTn>
                              </p:par>
                              <p:par>
                                <p:cTn id="20" presetID="10" presetClass="entr" presetSubtype="0" fill="hold" nodeType="withEffect">
                                  <p:stCondLst>
                                    <p:cond delay="0"/>
                                  </p:stCondLst>
                                  <p:childTnLst>
                                    <p:set>
                                      <p:cBhvr>
                                        <p:cTn id="21" dur="1" fill="hold">
                                          <p:stCondLst>
                                            <p:cond delay="0"/>
                                          </p:stCondLst>
                                        </p:cTn>
                                        <p:tgtEl>
                                          <p:spTgt spid="6154"/>
                                        </p:tgtEl>
                                        <p:attrNameLst>
                                          <p:attrName>style.visibility</p:attrName>
                                        </p:attrNameLst>
                                      </p:cBhvr>
                                      <p:to>
                                        <p:strVal val="visible"/>
                                      </p:to>
                                    </p:set>
                                    <p:animEffect transition="in" filter="fade">
                                      <p:cBhvr>
                                        <p:cTn id="22" dur="2000"/>
                                        <p:tgtEl>
                                          <p:spTgt spid="615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50"/>
                                        </p:tgtEl>
                                        <p:attrNameLst>
                                          <p:attrName>style.visibility</p:attrName>
                                        </p:attrNameLst>
                                      </p:cBhvr>
                                      <p:to>
                                        <p:strVal val="visible"/>
                                      </p:to>
                                    </p:set>
                                    <p:animEffect transition="in" filter="fade">
                                      <p:cBhvr>
                                        <p:cTn id="25" dur="2000"/>
                                        <p:tgtEl>
                                          <p:spTgt spid="615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0" presetClass="path" presetSubtype="0" accel="50000" decel="50000" fill="hold" nodeType="clickEffect">
                                  <p:stCondLst>
                                    <p:cond delay="0"/>
                                  </p:stCondLst>
                                  <p:childTnLst>
                                    <p:animMotion origin="layout" path="M -0.07066 0.0985 C -0.08802 0.0911 -0.08351 0.0689 -0.09462 0.0541 C -0.09878 0.04023 -0.10677 0.03029 -0.11354 0.01826 C -0.11597 0.00786 -0.12014 0.00069 -0.12795 -0.00301 C -0.13472 -0.00162 -0.14167 -0.00046 -0.14844 0.00139 C -0.15173 0.00231 -0.15486 0.00416 -0.15798 0.00555 C -0.15955 0.00624 -0.16285 0.00763 -0.16285 0.00763 C -0.17135 0.01526 -0.17812 0.02566 -0.18663 0.03306 C -0.19028 -0.00694 -0.18594 0.00948 -0.19618 -0.01781 C -0.19757 -0.02174 -0.19757 -0.02659 -0.1993 -0.03029 C -0.20399 -0.04 -0.21215 -0.04416 -0.2184 -0.05156 C -0.2276 -0.06243 -0.22083 -0.05804 -0.22951 -0.0622 C -0.24427 -0.05989 -0.2592 -0.05896 -0.27396 -0.05572 C -0.27934 -0.05087 -0.28437 -0.04578 -0.28976 -0.04093 C -0.30312 -0.06844 -0.31146 -0.08278 -0.3342 -0.09596 C -0.33646 -0.09711 -0.33819 -0.09989 -0.34062 -0.10012 C -0.36337 -0.10266 -0.38611 -0.10289 -0.40885 -0.10428 C -0.41927 -0.10821 -0.42864 -0.11445 -0.43906 -0.11908 C -0.44583 -0.13133 -0.45035 -0.13295 -0.46128 -0.13619 C -0.46371 -0.13572 -0.47448 -0.1348 -0.47864 -0.13179 C -0.48785 -0.12509 -0.49427 -0.11607 -0.50399 -0.11075 C -0.51146 -0.10127 -0.52014 -0.09411 -0.52795 -0.08532 C -0.53854 -0.0733 -0.53333 -0.0763 -0.54219 -0.0726 C -0.54687 -0.06636 -0.55017 -0.05989 -0.55486 -0.05364 C -0.56094 -0.03723 -0.55417 -0.05249 -0.56597 -0.03676 C -0.56736 -0.03491 -0.56788 -0.03237 -0.5691 -0.03029 C -0.56996 -0.02867 -0.57135 -0.02752 -0.57239 -0.02613 C -0.57778 -0.02844 -0.57795 -0.02752 -0.58177 -0.03468 C -0.58316 -0.03723 -0.58316 -0.04116 -0.58507 -0.04301 C -0.58976 -0.04763 -0.60087 -0.05364 -0.60087 -0.05364 C -0.60729 -0.05226 -0.61371 -0.05179 -0.61996 -0.04948 C -0.64045 -0.04208 -0.66007 -0.02682 -0.68021 -0.01781 C -0.69392 -0.00555 -0.70781 0.00601 -0.72153 0.01826 C -0.73889 0.00092 -0.7526 0.00139 -0.77396 0.00139 " pathEditMode="relative" rAng="0" ptsTypes="fffffffffffffffffffffffffffffffffA">
                                      <p:cBhvr>
                                        <p:cTn id="29" dur="3000" fill="hold"/>
                                        <p:tgtEl>
                                          <p:spTgt spid="6146"/>
                                        </p:tgtEl>
                                        <p:attrNameLst>
                                          <p:attrName>ppt_x</p:attrName>
                                          <p:attrName>ppt_y</p:attrName>
                                        </p:attrNameLst>
                                      </p:cBhvr>
                                      <p:rCtr x="0" y="0"/>
                                    </p:animMotion>
                                  </p:childTnLst>
                                </p:cTn>
                              </p:par>
                            </p:childTnLst>
                          </p:cTn>
                        </p:par>
                        <p:par>
                          <p:cTn id="30" fill="hold" nodeType="afterGroup">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6152"/>
                                        </p:tgtEl>
                                        <p:attrNameLst>
                                          <p:attrName>style.visibility</p:attrName>
                                        </p:attrNameLst>
                                      </p:cBhvr>
                                      <p:to>
                                        <p:strVal val="visible"/>
                                      </p:to>
                                    </p:set>
                                    <p:animEffect transition="in" filter="fade">
                                      <p:cBhvr>
                                        <p:cTn id="33" dur="2000"/>
                                        <p:tgtEl>
                                          <p:spTgt spid="615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0" presetClass="path" presetSubtype="0" accel="50000" decel="50000" fill="hold" nodeType="clickEffect">
                                  <p:stCondLst>
                                    <p:cond delay="0"/>
                                  </p:stCondLst>
                                  <p:childTnLst>
                                    <p:animMotion origin="layout" path="M -0.83906 -0.00925 C -0.83958 -0.01133 -0.83941 -0.01387 -0.84062 -0.01549 C -0.84184 -0.01711 -0.84427 -0.01596 -0.84531 -0.01781 C -0.8467 -0.02012 -0.84601 -0.02359 -0.84687 -0.02613 C -0.84774 -0.02844 -0.84913 -0.03052 -0.85017 -0.0326 C -0.85208 -0.04046 -0.85538 -0.04162 -0.86128 -0.04509 C -0.86423 -0.04694 -0.87066 -0.04948 -0.87066 -0.04948 C -0.87864 -0.04879 -0.8868 -0.04925 -0.89462 -0.0474 C -0.90017 -0.04601 -0.90208 -0.03515 -0.90573 -0.03029 C -0.91076 -0.0407 -0.91215 -0.05457 -0.9151 -0.06636 C -0.91649 -0.07214 -0.92066 -0.07607 -0.92309 -0.08116 C -0.93003 -0.08046 -0.93698 -0.08093 -0.94375 -0.07908 C -0.94531 -0.07861 -0.94566 -0.07584 -0.94687 -0.07468 C -0.95295 -0.06913 -0.95937 -0.06428 -0.96597 -0.05989 C -0.97691 -0.05272 -0.9875 -0.04578 -0.99618 -0.03468 C -0.99444 -0.05364 -0.99045 -0.06497 -0.99462 -0.08532 C -0.99531 -0.08902 -1.00434 -0.09133 -1.00573 -0.09179 C -1.0151 -0.07861 -0.99809 -0.1015 -1.02153 -0.07908 C -1.0316 -0.06937 -1.04288 -0.05896 -1.05486 -0.05364 C -1.05694 -0.05156 -1.0592 -0.04971 -1.06128 -0.0474 C -1.06302 -0.04555 -1.06371 -0.04093 -1.06597 -0.04093 C -1.06771 -0.04093 -1.06701 -0.04532 -1.06753 -0.0474 C -1.06962 -0.0807 -1.06285 -0.07491 -1.08976 -0.06844 C -1.09149 -0.06798 -1.09305 -0.06705 -1.09462 -0.06636 C -1.09948 -0.0622 -1.10174 -0.05804 -1.10729 -0.05572 C -1.11146 -0.05202 -1.12187 -0.05064 -1.12309 -0.04301 C -1.1243 -0.03607 -1.12309 -0.0289 -1.12309 -0.02197 " pathEditMode="relative" ptsTypes="ffffffffffffffffffffffffffA">
                                      <p:cBhvr>
                                        <p:cTn id="37" dur="2000" fill="hold"/>
                                        <p:tgtEl>
                                          <p:spTgt spid="6146"/>
                                        </p:tgtEl>
                                        <p:attrNameLst>
                                          <p:attrName>ppt_x</p:attrName>
                                          <p:attrName>ppt_y</p:attrName>
                                        </p:attrNameLst>
                                      </p:cBhvr>
                                    </p:animMotion>
                                  </p:childTnLst>
                                </p:cTn>
                              </p:par>
                              <p:par>
                                <p:cTn id="38" presetID="10" presetClass="exit" presetSubtype="0" fill="hold" grpId="1" nodeType="withEffect">
                                  <p:stCondLst>
                                    <p:cond delay="0"/>
                                  </p:stCondLst>
                                  <p:childTnLst>
                                    <p:animEffect transition="out" filter="fade">
                                      <p:cBhvr>
                                        <p:cTn id="39" dur="2000"/>
                                        <p:tgtEl>
                                          <p:spTgt spid="6152"/>
                                        </p:tgtEl>
                                      </p:cBhvr>
                                    </p:animEffect>
                                    <p:set>
                                      <p:cBhvr>
                                        <p:cTn id="40" dur="1" fill="hold">
                                          <p:stCondLst>
                                            <p:cond delay="1999"/>
                                          </p:stCondLst>
                                        </p:cTn>
                                        <p:tgtEl>
                                          <p:spTgt spid="6152"/>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6151"/>
                                        </p:tgtEl>
                                        <p:attrNameLst>
                                          <p:attrName>style.visibility</p:attrName>
                                        </p:attrNameLst>
                                      </p:cBhvr>
                                      <p:to>
                                        <p:strVal val="visible"/>
                                      </p:to>
                                    </p:set>
                                    <p:animEffect transition="in" filter="fade">
                                      <p:cBhvr>
                                        <p:cTn id="43" dur="500"/>
                                        <p:tgtEl>
                                          <p:spTgt spid="6151"/>
                                        </p:tgtEl>
                                      </p:cBhvr>
                                    </p:animEffect>
                                  </p:childTnLst>
                                </p:cTn>
                              </p:par>
                              <p:par>
                                <p:cTn id="44" presetID="0" presetClass="path" presetSubtype="0" accel="50000" decel="50000" fill="hold" nodeType="withEffect">
                                  <p:stCondLst>
                                    <p:cond delay="0"/>
                                  </p:stCondLst>
                                  <p:childTnLst>
                                    <p:animMotion origin="layout" path="M -1.94444E-6 0.00023 C 0.00695 0.0037 0.01441 -0.00047 0.02136 0.00995 C 0.02535 0.0162 0.02604 0.04051 0.02917 0.05416 C 0.03143 0.08148 0.03056 0.11458 0.02813 0.14074 C 0.02639 0.15648 0.01997 0.17939 0.01997 0.18009 C 0.01667 0.22407 0.02743 0.22083 0.03472 0.2331 C 0.04288 0.26782 0.03872 0.25625 0.04618 0.27199 C 0.04896 0.29745 0.054 0.34953 0.054 0.34977 C 0.05452 0.38194 0.05625 0.41365 0.05625 0.44629 C 0.05625 0.49259 0.05209 0.53333 0.04948 0.57754 C 0.05156 0.63935 0.05677 0.64537 0.06424 0.69328 C 0.0665 0.70833 0.07275 0.7581 0.07327 0.76643 C 0.07379 0.77314 0.07379 0.78009 0.07431 0.78564 C 0.07709 0.80856 0.0816 0.83078 0.08577 0.84884 C 0.08837 0.87014 0.08802 0.86111 0.08802 0.87361 " pathEditMode="relative" rAng="0" ptsTypes="ffffffffffffffA">
                                      <p:cBhvr>
                                        <p:cTn id="45" dur="2000" fill="hold"/>
                                        <p:tgtEl>
                                          <p:spTgt spid="6149"/>
                                        </p:tgtEl>
                                        <p:attrNameLst>
                                          <p:attrName>ppt_x</p:attrName>
                                          <p:attrName>ppt_y</p:attrName>
                                        </p:attrNameLst>
                                      </p:cBhvr>
                                      <p:rCtr x="4410" y="43634"/>
                                    </p:animMotion>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nodePh="1">
                                  <p:stCondLst>
                                    <p:cond delay="0"/>
                                  </p:stCondLst>
                                  <p:endCondLst>
                                    <p:cond evt="begin" delay="0">
                                      <p:tn val="48"/>
                                    </p:cond>
                                  </p:endCondLst>
                                  <p:childTnLst>
                                    <p:set>
                                      <p:cBhvr>
                                        <p:cTn id="49" dur="1" fill="hold">
                                          <p:stCondLst>
                                            <p:cond delay="0"/>
                                          </p:stCondLst>
                                        </p:cTn>
                                        <p:tgtEl>
                                          <p:spTgt spid="6153"/>
                                        </p:tgtEl>
                                        <p:attrNameLst>
                                          <p:attrName>style.visibility</p:attrName>
                                        </p:attrNameLst>
                                      </p:cBhvr>
                                      <p:to>
                                        <p:strVal val="visible"/>
                                      </p:to>
                                    </p:set>
                                    <p:animEffect transition="in" filter="fade">
                                      <p:cBhvr>
                                        <p:cTn id="50" dur="2000"/>
                                        <p:tgtEl>
                                          <p:spTgt spid="6153"/>
                                        </p:tgtEl>
                                      </p:cBhvr>
                                    </p:animEffect>
                                  </p:childTnLst>
                                </p:cTn>
                              </p:par>
                              <p:par>
                                <p:cTn id="51" presetID="10" presetClass="exit" presetSubtype="0" fill="hold" nodeType="withEffect">
                                  <p:stCondLst>
                                    <p:cond delay="0"/>
                                  </p:stCondLst>
                                  <p:childTnLst>
                                    <p:animEffect transition="out" filter="fade">
                                      <p:cBhvr>
                                        <p:cTn id="52" dur="2000"/>
                                        <p:tgtEl>
                                          <p:spTgt spid="6151"/>
                                        </p:tgtEl>
                                      </p:cBhvr>
                                    </p:animEffect>
                                    <p:set>
                                      <p:cBhvr>
                                        <p:cTn id="53" dur="1" fill="hold">
                                          <p:stCondLst>
                                            <p:cond delay="1999"/>
                                          </p:stCondLst>
                                        </p:cTn>
                                        <p:tgtEl>
                                          <p:spTgt spid="6151"/>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2000"/>
                                        <p:tgtEl>
                                          <p:spTgt spid="6150"/>
                                        </p:tgtEl>
                                      </p:cBhvr>
                                    </p:animEffect>
                                    <p:set>
                                      <p:cBhvr>
                                        <p:cTn id="56" dur="1" fill="hold">
                                          <p:stCondLst>
                                            <p:cond delay="1999"/>
                                          </p:stCondLst>
                                        </p:cTn>
                                        <p:tgtEl>
                                          <p:spTgt spid="6150"/>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6155"/>
                                        </p:tgtEl>
                                        <p:attrNameLst>
                                          <p:attrName>style.visibility</p:attrName>
                                        </p:attrNameLst>
                                      </p:cBhvr>
                                      <p:to>
                                        <p:strVal val="visible"/>
                                      </p:to>
                                    </p:set>
                                    <p:animEffect transition="in" filter="fade">
                                      <p:cBhvr>
                                        <p:cTn id="59" dur="2000"/>
                                        <p:tgtEl>
                                          <p:spTgt spid="6155"/>
                                        </p:tgtEl>
                                      </p:cBhvr>
                                    </p:animEffect>
                                  </p:childTnLst>
                                </p:cTn>
                              </p:par>
                              <p:par>
                                <p:cTn id="60" presetID="10" presetClass="entr" presetSubtype="0" fill="hold" nodeType="withEffect">
                                  <p:stCondLst>
                                    <p:cond delay="0"/>
                                  </p:stCondLst>
                                  <p:childTnLst>
                                    <p:set>
                                      <p:cBhvr>
                                        <p:cTn id="61" dur="1" fill="hold">
                                          <p:stCondLst>
                                            <p:cond delay="0"/>
                                          </p:stCondLst>
                                        </p:cTn>
                                        <p:tgtEl>
                                          <p:spTgt spid="6156"/>
                                        </p:tgtEl>
                                        <p:attrNameLst>
                                          <p:attrName>style.visibility</p:attrName>
                                        </p:attrNameLst>
                                      </p:cBhvr>
                                      <p:to>
                                        <p:strVal val="visible"/>
                                      </p:to>
                                    </p:set>
                                    <p:animEffect transition="in" filter="fade">
                                      <p:cBhvr>
                                        <p:cTn id="62" dur="2000"/>
                                        <p:tgtEl>
                                          <p:spTgt spid="6156"/>
                                        </p:tgtEl>
                                      </p:cBhvr>
                                    </p:animEffect>
                                  </p:childTnLst>
                                </p:cTn>
                              </p:par>
                              <p:par>
                                <p:cTn id="63" presetID="10" presetClass="entr" presetSubtype="0" fill="hold" nodeType="withEffect">
                                  <p:stCondLst>
                                    <p:cond delay="0"/>
                                  </p:stCondLst>
                                  <p:childTnLst>
                                    <p:set>
                                      <p:cBhvr>
                                        <p:cTn id="64" dur="1" fill="hold">
                                          <p:stCondLst>
                                            <p:cond delay="0"/>
                                          </p:stCondLst>
                                        </p:cTn>
                                        <p:tgtEl>
                                          <p:spTgt spid="6157"/>
                                        </p:tgtEl>
                                        <p:attrNameLst>
                                          <p:attrName>style.visibility</p:attrName>
                                        </p:attrNameLst>
                                      </p:cBhvr>
                                      <p:to>
                                        <p:strVal val="visible"/>
                                      </p:to>
                                    </p:set>
                                    <p:animEffect transition="in" filter="fade">
                                      <p:cBhvr>
                                        <p:cTn id="65" dur="2000"/>
                                        <p:tgtEl>
                                          <p:spTgt spid="6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P spid="6148" grpId="1" build="p"/>
      <p:bldP spid="6150" grpId="0"/>
      <p:bldP spid="6150" grpId="1"/>
      <p:bldP spid="6152" grpId="0" animBg="1"/>
      <p:bldP spid="6152" grpId="1" animBg="1"/>
      <p:bldP spid="6153" grpId="0"/>
      <p:bldP spid="615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DF5BECF8-09A3-405E-BE57-D6A47A9630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2009775" cy="320992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a:extLst>
              <a:ext uri="{FF2B5EF4-FFF2-40B4-BE49-F238E27FC236}">
                <a16:creationId xmlns:a16="http://schemas.microsoft.com/office/drawing/2014/main" id="{D9345042-1812-48CB-A943-38F4CB957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905000"/>
            <a:ext cx="1976438" cy="4038600"/>
          </a:xfrm>
          <a:prstGeom prst="rect">
            <a:avLst/>
          </a:prstGeom>
          <a:noFill/>
          <a:extLst>
            <a:ext uri="{909E8E84-426E-40DD-AFC4-6F175D3DCCD1}">
              <a14:hiddenFill xmlns:a14="http://schemas.microsoft.com/office/drawing/2010/main">
                <a:solidFill>
                  <a:srgbClr val="FFFFFF"/>
                </a:solidFill>
              </a14:hiddenFill>
            </a:ext>
          </a:extLst>
        </p:spPr>
      </p:pic>
      <p:sp>
        <p:nvSpPr>
          <p:cNvPr id="7172" name="Oval 4">
            <a:extLst>
              <a:ext uri="{FF2B5EF4-FFF2-40B4-BE49-F238E27FC236}">
                <a16:creationId xmlns:a16="http://schemas.microsoft.com/office/drawing/2014/main" id="{A8E8A63A-76F2-47C2-A65A-1C890FC74990}"/>
              </a:ext>
            </a:extLst>
          </p:cNvPr>
          <p:cNvSpPr>
            <a:spLocks noChangeArrowheads="1"/>
          </p:cNvSpPr>
          <p:nvPr/>
        </p:nvSpPr>
        <p:spPr bwMode="auto">
          <a:xfrm>
            <a:off x="4724400" y="914400"/>
            <a:ext cx="2133600" cy="2133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And don’t insult Muhammad,</a:t>
            </a:r>
          </a:p>
          <a:p>
            <a:pPr algn="ctr" rtl="1"/>
            <a:r>
              <a:rPr lang="en-US" altLang="en-US" b="1"/>
              <a:t>Or anyone from my tribe </a:t>
            </a:r>
          </a:p>
          <a:p>
            <a:pPr algn="ctr" rtl="1"/>
            <a:r>
              <a:rPr lang="en-US" altLang="en-US" b="1"/>
              <a:t>Again!</a:t>
            </a:r>
          </a:p>
        </p:txBody>
      </p:sp>
      <p:sp>
        <p:nvSpPr>
          <p:cNvPr id="7173" name="Rectangle 5">
            <a:extLst>
              <a:ext uri="{FF2B5EF4-FFF2-40B4-BE49-F238E27FC236}">
                <a16:creationId xmlns:a16="http://schemas.microsoft.com/office/drawing/2014/main" id="{7DF8EA38-8BDE-4246-9DA2-4AEFA85C3040}"/>
              </a:ext>
            </a:extLst>
          </p:cNvPr>
          <p:cNvSpPr>
            <a:spLocks noGrp="1" noChangeArrowheads="1"/>
          </p:cNvSpPr>
          <p:nvPr>
            <p:ph type="body" idx="1"/>
          </p:nvPr>
        </p:nvSpPr>
        <p:spPr>
          <a:xfrm>
            <a:off x="533400" y="304800"/>
            <a:ext cx="8077200" cy="1143000"/>
          </a:xfrm>
        </p:spPr>
        <p:txBody>
          <a:bodyPr/>
          <a:lstStyle/>
          <a:p>
            <a:pPr algn="ctr">
              <a:lnSpc>
                <a:spcPct val="80000"/>
              </a:lnSpc>
              <a:buFontTx/>
              <a:buNone/>
            </a:pPr>
            <a:r>
              <a:rPr lang="en-US" altLang="en-US" b="1"/>
              <a:t>When Hamza heard the news, he made a special visit to Abu Jahl…</a:t>
            </a:r>
          </a:p>
          <a:p>
            <a:endParaRPr lang="en-US" altLang="en-US"/>
          </a:p>
        </p:txBody>
      </p:sp>
      <p:pic>
        <p:nvPicPr>
          <p:cNvPr id="7174" name="Picture 6">
            <a:extLst>
              <a:ext uri="{FF2B5EF4-FFF2-40B4-BE49-F238E27FC236}">
                <a16:creationId xmlns:a16="http://schemas.microsoft.com/office/drawing/2014/main" id="{08A44BBF-6E24-465D-BEB2-50CEE4614A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7363" y="3981450"/>
            <a:ext cx="782637" cy="1352550"/>
          </a:xfrm>
          <a:prstGeom prst="rect">
            <a:avLst/>
          </a:prstGeom>
          <a:noFill/>
          <a:extLst>
            <a:ext uri="{909E8E84-426E-40DD-AFC4-6F175D3DCCD1}">
              <a14:hiddenFill xmlns:a14="http://schemas.microsoft.com/office/drawing/2010/main">
                <a:solidFill>
                  <a:srgbClr val="FFFFFF"/>
                </a:solidFill>
              </a14:hiddenFill>
            </a:ext>
          </a:extLst>
        </p:spPr>
      </p:pic>
      <p:sp>
        <p:nvSpPr>
          <p:cNvPr id="7175" name="Rectangle 7">
            <a:extLst>
              <a:ext uri="{FF2B5EF4-FFF2-40B4-BE49-F238E27FC236}">
                <a16:creationId xmlns:a16="http://schemas.microsoft.com/office/drawing/2014/main" id="{3EA065C2-90EF-4FAB-A1A3-11871FCC7A31}"/>
              </a:ext>
            </a:extLst>
          </p:cNvPr>
          <p:cNvSpPr>
            <a:spLocks noChangeArrowheads="1"/>
          </p:cNvSpPr>
          <p:nvPr/>
        </p:nvSpPr>
        <p:spPr bwMode="auto">
          <a:xfrm>
            <a:off x="609600" y="3810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80000"/>
              </a:lnSpc>
              <a:buFontTx/>
              <a:buNone/>
            </a:pPr>
            <a:r>
              <a:rPr lang="en-US" altLang="en-US" b="1"/>
              <a:t>When Hamza (R) injured Abu-Jahl, people from his tribe came over enraged, and a fight was about to start</a:t>
            </a:r>
            <a:endParaRPr lang="en-US" altLang="en-US"/>
          </a:p>
        </p:txBody>
      </p:sp>
      <p:pic>
        <p:nvPicPr>
          <p:cNvPr id="7176" name="Picture 8">
            <a:extLst>
              <a:ext uri="{FF2B5EF4-FFF2-40B4-BE49-F238E27FC236}">
                <a16:creationId xmlns:a16="http://schemas.microsoft.com/office/drawing/2014/main" id="{69F9EA86-389C-45A9-A4F0-F073C5BD3A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905000"/>
            <a:ext cx="2952750" cy="3038475"/>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a:extLst>
              <a:ext uri="{FF2B5EF4-FFF2-40B4-BE49-F238E27FC236}">
                <a16:creationId xmlns:a16="http://schemas.microsoft.com/office/drawing/2014/main" id="{9CC8C9E9-FB50-450A-BE4E-5DC39BCDA6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3781425"/>
            <a:ext cx="1381125" cy="3076575"/>
          </a:xfrm>
          <a:prstGeom prst="rect">
            <a:avLst/>
          </a:prstGeom>
          <a:noFill/>
          <a:extLst>
            <a:ext uri="{909E8E84-426E-40DD-AFC4-6F175D3DCCD1}">
              <a14:hiddenFill xmlns:a14="http://schemas.microsoft.com/office/drawing/2010/main">
                <a:solidFill>
                  <a:srgbClr val="FFFFFF"/>
                </a:solidFill>
              </a14:hiddenFill>
            </a:ext>
          </a:extLst>
        </p:spPr>
      </p:pic>
      <p:sp>
        <p:nvSpPr>
          <p:cNvPr id="7178" name="Oval 10">
            <a:extLst>
              <a:ext uri="{FF2B5EF4-FFF2-40B4-BE49-F238E27FC236}">
                <a16:creationId xmlns:a16="http://schemas.microsoft.com/office/drawing/2014/main" id="{4C58B12F-6EF8-4FC1-8F51-D96E5D4B6771}"/>
              </a:ext>
            </a:extLst>
          </p:cNvPr>
          <p:cNvSpPr>
            <a:spLocks noChangeArrowheads="1"/>
          </p:cNvSpPr>
          <p:nvPr/>
        </p:nvSpPr>
        <p:spPr bwMode="auto">
          <a:xfrm>
            <a:off x="3352800" y="2362200"/>
            <a:ext cx="2438400" cy="2209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No it is Okay, let Hamza </a:t>
            </a:r>
          </a:p>
          <a:p>
            <a:pPr algn="ctr" rtl="1"/>
            <a:r>
              <a:rPr lang="en-US" altLang="en-US" b="1"/>
              <a:t>go</a:t>
            </a:r>
          </a:p>
        </p:txBody>
      </p:sp>
      <p:sp>
        <p:nvSpPr>
          <p:cNvPr id="7179" name="Line 11">
            <a:extLst>
              <a:ext uri="{FF2B5EF4-FFF2-40B4-BE49-F238E27FC236}">
                <a16:creationId xmlns:a16="http://schemas.microsoft.com/office/drawing/2014/main" id="{2AC3B333-4A64-4871-89E3-AB7713669A69}"/>
              </a:ext>
            </a:extLst>
          </p:cNvPr>
          <p:cNvSpPr>
            <a:spLocks noChangeShapeType="1"/>
          </p:cNvSpPr>
          <p:nvPr/>
        </p:nvSpPr>
        <p:spPr bwMode="auto">
          <a:xfrm flipV="1">
            <a:off x="3657600" y="4419600"/>
            <a:ext cx="304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180" name="Picture 12">
            <a:extLst>
              <a:ext uri="{FF2B5EF4-FFF2-40B4-BE49-F238E27FC236}">
                <a16:creationId xmlns:a16="http://schemas.microsoft.com/office/drawing/2014/main" id="{91ABB4E8-E8C6-4C7D-8E00-C53AA4A651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81" name="Rectangle 13">
            <a:extLst>
              <a:ext uri="{FF2B5EF4-FFF2-40B4-BE49-F238E27FC236}">
                <a16:creationId xmlns:a16="http://schemas.microsoft.com/office/drawing/2014/main" id="{B05A6D73-3672-419C-BFD7-30092844C82D}"/>
              </a:ext>
            </a:extLst>
          </p:cNvPr>
          <p:cNvSpPr>
            <a:spLocks noChangeArrowheads="1"/>
          </p:cNvSpPr>
          <p:nvPr/>
        </p:nvSpPr>
        <p:spPr bwMode="auto">
          <a:xfrm>
            <a:off x="685800" y="3048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80000"/>
              </a:lnSpc>
              <a:buFontTx/>
              <a:buNone/>
            </a:pPr>
            <a:r>
              <a:rPr lang="en-US" altLang="en-US" b="1"/>
              <a:t>So then Hamza (R) went to the prophet and asked him about his religion. The prophet taught him about Islam and Hamza (R) became a believer! He was the first step for Islam becoming a super power.</a:t>
            </a:r>
            <a:endParaRPr lang="en-US" altLang="en-US"/>
          </a:p>
        </p:txBody>
      </p:sp>
      <p:pic>
        <p:nvPicPr>
          <p:cNvPr id="7182" name="Picture 14">
            <a:extLst>
              <a:ext uri="{FF2B5EF4-FFF2-40B4-BE49-F238E27FC236}">
                <a16:creationId xmlns:a16="http://schemas.microsoft.com/office/drawing/2014/main" id="{AA0C8DB4-2289-4706-A9EC-B71A3535F9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2790825"/>
            <a:ext cx="1714500" cy="4067175"/>
          </a:xfrm>
          <a:prstGeom prst="rect">
            <a:avLst/>
          </a:prstGeom>
          <a:noFill/>
          <a:extLst>
            <a:ext uri="{909E8E84-426E-40DD-AFC4-6F175D3DCCD1}">
              <a14:hiddenFill xmlns:a14="http://schemas.microsoft.com/office/drawing/2010/main">
                <a:solidFill>
                  <a:srgbClr val="FFFFFF"/>
                </a:solidFill>
              </a14:hiddenFill>
            </a:ext>
          </a:extLst>
        </p:spPr>
      </p:pic>
      <p:pic>
        <p:nvPicPr>
          <p:cNvPr id="7183" name="Picture 15">
            <a:extLst>
              <a:ext uri="{FF2B5EF4-FFF2-40B4-BE49-F238E27FC236}">
                <a16:creationId xmlns:a16="http://schemas.microsoft.com/office/drawing/2014/main" id="{B2864441-175C-4F03-B619-71C3B0867F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3124200"/>
            <a:ext cx="2005013"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920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1+#ppt_w/2"/>
                                          </p:val>
                                        </p:tav>
                                        <p:tav tm="100000">
                                          <p:val>
                                            <p:strVal val="#ppt_x"/>
                                          </p:val>
                                        </p:tav>
                                      </p:tavLst>
                                    </p:anim>
                                    <p:anim calcmode="lin" valueType="num">
                                      <p:cBhvr additive="base">
                                        <p:cTn id="8" dur="500" fill="hold"/>
                                        <p:tgtEl>
                                          <p:spTgt spid="717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174"/>
                                        </p:tgtEl>
                                        <p:attrNameLst>
                                          <p:attrName>style.visibility</p:attrName>
                                        </p:attrNameLst>
                                      </p:cBhvr>
                                      <p:to>
                                        <p:strVal val="visible"/>
                                      </p:to>
                                    </p:set>
                                    <p:anim calcmode="lin" valueType="num">
                                      <p:cBhvr additive="base">
                                        <p:cTn id="11" dur="500" fill="hold"/>
                                        <p:tgtEl>
                                          <p:spTgt spid="7174"/>
                                        </p:tgtEl>
                                        <p:attrNameLst>
                                          <p:attrName>ppt_x</p:attrName>
                                        </p:attrNameLst>
                                      </p:cBhvr>
                                      <p:tavLst>
                                        <p:tav tm="0">
                                          <p:val>
                                            <p:strVal val="1+#ppt_w/2"/>
                                          </p:val>
                                        </p:tav>
                                        <p:tav tm="100000">
                                          <p:val>
                                            <p:strVal val="#ppt_x"/>
                                          </p:val>
                                        </p:tav>
                                      </p:tavLst>
                                    </p:anim>
                                    <p:anim calcmode="lin" valueType="num">
                                      <p:cBhvr additive="base">
                                        <p:cTn id="12" dur="500" fill="hold"/>
                                        <p:tgtEl>
                                          <p:spTgt spid="717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mph" presetSubtype="0" fill="hold" nodeType="clickEffect">
                                  <p:stCondLst>
                                    <p:cond delay="0"/>
                                  </p:stCondLst>
                                  <p:childTnLst>
                                    <p:animRot by="-21600000">
                                      <p:cBhvr>
                                        <p:cTn id="16" dur="500" fill="hold"/>
                                        <p:tgtEl>
                                          <p:spTgt spid="7174"/>
                                        </p:tgtEl>
                                        <p:attrNameLst>
                                          <p:attrName>r</p:attrName>
                                        </p:attrNameLst>
                                      </p:cBhvr>
                                    </p:animRot>
                                  </p:childTnLst>
                                </p:cTn>
                              </p:par>
                              <p:par>
                                <p:cTn id="17" presetID="0" presetClass="path" presetSubtype="0" accel="50000" decel="50000" fill="hold" nodeType="withEffect">
                                  <p:stCondLst>
                                    <p:cond delay="0"/>
                                  </p:stCondLst>
                                  <p:childTnLst>
                                    <p:animMotion origin="layout" path="M 1.66667E-6 -3.33333E-6 L -0.3 -3.33333E-6 " pathEditMode="relative" ptsTypes="AA">
                                      <p:cBhvr>
                                        <p:cTn id="18" dur="500" fill="hold"/>
                                        <p:tgtEl>
                                          <p:spTgt spid="7174"/>
                                        </p:tgtEl>
                                        <p:attrNameLst>
                                          <p:attrName>ppt_x</p:attrName>
                                          <p:attrName>ppt_y</p:attrName>
                                        </p:attrNameLst>
                                      </p:cBhvr>
                                    </p:animMotion>
                                  </p:childTnLst>
                                </p:cTn>
                              </p:par>
                            </p:childTnLst>
                          </p:cTn>
                        </p:par>
                        <p:par>
                          <p:cTn id="19" fill="hold" nodeType="afterGroup">
                            <p:stCondLst>
                              <p:cond delay="500"/>
                            </p:stCondLst>
                            <p:childTnLst>
                              <p:par>
                                <p:cTn id="20" presetID="0" presetClass="path" presetSubtype="0" accel="50000" decel="50000" fill="hold" nodeType="afterEffect">
                                  <p:stCondLst>
                                    <p:cond delay="0"/>
                                  </p:stCondLst>
                                  <p:childTnLst>
                                    <p:animMotion origin="layout" path="M -0.04011 0.07686 C -0.04931 0.06343 -0.06927 0.04075 -0.08577 0.03542 C -0.10643 0.03704 -0.12691 0.03797 -0.14757 0.04051 C -0.16233 0.04237 -0.17813 0.04815 -0.19306 0.05093 C -0.20122 0.06112 -0.2099 0.07524 -0.22292 0.0794 C -0.22535 0.08287 -0.22865 0.08588 -0.23073 0.08959 C -0.23316 0.09468 -0.24011 0.10903 -0.23611 0.10533 C -0.23334 0.10255 -0.22795 0.10116 -0.22795 0.09746 C -0.22795 0.09468 -0.23334 0.09908 -0.23611 0.1 C -0.23698 0.10602 -0.2342 0.11389 -0.23872 0.11829 C -0.2415 0.12084 -0.24393 0.11274 -0.24688 0.11042 C -0.25018 0.10764 -0.25347 0.10463 -0.25747 0.10255 C -0.26268 0.10024 -0.27361 0.09746 -0.27361 0.09769 C -0.27674 0.09769 -0.33646 0.0875 -0.35122 0.10787 C -0.35347 0.11065 -0.35226 0.11505 -0.354 0.11829 C -0.37118 0.14723 -0.35347 0.10278 -0.36736 0.13635 C -0.36945 0.14121 -0.37101 0.14676 -0.37275 0.15186 C -0.37361 0.1544 -0.37552 0.15973 -0.37552 0.15996 " pathEditMode="relative" rAng="0" ptsTypes="fffffffffffffffffA">
                                      <p:cBhvr>
                                        <p:cTn id="21" dur="500" fill="hold"/>
                                        <p:tgtEl>
                                          <p:spTgt spid="7177"/>
                                        </p:tgtEl>
                                        <p:attrNameLst>
                                          <p:attrName>ppt_x</p:attrName>
                                          <p:attrName>ppt_y</p:attrName>
                                        </p:attrNameLst>
                                      </p:cBhvr>
                                      <p:rCtr x="-16771" y="2083"/>
                                    </p:animMotion>
                                  </p:childTnLst>
                                </p:cTn>
                              </p:par>
                              <p:par>
                                <p:cTn id="22" presetID="8" presetClass="emph" presetSubtype="0" fill="hold" nodeType="withEffect">
                                  <p:stCondLst>
                                    <p:cond delay="0"/>
                                  </p:stCondLst>
                                  <p:childTnLst>
                                    <p:animRot by="-5400000">
                                      <p:cBhvr>
                                        <p:cTn id="23" dur="500" fill="hold"/>
                                        <p:tgtEl>
                                          <p:spTgt spid="7177"/>
                                        </p:tgtEl>
                                        <p:attrNameLst>
                                          <p:attrName>r</p:attrName>
                                        </p:attrNameLst>
                                      </p:cBhvr>
                                    </p:animRot>
                                  </p:childTnLst>
                                </p:cTn>
                              </p:par>
                              <p:par>
                                <p:cTn id="24" presetID="0" presetClass="path" presetSubtype="0" accel="50000" decel="50000" fill="hold" nodeType="withEffect">
                                  <p:stCondLst>
                                    <p:cond delay="0"/>
                                  </p:stCondLst>
                                  <p:childTnLst>
                                    <p:animMotion origin="layout" path="M -0.31771 0.05833 C -0.31666 0.05741 -0.31562 0.05533 -0.31441 0.05556 C -0.31128 0.05625 -0.30521 0.06111 -0.30521 0.06134 C -0.29045 0.08519 -0.27048 0.08333 -0.25416 0.1 C -0.25416 0.10023 -0.23298 0.12593 -0.22691 0.13333 C -0.22552 0.13519 -0.22482 0.13935 -0.22344 0.14167 C -0.21944 0.14908 -0.21528 0.15695 -0.21094 0.16389 C -0.20781 0.17523 -0.20434 0.18403 -0.20069 0.19445 C -0.19444 0.2125 -0.20399 0.1919 -0.19392 0.21667 C -0.18854 0.22963 -0.18212 0.24005 -0.17691 0.25278 C -0.17257 0.2632 -0.17118 0.27732 -0.16771 0.28889 C -0.16319 0.30486 -0.16597 0.29051 -0.16094 0.30278 C -0.15434 0.31898 -0.14948 0.33935 -0.14271 0.35556 " pathEditMode="relative" rAng="0" ptsTypes="ffffffffffffA">
                                      <p:cBhvr>
                                        <p:cTn id="25" dur="500" fill="hold"/>
                                        <p:tgtEl>
                                          <p:spTgt spid="7174"/>
                                        </p:tgtEl>
                                        <p:attrNameLst>
                                          <p:attrName>ppt_x</p:attrName>
                                          <p:attrName>ppt_y</p:attrName>
                                        </p:attrNameLst>
                                      </p:cBhvr>
                                      <p:rCtr x="8750" y="14699"/>
                                    </p:animMotion>
                                  </p:childTnLst>
                                </p:cTn>
                              </p:par>
                            </p:childTnLst>
                          </p:cTn>
                        </p:par>
                        <p:par>
                          <p:cTn id="26" fill="hold" nodeType="afterGroup">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7172"/>
                                        </p:tgtEl>
                                        <p:attrNameLst>
                                          <p:attrName>style.visibility</p:attrName>
                                        </p:attrNameLst>
                                      </p:cBhvr>
                                      <p:to>
                                        <p:strVal val="visible"/>
                                      </p:to>
                                    </p:set>
                                    <p:animEffect transition="in" filter="fade">
                                      <p:cBhvr>
                                        <p:cTn id="29" dur="2000"/>
                                        <p:tgtEl>
                                          <p:spTgt spid="717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175"/>
                                        </p:tgtEl>
                                        <p:attrNameLst>
                                          <p:attrName>style.visibility</p:attrName>
                                        </p:attrNameLst>
                                      </p:cBhvr>
                                      <p:to>
                                        <p:strVal val="visible"/>
                                      </p:to>
                                    </p:set>
                                    <p:animEffect transition="in" filter="fade">
                                      <p:cBhvr>
                                        <p:cTn id="34" dur="2000"/>
                                        <p:tgtEl>
                                          <p:spTgt spid="7175"/>
                                        </p:tgtEl>
                                      </p:cBhvr>
                                    </p:animEffect>
                                  </p:childTnLst>
                                </p:cTn>
                              </p:par>
                              <p:par>
                                <p:cTn id="35" presetID="10" presetClass="exit" presetSubtype="0" fill="hold" grpId="0" nodeType="withEffect">
                                  <p:stCondLst>
                                    <p:cond delay="0"/>
                                  </p:stCondLst>
                                  <p:childTnLst>
                                    <p:animEffect transition="out" filter="fade">
                                      <p:cBhvr>
                                        <p:cTn id="36" dur="2000"/>
                                        <p:tgtEl>
                                          <p:spTgt spid="7173">
                                            <p:txEl>
                                              <p:pRg st="0" end="0"/>
                                            </p:txEl>
                                          </p:spTgt>
                                        </p:tgtEl>
                                      </p:cBhvr>
                                    </p:animEffect>
                                    <p:set>
                                      <p:cBhvr>
                                        <p:cTn id="37" dur="1" fill="hold">
                                          <p:stCondLst>
                                            <p:cond delay="1999"/>
                                          </p:stCondLst>
                                        </p:cTn>
                                        <p:tgtEl>
                                          <p:spTgt spid="7173">
                                            <p:txEl>
                                              <p:pRg st="0" end="0"/>
                                            </p:txEl>
                                          </p:spTgt>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000"/>
                                        <p:tgtEl>
                                          <p:spTgt spid="7172"/>
                                        </p:tgtEl>
                                      </p:cBhvr>
                                    </p:animEffect>
                                    <p:set>
                                      <p:cBhvr>
                                        <p:cTn id="40" dur="1" fill="hold">
                                          <p:stCondLst>
                                            <p:cond delay="1999"/>
                                          </p:stCondLst>
                                        </p:cTn>
                                        <p:tgtEl>
                                          <p:spTgt spid="7172"/>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nodeType="clickEffect">
                                  <p:stCondLst>
                                    <p:cond delay="0"/>
                                  </p:stCondLst>
                                  <p:childTnLst>
                                    <p:set>
                                      <p:cBhvr>
                                        <p:cTn id="44" dur="1" fill="hold">
                                          <p:stCondLst>
                                            <p:cond delay="0"/>
                                          </p:stCondLst>
                                        </p:cTn>
                                        <p:tgtEl>
                                          <p:spTgt spid="7176"/>
                                        </p:tgtEl>
                                        <p:attrNameLst>
                                          <p:attrName>style.visibility</p:attrName>
                                        </p:attrNameLst>
                                      </p:cBhvr>
                                      <p:to>
                                        <p:strVal val="visible"/>
                                      </p:to>
                                    </p:set>
                                    <p:anim calcmode="lin" valueType="num">
                                      <p:cBhvr additive="base">
                                        <p:cTn id="45" dur="500" fill="hold"/>
                                        <p:tgtEl>
                                          <p:spTgt spid="7176"/>
                                        </p:tgtEl>
                                        <p:attrNameLst>
                                          <p:attrName>ppt_x</p:attrName>
                                        </p:attrNameLst>
                                      </p:cBhvr>
                                      <p:tavLst>
                                        <p:tav tm="0">
                                          <p:val>
                                            <p:strVal val="0-#ppt_w/2"/>
                                          </p:val>
                                        </p:tav>
                                        <p:tav tm="100000">
                                          <p:val>
                                            <p:strVal val="#ppt_x"/>
                                          </p:val>
                                        </p:tav>
                                      </p:tavLst>
                                    </p:anim>
                                    <p:anim calcmode="lin" valueType="num">
                                      <p:cBhvr additive="base">
                                        <p:cTn id="46" dur="500" fill="hold"/>
                                        <p:tgtEl>
                                          <p:spTgt spid="7176"/>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7170"/>
                                        </p:tgtEl>
                                        <p:attrNameLst>
                                          <p:attrName>style.visibility</p:attrName>
                                        </p:attrNameLst>
                                      </p:cBhvr>
                                      <p:to>
                                        <p:strVal val="visible"/>
                                      </p:to>
                                    </p:set>
                                    <p:anim calcmode="lin" valueType="num">
                                      <p:cBhvr additive="base">
                                        <p:cTn id="49" dur="500" fill="hold"/>
                                        <p:tgtEl>
                                          <p:spTgt spid="7170"/>
                                        </p:tgtEl>
                                        <p:attrNameLst>
                                          <p:attrName>ppt_x</p:attrName>
                                        </p:attrNameLst>
                                      </p:cBhvr>
                                      <p:tavLst>
                                        <p:tav tm="0">
                                          <p:val>
                                            <p:strVal val="0-#ppt_w/2"/>
                                          </p:val>
                                        </p:tav>
                                        <p:tav tm="100000">
                                          <p:val>
                                            <p:strVal val="#ppt_x"/>
                                          </p:val>
                                        </p:tav>
                                      </p:tavLst>
                                    </p:anim>
                                    <p:anim calcmode="lin" valueType="num">
                                      <p:cBhvr additive="base">
                                        <p:cTn id="50"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nodeType="clickEffect">
                                  <p:stCondLst>
                                    <p:cond delay="0"/>
                                  </p:stCondLst>
                                  <p:childTnLst>
                                    <p:animMotion origin="layout" path="M -0.37552 0.15996 C -0.36493 0.13866 -0.37986 0.16736 -0.36302 0.14051 C -0.35156 0.12223 -0.3474 0.11019 -0.32969 0.1044 C -0.30556 0.07223 -0.26893 0.05996 -0.23611 0.0544 C -0.21476 0.04491 -0.19393 0.04375 -0.17136 0.04051 C -0.15104 0.0419 -0.125 0.04144 -0.10486 0.05162 C -0.09757 0.05533 -0.09011 0.06273 -0.08403 0.06829 C -0.08038 0.07153 -0.07153 0.07385 -0.07153 0.07385 C -0.06875 0.0794 -0.06459 0.08426 -0.0632 0.09051 C -0.05834 0.10996 -0.0632 0.10533 -0.05261 0.10996 C -0.0507 0.11273 -0.04913 0.11644 -0.04653 0.11829 C -0.04393 0.12014 -0.0382 0.12107 -0.0382 0.12107 " pathEditMode="relative" ptsTypes="fffffffffffA">
                                      <p:cBhvr>
                                        <p:cTn id="54" dur="500" fill="hold"/>
                                        <p:tgtEl>
                                          <p:spTgt spid="7177"/>
                                        </p:tgtEl>
                                        <p:attrNameLst>
                                          <p:attrName>ppt_x</p:attrName>
                                          <p:attrName>ppt_y</p:attrName>
                                        </p:attrNameLst>
                                      </p:cBhvr>
                                    </p:animMotion>
                                  </p:childTnLst>
                                </p:cTn>
                              </p:par>
                              <p:par>
                                <p:cTn id="55" presetID="8" presetClass="emph" presetSubtype="0" fill="hold" nodeType="withEffect">
                                  <p:stCondLst>
                                    <p:cond delay="0"/>
                                  </p:stCondLst>
                                  <p:childTnLst>
                                    <p:animRot by="5400000">
                                      <p:cBhvr>
                                        <p:cTn id="56" dur="500" fill="hold"/>
                                        <p:tgtEl>
                                          <p:spTgt spid="7177"/>
                                        </p:tgtEl>
                                        <p:attrNameLst>
                                          <p:attrName>r</p:attrName>
                                        </p:attrNameLst>
                                      </p:cBhvr>
                                    </p:animRot>
                                  </p:childTnLst>
                                </p:cTn>
                              </p:par>
                              <p:par>
                                <p:cTn id="57" presetID="10" presetClass="entr" presetSubtype="0" fill="hold" grpId="0" nodeType="withEffect">
                                  <p:stCondLst>
                                    <p:cond delay="0"/>
                                  </p:stCondLst>
                                  <p:childTnLst>
                                    <p:set>
                                      <p:cBhvr>
                                        <p:cTn id="58" dur="1" fill="hold">
                                          <p:stCondLst>
                                            <p:cond delay="0"/>
                                          </p:stCondLst>
                                        </p:cTn>
                                        <p:tgtEl>
                                          <p:spTgt spid="7178"/>
                                        </p:tgtEl>
                                        <p:attrNameLst>
                                          <p:attrName>style.visibility</p:attrName>
                                        </p:attrNameLst>
                                      </p:cBhvr>
                                      <p:to>
                                        <p:strVal val="visible"/>
                                      </p:to>
                                    </p:set>
                                    <p:animEffect transition="in" filter="fade">
                                      <p:cBhvr>
                                        <p:cTn id="59" dur="2000"/>
                                        <p:tgtEl>
                                          <p:spTgt spid="7178"/>
                                        </p:tgtEl>
                                      </p:cBhvr>
                                    </p:animEffect>
                                  </p:childTnLst>
                                </p:cTn>
                              </p:par>
                              <p:par>
                                <p:cTn id="60" presetID="10" presetClass="entr" presetSubtype="0" fill="hold" nodeType="withEffect">
                                  <p:stCondLst>
                                    <p:cond delay="0"/>
                                  </p:stCondLst>
                                  <p:childTnLst>
                                    <p:set>
                                      <p:cBhvr>
                                        <p:cTn id="61" dur="1" fill="hold">
                                          <p:stCondLst>
                                            <p:cond delay="0"/>
                                          </p:stCondLst>
                                        </p:cTn>
                                        <p:tgtEl>
                                          <p:spTgt spid="7179"/>
                                        </p:tgtEl>
                                        <p:attrNameLst>
                                          <p:attrName>style.visibility</p:attrName>
                                        </p:attrNameLst>
                                      </p:cBhvr>
                                      <p:to>
                                        <p:strVal val="visible"/>
                                      </p:to>
                                    </p:set>
                                    <p:animEffect transition="in" filter="fade">
                                      <p:cBhvr>
                                        <p:cTn id="62" dur="2000"/>
                                        <p:tgtEl>
                                          <p:spTgt spid="717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7180"/>
                                        </p:tgtEl>
                                        <p:attrNameLst>
                                          <p:attrName>style.visibility</p:attrName>
                                        </p:attrNameLst>
                                      </p:cBhvr>
                                      <p:to>
                                        <p:strVal val="visible"/>
                                      </p:to>
                                    </p:set>
                                    <p:animEffect transition="in" filter="fade">
                                      <p:cBhvr>
                                        <p:cTn id="67" dur="2000"/>
                                        <p:tgtEl>
                                          <p:spTgt spid="718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181"/>
                                        </p:tgtEl>
                                        <p:attrNameLst>
                                          <p:attrName>style.visibility</p:attrName>
                                        </p:attrNameLst>
                                      </p:cBhvr>
                                      <p:to>
                                        <p:strVal val="visible"/>
                                      </p:to>
                                    </p:set>
                                    <p:animEffect transition="in" filter="fade">
                                      <p:cBhvr>
                                        <p:cTn id="70" dur="2000"/>
                                        <p:tgtEl>
                                          <p:spTgt spid="7181"/>
                                        </p:tgtEl>
                                      </p:cBhvr>
                                    </p:animEffect>
                                  </p:childTnLst>
                                </p:cTn>
                              </p:par>
                            </p:childTnLst>
                          </p:cTn>
                        </p:par>
                        <p:par>
                          <p:cTn id="71" fill="hold" nodeType="afterGroup">
                            <p:stCondLst>
                              <p:cond delay="2000"/>
                            </p:stCondLst>
                            <p:childTnLst>
                              <p:par>
                                <p:cTn id="72" presetID="10" presetClass="entr" presetSubtype="0" fill="hold" nodeType="afterEffect">
                                  <p:stCondLst>
                                    <p:cond delay="0"/>
                                  </p:stCondLst>
                                  <p:childTnLst>
                                    <p:set>
                                      <p:cBhvr>
                                        <p:cTn id="73" dur="1" fill="hold">
                                          <p:stCondLst>
                                            <p:cond delay="0"/>
                                          </p:stCondLst>
                                        </p:cTn>
                                        <p:tgtEl>
                                          <p:spTgt spid="7183"/>
                                        </p:tgtEl>
                                        <p:attrNameLst>
                                          <p:attrName>style.visibility</p:attrName>
                                        </p:attrNameLst>
                                      </p:cBhvr>
                                      <p:to>
                                        <p:strVal val="visible"/>
                                      </p:to>
                                    </p:set>
                                    <p:animEffect transition="in" filter="fade">
                                      <p:cBhvr>
                                        <p:cTn id="74" dur="2000"/>
                                        <p:tgtEl>
                                          <p:spTgt spid="7183"/>
                                        </p:tgtEl>
                                      </p:cBhvr>
                                    </p:animEffect>
                                  </p:childTnLst>
                                </p:cTn>
                              </p:par>
                              <p:par>
                                <p:cTn id="75" presetID="10" presetClass="entr" presetSubtype="0" fill="hold" nodeType="withEffect">
                                  <p:stCondLst>
                                    <p:cond delay="0"/>
                                  </p:stCondLst>
                                  <p:childTnLst>
                                    <p:set>
                                      <p:cBhvr>
                                        <p:cTn id="76" dur="1" fill="hold">
                                          <p:stCondLst>
                                            <p:cond delay="0"/>
                                          </p:stCondLst>
                                        </p:cTn>
                                        <p:tgtEl>
                                          <p:spTgt spid="7182"/>
                                        </p:tgtEl>
                                        <p:attrNameLst>
                                          <p:attrName>style.visibility</p:attrName>
                                        </p:attrNameLst>
                                      </p:cBhvr>
                                      <p:to>
                                        <p:strVal val="visible"/>
                                      </p:to>
                                    </p:set>
                                    <p:animEffect transition="in" filter="fade">
                                      <p:cBhvr>
                                        <p:cTn id="77" dur="200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build="p"/>
      <p:bldP spid="7175" grpId="0"/>
      <p:bldP spid="7178" grpId="0" animBg="1"/>
      <p:bldP spid="718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3013C73-72AF-4BE2-9F67-77A42F457443}"/>
              </a:ext>
            </a:extLst>
          </p:cNvPr>
          <p:cNvSpPr>
            <a:spLocks noGrp="1" noChangeArrowheads="1"/>
          </p:cNvSpPr>
          <p:nvPr>
            <p:ph type="title"/>
          </p:nvPr>
        </p:nvSpPr>
        <p:spPr/>
        <p:txBody>
          <a:bodyPr/>
          <a:lstStyle/>
          <a:p>
            <a:r>
              <a:rPr lang="en-US" altLang="en-US"/>
              <a:t>‘Umar (R)</a:t>
            </a:r>
          </a:p>
        </p:txBody>
      </p:sp>
      <p:sp>
        <p:nvSpPr>
          <p:cNvPr id="8195" name="Rectangle 3">
            <a:extLst>
              <a:ext uri="{FF2B5EF4-FFF2-40B4-BE49-F238E27FC236}">
                <a16:creationId xmlns:a16="http://schemas.microsoft.com/office/drawing/2014/main" id="{A6764350-8F08-43E6-A3FA-E3C0B0CC2875}"/>
              </a:ext>
            </a:extLst>
          </p:cNvPr>
          <p:cNvSpPr>
            <a:spLocks noGrp="1" noChangeArrowheads="1"/>
          </p:cNvSpPr>
          <p:nvPr>
            <p:ph type="body" idx="1"/>
          </p:nvPr>
        </p:nvSpPr>
        <p:spPr>
          <a:xfrm>
            <a:off x="0" y="1828800"/>
            <a:ext cx="3733800" cy="5029200"/>
          </a:xfrm>
        </p:spPr>
        <p:txBody>
          <a:bodyPr/>
          <a:lstStyle/>
          <a:p>
            <a:r>
              <a:rPr lang="en-US" altLang="en-US"/>
              <a:t>In the same week that Hamza (R) became Muslim the prophet Muhammad (SAW) prayed to Allah…</a:t>
            </a:r>
          </a:p>
        </p:txBody>
      </p:sp>
      <p:pic>
        <p:nvPicPr>
          <p:cNvPr id="8196" name="Picture 4">
            <a:extLst>
              <a:ext uri="{FF2B5EF4-FFF2-40B4-BE49-F238E27FC236}">
                <a16:creationId xmlns:a16="http://schemas.microsoft.com/office/drawing/2014/main" id="{D98BE0FB-FD5E-4456-974F-0907DA9D0E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286000"/>
            <a:ext cx="5943600" cy="4194175"/>
          </a:xfrm>
          <a:prstGeom prst="rect">
            <a:avLst/>
          </a:prstGeom>
          <a:noFill/>
          <a:extLst>
            <a:ext uri="{909E8E84-426E-40DD-AFC4-6F175D3DCCD1}">
              <a14:hiddenFill xmlns:a14="http://schemas.microsoft.com/office/drawing/2010/main">
                <a:solidFill>
                  <a:srgbClr val="FFFFFF"/>
                </a:solidFill>
              </a14:hiddenFill>
            </a:ext>
          </a:extLst>
        </p:spPr>
      </p:pic>
      <p:sp>
        <p:nvSpPr>
          <p:cNvPr id="8197" name="Oval 5">
            <a:extLst>
              <a:ext uri="{FF2B5EF4-FFF2-40B4-BE49-F238E27FC236}">
                <a16:creationId xmlns:a16="http://schemas.microsoft.com/office/drawing/2014/main" id="{AACBAF48-096B-4395-B7F7-0ABC4CD6BC64}"/>
              </a:ext>
            </a:extLst>
          </p:cNvPr>
          <p:cNvSpPr>
            <a:spLocks noChangeArrowheads="1"/>
          </p:cNvSpPr>
          <p:nvPr/>
        </p:nvSpPr>
        <p:spPr bwMode="auto">
          <a:xfrm>
            <a:off x="5791200" y="609600"/>
            <a:ext cx="3124200" cy="2362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Oh Allah, choose to Islam the </a:t>
            </a:r>
          </a:p>
          <a:p>
            <a:pPr algn="ctr" rtl="1"/>
            <a:r>
              <a:rPr lang="en-US" altLang="en-US" b="1"/>
              <a:t>One you love more…’Umar (R)</a:t>
            </a:r>
          </a:p>
          <a:p>
            <a:pPr algn="ctr" rtl="1"/>
            <a:r>
              <a:rPr lang="en-US" altLang="en-US" b="1"/>
              <a:t>Or Alhakam Ibn Amr Ibn Hisham</a:t>
            </a:r>
          </a:p>
          <a:p>
            <a:pPr algn="ctr" rtl="1"/>
            <a:r>
              <a:rPr lang="en-US" altLang="en-US" b="1"/>
              <a:t>(Abu-Jahl)</a:t>
            </a:r>
          </a:p>
        </p:txBody>
      </p:sp>
    </p:spTree>
    <p:extLst>
      <p:ext uri="{BB962C8B-B14F-4D97-AF65-F5344CB8AC3E}">
        <p14:creationId xmlns:p14="http://schemas.microsoft.com/office/powerpoint/2010/main" val="6421745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E32DC1E-E66C-4A4B-8A32-6BF79312A4F1}"/>
              </a:ext>
            </a:extLst>
          </p:cNvPr>
          <p:cNvSpPr>
            <a:spLocks noGrp="1" noChangeArrowheads="1"/>
          </p:cNvSpPr>
          <p:nvPr>
            <p:ph type="title"/>
          </p:nvPr>
        </p:nvSpPr>
        <p:spPr/>
        <p:txBody>
          <a:bodyPr/>
          <a:lstStyle/>
          <a:p>
            <a:endParaRPr lang="en-US" altLang="en-US"/>
          </a:p>
        </p:txBody>
      </p:sp>
      <p:sp>
        <p:nvSpPr>
          <p:cNvPr id="9219" name="Rectangle 3">
            <a:extLst>
              <a:ext uri="{FF2B5EF4-FFF2-40B4-BE49-F238E27FC236}">
                <a16:creationId xmlns:a16="http://schemas.microsoft.com/office/drawing/2014/main" id="{44D80FDC-933C-40B6-A2F2-8A3D2F858FB0}"/>
              </a:ext>
            </a:extLst>
          </p:cNvPr>
          <p:cNvSpPr>
            <a:spLocks noGrp="1" noChangeArrowheads="1"/>
          </p:cNvSpPr>
          <p:nvPr>
            <p:ph type="body" idx="1"/>
          </p:nvPr>
        </p:nvSpPr>
        <p:spPr>
          <a:xfrm>
            <a:off x="533400" y="4999038"/>
            <a:ext cx="8077200" cy="1858962"/>
          </a:xfrm>
        </p:spPr>
        <p:txBody>
          <a:bodyPr/>
          <a:lstStyle/>
          <a:p>
            <a:pPr>
              <a:lnSpc>
                <a:spcPct val="80000"/>
              </a:lnSpc>
            </a:pPr>
            <a:r>
              <a:rPr lang="en-US" altLang="en-US" sz="2800"/>
              <a:t>So Omar (R) was a strong man, like Hamza (R), and hated Islam. Although nobody dared to kill Muhammad (SAW), Omar set out to finish Islam once and for all with his sword. But on the way he met a man…</a:t>
            </a:r>
          </a:p>
        </p:txBody>
      </p:sp>
      <p:pic>
        <p:nvPicPr>
          <p:cNvPr id="9220" name="Picture 4">
            <a:extLst>
              <a:ext uri="{FF2B5EF4-FFF2-40B4-BE49-F238E27FC236}">
                <a16:creationId xmlns:a16="http://schemas.microsoft.com/office/drawing/2014/main" id="{92580729-8C2E-42E9-AE7D-98BD136D6E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2057400"/>
            <a:ext cx="13843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a:extLst>
              <a:ext uri="{FF2B5EF4-FFF2-40B4-BE49-F238E27FC236}">
                <a16:creationId xmlns:a16="http://schemas.microsoft.com/office/drawing/2014/main" id="{D8F8DD14-64DC-4C22-8FA4-A0A35CABF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1905000"/>
            <a:ext cx="1947863" cy="3248025"/>
          </a:xfrm>
          <a:prstGeom prst="rect">
            <a:avLst/>
          </a:prstGeom>
          <a:noFill/>
          <a:extLst>
            <a:ext uri="{909E8E84-426E-40DD-AFC4-6F175D3DCCD1}">
              <a14:hiddenFill xmlns:a14="http://schemas.microsoft.com/office/drawing/2010/main">
                <a:solidFill>
                  <a:srgbClr val="FFFFFF"/>
                </a:solidFill>
              </a14:hiddenFill>
            </a:ext>
          </a:extLst>
        </p:spPr>
      </p:pic>
      <p:sp>
        <p:nvSpPr>
          <p:cNvPr id="9222" name="Oval 6">
            <a:extLst>
              <a:ext uri="{FF2B5EF4-FFF2-40B4-BE49-F238E27FC236}">
                <a16:creationId xmlns:a16="http://schemas.microsoft.com/office/drawing/2014/main" id="{48E4949E-A4EE-4893-8A5A-194A3B00C394}"/>
              </a:ext>
            </a:extLst>
          </p:cNvPr>
          <p:cNvSpPr>
            <a:spLocks noChangeArrowheads="1"/>
          </p:cNvSpPr>
          <p:nvPr/>
        </p:nvSpPr>
        <p:spPr bwMode="auto">
          <a:xfrm>
            <a:off x="5334000" y="0"/>
            <a:ext cx="2286000" cy="2209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OMAR!!! Where are you</a:t>
            </a:r>
          </a:p>
          <a:p>
            <a:pPr algn="ctr" rtl="1"/>
            <a:r>
              <a:rPr lang="en-US" altLang="en-US" b="1"/>
              <a:t>Going?</a:t>
            </a:r>
          </a:p>
        </p:txBody>
      </p:sp>
      <p:sp>
        <p:nvSpPr>
          <p:cNvPr id="9223" name="Oval 7">
            <a:extLst>
              <a:ext uri="{FF2B5EF4-FFF2-40B4-BE49-F238E27FC236}">
                <a16:creationId xmlns:a16="http://schemas.microsoft.com/office/drawing/2014/main" id="{B4395180-FADA-49D0-88F5-01E419C06559}"/>
              </a:ext>
            </a:extLst>
          </p:cNvPr>
          <p:cNvSpPr>
            <a:spLocks noChangeArrowheads="1"/>
          </p:cNvSpPr>
          <p:nvPr/>
        </p:nvSpPr>
        <p:spPr bwMode="auto">
          <a:xfrm>
            <a:off x="533400" y="-228600"/>
            <a:ext cx="2590800" cy="2590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I’m going to kill Muhammad!</a:t>
            </a:r>
          </a:p>
          <a:p>
            <a:pPr algn="ctr" rtl="1"/>
            <a:r>
              <a:rPr lang="en-US" altLang="en-US" b="1"/>
              <a:t>That witch who divided our</a:t>
            </a:r>
          </a:p>
          <a:p>
            <a:pPr algn="ctr" rtl="1"/>
            <a:r>
              <a:rPr lang="en-US" altLang="en-US" b="1"/>
              <a:t>Clan and caused trouble!</a:t>
            </a:r>
          </a:p>
        </p:txBody>
      </p:sp>
      <p:sp>
        <p:nvSpPr>
          <p:cNvPr id="9224" name="Oval 8">
            <a:extLst>
              <a:ext uri="{FF2B5EF4-FFF2-40B4-BE49-F238E27FC236}">
                <a16:creationId xmlns:a16="http://schemas.microsoft.com/office/drawing/2014/main" id="{7156B07B-9B2C-4B6E-BCD6-A869D2713BEA}"/>
              </a:ext>
            </a:extLst>
          </p:cNvPr>
          <p:cNvSpPr>
            <a:spLocks noChangeArrowheads="1"/>
          </p:cNvSpPr>
          <p:nvPr/>
        </p:nvSpPr>
        <p:spPr bwMode="auto">
          <a:xfrm>
            <a:off x="5410200" y="0"/>
            <a:ext cx="2286000" cy="2286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Before you start cleaning</a:t>
            </a:r>
          </a:p>
          <a:p>
            <a:pPr algn="ctr" rtl="1"/>
            <a:r>
              <a:rPr lang="en-US" altLang="en-US" b="1"/>
              <a:t>Other people’s houses</a:t>
            </a:r>
          </a:p>
          <a:p>
            <a:pPr algn="ctr" rtl="1"/>
            <a:r>
              <a:rPr lang="en-US" altLang="en-US" b="1"/>
              <a:t>Then take care of your’s</a:t>
            </a:r>
          </a:p>
          <a:p>
            <a:pPr algn="ctr" rtl="1"/>
            <a:r>
              <a:rPr lang="en-US" altLang="en-US" b="1"/>
              <a:t>First! You Sister is a </a:t>
            </a:r>
          </a:p>
          <a:p>
            <a:pPr algn="ctr" rtl="1"/>
            <a:r>
              <a:rPr lang="en-US" altLang="en-US" b="1"/>
              <a:t>MUSLIM!!!</a:t>
            </a:r>
          </a:p>
        </p:txBody>
      </p:sp>
      <p:sp>
        <p:nvSpPr>
          <p:cNvPr id="9225" name="Oval 9">
            <a:extLst>
              <a:ext uri="{FF2B5EF4-FFF2-40B4-BE49-F238E27FC236}">
                <a16:creationId xmlns:a16="http://schemas.microsoft.com/office/drawing/2014/main" id="{1E6B3FDF-CC63-472B-BF7E-2210CEDCE14E}"/>
              </a:ext>
            </a:extLst>
          </p:cNvPr>
          <p:cNvSpPr>
            <a:spLocks noChangeArrowheads="1"/>
          </p:cNvSpPr>
          <p:nvPr/>
        </p:nvSpPr>
        <p:spPr bwMode="auto">
          <a:xfrm>
            <a:off x="685800" y="0"/>
            <a:ext cx="2514600" cy="2514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sz="4000" b="1"/>
              <a:t>WHAT!</a:t>
            </a:r>
          </a:p>
        </p:txBody>
      </p:sp>
    </p:spTree>
    <p:extLst>
      <p:ext uri="{BB962C8B-B14F-4D97-AF65-F5344CB8AC3E}">
        <p14:creationId xmlns:p14="http://schemas.microsoft.com/office/powerpoint/2010/main" val="2928501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8.33333E-7 4.44444E-6 C 0.00521 -0.00926 0.01233 -0.02014 0.01892 -0.02778 C 0.02396 -0.03403 0.03056 -0.03797 0.03542 -0.04445 C 0.04132 -0.05232 0.04115 -0.05486 0.05 -0.05556 C 0.07083 -0.05718 0.09167 -0.05741 0.1125 -0.05834 C 0.12674 -0.04422 0.14236 -0.03287 0.15833 -0.02223 C 0.16372 -0.0007 0.15955 -0.0294 0.16667 -0.03889 C 0.17309 -0.04746 0.17309 -0.0426 0.18125 -0.04723 C 0.18698 -0.05047 0.19236 -0.05463 0.19792 -0.05834 C 0.20191 -0.06088 0.21042 -0.06389 0.21042 -0.06389 C 0.21667 -0.06297 0.22309 -0.06366 0.22917 -0.06111 C 0.23247 -0.05973 0.23403 -0.05348 0.2375 -0.05278 C 0.25399 -0.04954 0.27083 -0.05093 0.2875 -0.05 C 0.28889 -0.04723 0.28976 -0.04375 0.29167 -0.04167 C 0.2934 -0.03982 0.29635 -0.04098 0.29792 -0.03889 C 0.30139 -0.03426 0.30625 -0.02223 0.30625 -0.02223 C 0.30816 -0.05209 0.30347 -0.05463 0.31667 -0.06945 C 0.32708 -0.08102 0.31823 -0.0757 0.32917 -0.08056 C 0.33542 -0.07963 0.34201 -0.08056 0.34792 -0.07778 C 0.35503 -0.07431 0.35972 -0.06482 0.36667 -0.06111 C 0.37587 -0.05648 0.3934 -0.05278 0.40208 -0.04445 C 0.40972 -0.03704 0.41458 -0.025 0.41875 -0.01389 " pathEditMode="relative" ptsTypes="fffffffffffffffffffffA">
                                      <p:cBhvr>
                                        <p:cTn id="6" dur="2000" fill="hold"/>
                                        <p:tgtEl>
                                          <p:spTgt spid="9220"/>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3.61111E-6 4.44444E-6 C -0.0026 -0.01389 -0.0059 -0.01713 -0.0125 -0.02778 C -0.01875 -0.03773 -0.01753 -0.04514 -0.02917 -0.05278 C -0.03385 -0.05602 -0.03906 -0.05787 -0.04375 -0.06111 C -0.0625 -0.07361 -0.04514 -0.06783 -0.06875 -0.07222 C -0.10035 -0.08634 -0.08507 -0.08218 -0.11458 -0.08611 C -0.11875 -0.08796 -0.12396 -0.09583 -0.12708 -0.09167 C -0.13351 -0.0831 -0.14149 -0.07801 -0.14792 -0.06945 C -0.15295 -0.06273 -0.1566 -0.05486 -0.16042 -0.04722 C -0.16111 -0.04352 -0.16128 -0.03958 -0.1625 -0.03611 C -0.16476 -0.03009 -0.17083 -0.01945 -0.17083 -0.01945 C -0.17153 -0.02222 -0.17257 -0.02477 -0.17292 -0.02778 C -0.17396 -0.03704 -0.17326 -0.04653 -0.175 -0.05556 C -0.17882 -0.07431 -0.19774 -0.09028 -0.21042 -0.09445 C -0.2125 -0.09722 -0.21406 -0.10093 -0.21667 -0.10278 C -0.22049 -0.10556 -0.22917 -0.10833 -0.22917 -0.10833 C -0.24097 -0.10741 -0.25278 -0.10695 -0.26458 -0.10556 C -0.27969 -0.1037 -0.28854 -0.08357 -0.3 -0.07222 C -0.30434 -0.06065 -0.3066 -0.0544 -0.31458 -0.04722 C -0.31597 -0.04445 -0.31684 -0.04097 -0.31875 -0.03889 C -0.32257 -0.03449 -0.33125 -0.02778 -0.33125 -0.02778 C -0.34514 -0.04005 -0.33108 -0.02454 -0.33958 -0.05833 C -0.34045 -0.06204 -0.34392 -0.06366 -0.34583 -0.06667 C -0.3474 -0.06921 -0.34809 -0.07292 -0.35 -0.075 C -0.35174 -0.07685 -0.35417 -0.07685 -0.35625 -0.07778 C -0.38073 -0.07593 -0.38976 -0.08148 -0.40625 -0.06667 C -0.41562 -0.04792 -0.40451 -0.0662 -0.41667 -0.05556 C -0.42396 -0.04908 -0.42552 -0.04028 -0.43333 -0.03333 C -0.43403 -0.03056 -0.43385 -0.02708 -0.43542 -0.025 C -0.43941 -0.01968 -0.44792 -0.02269 -0.44792 -0.01111 " pathEditMode="relative" ptsTypes="fffffffffffffffffffffffffffffA">
                                      <p:cBhvr>
                                        <p:cTn id="10" dur="2000" fill="hold"/>
                                        <p:tgtEl>
                                          <p:spTgt spid="9221"/>
                                        </p:tgtEl>
                                        <p:attrNameLst>
                                          <p:attrName>ppt_x</p:attrName>
                                          <p:attrName>ppt_y</p:attrName>
                                        </p:attrNameLst>
                                      </p:cBhvr>
                                    </p:animMotion>
                                  </p:childTnLst>
                                </p:cTn>
                              </p:par>
                              <p:par>
                                <p:cTn id="11" presetID="10" presetClass="entr" presetSubtype="0" fill="hold" grpId="0" nodeType="withEffect">
                                  <p:stCondLst>
                                    <p:cond delay="0"/>
                                  </p:stCondLst>
                                  <p:childTnLst>
                                    <p:set>
                                      <p:cBhvr>
                                        <p:cTn id="12" dur="1" fill="hold">
                                          <p:stCondLst>
                                            <p:cond delay="0"/>
                                          </p:stCondLst>
                                        </p:cTn>
                                        <p:tgtEl>
                                          <p:spTgt spid="9222"/>
                                        </p:tgtEl>
                                        <p:attrNameLst>
                                          <p:attrName>style.visibility</p:attrName>
                                        </p:attrNameLst>
                                      </p:cBhvr>
                                      <p:to>
                                        <p:strVal val="visible"/>
                                      </p:to>
                                    </p:set>
                                    <p:animEffect transition="in" filter="fade">
                                      <p:cBhvr>
                                        <p:cTn id="13" dur="2000"/>
                                        <p:tgtEl>
                                          <p:spTgt spid="922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223"/>
                                        </p:tgtEl>
                                        <p:attrNameLst>
                                          <p:attrName>style.visibility</p:attrName>
                                        </p:attrNameLst>
                                      </p:cBhvr>
                                      <p:to>
                                        <p:strVal val="visible"/>
                                      </p:to>
                                    </p:set>
                                    <p:animEffect transition="in" filter="fade">
                                      <p:cBhvr>
                                        <p:cTn id="18" dur="2000"/>
                                        <p:tgtEl>
                                          <p:spTgt spid="922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224"/>
                                        </p:tgtEl>
                                        <p:attrNameLst>
                                          <p:attrName>style.visibility</p:attrName>
                                        </p:attrNameLst>
                                      </p:cBhvr>
                                      <p:to>
                                        <p:strVal val="visible"/>
                                      </p:to>
                                    </p:set>
                                    <p:animEffect transition="in" filter="fade">
                                      <p:cBhvr>
                                        <p:cTn id="23" dur="2000"/>
                                        <p:tgtEl>
                                          <p:spTgt spid="922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grpId="1" nodeType="clickEffect">
                                  <p:stCondLst>
                                    <p:cond delay="0"/>
                                  </p:stCondLst>
                                  <p:childTnLst>
                                    <p:animEffect transition="out" filter="fade">
                                      <p:cBhvr>
                                        <p:cTn id="27" dur="2000"/>
                                        <p:tgtEl>
                                          <p:spTgt spid="9223"/>
                                        </p:tgtEl>
                                      </p:cBhvr>
                                    </p:animEffect>
                                    <p:set>
                                      <p:cBhvr>
                                        <p:cTn id="28" dur="1" fill="hold">
                                          <p:stCondLst>
                                            <p:cond delay="1999"/>
                                          </p:stCondLst>
                                        </p:cTn>
                                        <p:tgtEl>
                                          <p:spTgt spid="9223"/>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9225"/>
                                        </p:tgtEl>
                                        <p:attrNameLst>
                                          <p:attrName>style.visibility</p:attrName>
                                        </p:attrNameLst>
                                      </p:cBhvr>
                                      <p:to>
                                        <p:strVal val="visible"/>
                                      </p:to>
                                    </p:set>
                                    <p:animEffect transition="in" filter="fade">
                                      <p:cBhvr>
                                        <p:cTn id="31" dur="20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9223" grpId="0" animBg="1"/>
      <p:bldP spid="9223" grpId="1" animBg="1"/>
      <p:bldP spid="9224" grpId="0" animBg="1"/>
      <p:bldP spid="922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F5A263A-E184-464B-8DEC-DD2E21A24B9E}"/>
              </a:ext>
            </a:extLst>
          </p:cNvPr>
          <p:cNvSpPr>
            <a:spLocks noGrp="1" noChangeArrowheads="1"/>
          </p:cNvSpPr>
          <p:nvPr>
            <p:ph type="title"/>
          </p:nvPr>
        </p:nvSpPr>
        <p:spPr>
          <a:xfrm>
            <a:off x="457200" y="274638"/>
            <a:ext cx="7924800" cy="1020762"/>
          </a:xfrm>
        </p:spPr>
        <p:txBody>
          <a:bodyPr/>
          <a:lstStyle/>
          <a:p>
            <a:endParaRPr lang="en-US" altLang="en-US"/>
          </a:p>
        </p:txBody>
      </p:sp>
      <p:pic>
        <p:nvPicPr>
          <p:cNvPr id="10243" name="Picture 3">
            <a:extLst>
              <a:ext uri="{FF2B5EF4-FFF2-40B4-BE49-F238E27FC236}">
                <a16:creationId xmlns:a16="http://schemas.microsoft.com/office/drawing/2014/main" id="{867FF2AF-1BC4-4894-8321-0B73F7CEB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429000"/>
            <a:ext cx="175418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0B5C763E-1E4E-458A-95EA-FC3D8A12F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648200"/>
            <a:ext cx="83185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a:extLst>
              <a:ext uri="{FF2B5EF4-FFF2-40B4-BE49-F238E27FC236}">
                <a16:creationId xmlns:a16="http://schemas.microsoft.com/office/drawing/2014/main" id="{C4DDF613-AD13-4CE5-8FE0-73F359AC57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572000"/>
            <a:ext cx="849313" cy="1828800"/>
          </a:xfrm>
          <a:prstGeom prst="rect">
            <a:avLst/>
          </a:prstGeom>
          <a:noFill/>
          <a:extLst>
            <a:ext uri="{909E8E84-426E-40DD-AFC4-6F175D3DCCD1}">
              <a14:hiddenFill xmlns:a14="http://schemas.microsoft.com/office/drawing/2010/main">
                <a:solidFill>
                  <a:srgbClr val="FFFFFF"/>
                </a:solidFill>
              </a14:hiddenFill>
            </a:ext>
          </a:extLst>
        </p:spPr>
      </p:pic>
      <p:sp>
        <p:nvSpPr>
          <p:cNvPr id="10246" name="Oval 6">
            <a:extLst>
              <a:ext uri="{FF2B5EF4-FFF2-40B4-BE49-F238E27FC236}">
                <a16:creationId xmlns:a16="http://schemas.microsoft.com/office/drawing/2014/main" id="{89EE933D-EB85-4E54-9067-AA18ED6F3FA5}"/>
              </a:ext>
            </a:extLst>
          </p:cNvPr>
          <p:cNvSpPr>
            <a:spLocks noChangeArrowheads="1"/>
          </p:cNvSpPr>
          <p:nvPr/>
        </p:nvSpPr>
        <p:spPr bwMode="auto">
          <a:xfrm>
            <a:off x="3886200" y="2286000"/>
            <a:ext cx="1600200" cy="1676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Oh no, this is the knock</a:t>
            </a:r>
          </a:p>
          <a:p>
            <a:pPr algn="ctr"/>
            <a:r>
              <a:rPr lang="en-US" altLang="en-US" b="1"/>
              <a:t>Of ‘Umar!!! </a:t>
            </a:r>
          </a:p>
        </p:txBody>
      </p:sp>
      <p:sp>
        <p:nvSpPr>
          <p:cNvPr id="10247" name="Rectangle 7">
            <a:extLst>
              <a:ext uri="{FF2B5EF4-FFF2-40B4-BE49-F238E27FC236}">
                <a16:creationId xmlns:a16="http://schemas.microsoft.com/office/drawing/2014/main" id="{7C634998-7560-4B97-8BBB-5BE5508B705A}"/>
              </a:ext>
            </a:extLst>
          </p:cNvPr>
          <p:cNvSpPr>
            <a:spLocks noChangeArrowheads="1"/>
          </p:cNvSpPr>
          <p:nvPr/>
        </p:nvSpPr>
        <p:spPr bwMode="auto">
          <a:xfrm rot="-1515190">
            <a:off x="6096000" y="3886200"/>
            <a:ext cx="1673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en-US" altLang="en-US" sz="3200" b="1">
                <a:solidFill>
                  <a:schemeClr val="tx2"/>
                </a:solidFill>
              </a:rPr>
              <a:t>*knock*</a:t>
            </a:r>
          </a:p>
        </p:txBody>
      </p:sp>
      <p:sp>
        <p:nvSpPr>
          <p:cNvPr id="10248" name="Rectangle 8">
            <a:extLst>
              <a:ext uri="{FF2B5EF4-FFF2-40B4-BE49-F238E27FC236}">
                <a16:creationId xmlns:a16="http://schemas.microsoft.com/office/drawing/2014/main" id="{D49F853B-751A-4662-A3D2-730231080ABC}"/>
              </a:ext>
            </a:extLst>
          </p:cNvPr>
          <p:cNvSpPr>
            <a:spLocks noChangeArrowheads="1"/>
          </p:cNvSpPr>
          <p:nvPr/>
        </p:nvSpPr>
        <p:spPr bwMode="auto">
          <a:xfrm rot="959490">
            <a:off x="7408863" y="3505200"/>
            <a:ext cx="17414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en-US" altLang="en-US" sz="3200" b="1">
                <a:solidFill>
                  <a:schemeClr val="tx2"/>
                </a:solidFill>
              </a:rPr>
              <a:t>*Knock*</a:t>
            </a:r>
          </a:p>
        </p:txBody>
      </p:sp>
      <p:sp>
        <p:nvSpPr>
          <p:cNvPr id="10249" name="Rectangle 9">
            <a:extLst>
              <a:ext uri="{FF2B5EF4-FFF2-40B4-BE49-F238E27FC236}">
                <a16:creationId xmlns:a16="http://schemas.microsoft.com/office/drawing/2014/main" id="{AB7FA38A-A99A-4F86-8C39-32FA75750A48}"/>
              </a:ext>
            </a:extLst>
          </p:cNvPr>
          <p:cNvSpPr>
            <a:spLocks noGrp="1" noChangeArrowheads="1"/>
          </p:cNvSpPr>
          <p:nvPr>
            <p:ph type="body" idx="1"/>
          </p:nvPr>
        </p:nvSpPr>
        <p:spPr>
          <a:xfrm>
            <a:off x="914400" y="381000"/>
            <a:ext cx="8229600" cy="4525963"/>
          </a:xfrm>
        </p:spPr>
        <p:txBody>
          <a:bodyPr/>
          <a:lstStyle/>
          <a:p>
            <a:r>
              <a:rPr lang="en-US" altLang="en-US"/>
              <a:t>So his sister, his brother in law, and a </a:t>
            </a:r>
            <a:r>
              <a:rPr lang="en-US" altLang="en-US">
                <a:hlinkClick r:id="rId5" action="ppaction://hlinksldjump"/>
              </a:rPr>
              <a:t>Shabah </a:t>
            </a:r>
            <a:r>
              <a:rPr lang="en-US" altLang="en-US"/>
              <a:t>were all reciting Quran when ‘Umar fiercely knocked on the door! They all trembled in fear and hid the Sahabi!</a:t>
            </a:r>
          </a:p>
        </p:txBody>
      </p:sp>
      <p:sp>
        <p:nvSpPr>
          <p:cNvPr id="10250" name="Line 10">
            <a:extLst>
              <a:ext uri="{FF2B5EF4-FFF2-40B4-BE49-F238E27FC236}">
                <a16:creationId xmlns:a16="http://schemas.microsoft.com/office/drawing/2014/main" id="{9C775590-9E62-4F4D-A7FD-3FEDF8AB7825}"/>
              </a:ext>
            </a:extLst>
          </p:cNvPr>
          <p:cNvSpPr>
            <a:spLocks noChangeShapeType="1"/>
          </p:cNvSpPr>
          <p:nvPr/>
        </p:nvSpPr>
        <p:spPr bwMode="auto">
          <a:xfrm flipV="1">
            <a:off x="4572000" y="41148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1" name="Oval 11">
            <a:extLst>
              <a:ext uri="{FF2B5EF4-FFF2-40B4-BE49-F238E27FC236}">
                <a16:creationId xmlns:a16="http://schemas.microsoft.com/office/drawing/2014/main" id="{C3FA931C-FC5F-4035-97BF-BDE5057992C9}"/>
              </a:ext>
            </a:extLst>
          </p:cNvPr>
          <p:cNvSpPr>
            <a:spLocks noChangeArrowheads="1"/>
          </p:cNvSpPr>
          <p:nvPr/>
        </p:nvSpPr>
        <p:spPr bwMode="auto">
          <a:xfrm>
            <a:off x="1905000" y="2743200"/>
            <a:ext cx="1600200" cy="1600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You must hid</a:t>
            </a:r>
          </a:p>
          <a:p>
            <a:pPr algn="ctr" rtl="1"/>
            <a:r>
              <a:rPr lang="en-US" altLang="en-US" b="1"/>
              <a:t>My friend!</a:t>
            </a:r>
          </a:p>
        </p:txBody>
      </p:sp>
      <p:sp>
        <p:nvSpPr>
          <p:cNvPr id="10252" name="Line 12">
            <a:extLst>
              <a:ext uri="{FF2B5EF4-FFF2-40B4-BE49-F238E27FC236}">
                <a16:creationId xmlns:a16="http://schemas.microsoft.com/office/drawing/2014/main" id="{21AA0F33-C0A4-4F77-8BD7-3A7FE7672D57}"/>
              </a:ext>
            </a:extLst>
          </p:cNvPr>
          <p:cNvSpPr>
            <a:spLocks noChangeShapeType="1"/>
          </p:cNvSpPr>
          <p:nvPr/>
        </p:nvSpPr>
        <p:spPr bwMode="auto">
          <a:xfrm flipH="1" flipV="1">
            <a:off x="2971800" y="4267200"/>
            <a:ext cx="1524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253" name="Picture 13">
            <a:extLst>
              <a:ext uri="{FF2B5EF4-FFF2-40B4-BE49-F238E27FC236}">
                <a16:creationId xmlns:a16="http://schemas.microsoft.com/office/drawing/2014/main" id="{3FF495FE-F3D7-4CF0-930F-9932C6788E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4800600"/>
            <a:ext cx="823913"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a:extLst>
              <a:ext uri="{FF2B5EF4-FFF2-40B4-BE49-F238E27FC236}">
                <a16:creationId xmlns:a16="http://schemas.microsoft.com/office/drawing/2014/main" id="{16D5B9D3-299A-4329-BB01-3923611490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2100" y="4343400"/>
            <a:ext cx="31242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255" name="Picture 15">
            <a:extLst>
              <a:ext uri="{FF2B5EF4-FFF2-40B4-BE49-F238E27FC236}">
                <a16:creationId xmlns:a16="http://schemas.microsoft.com/office/drawing/2014/main" id="{3159CD28-146D-4E79-AECC-4C8B583C46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1300" y="3581400"/>
            <a:ext cx="2552700" cy="3276600"/>
          </a:xfrm>
          <a:prstGeom prst="rect">
            <a:avLst/>
          </a:prstGeom>
          <a:noFill/>
          <a:extLst>
            <a:ext uri="{909E8E84-426E-40DD-AFC4-6F175D3DCCD1}">
              <a14:hiddenFill xmlns:a14="http://schemas.microsoft.com/office/drawing/2010/main">
                <a:solidFill>
                  <a:srgbClr val="FFFFFF"/>
                </a:solidFill>
              </a14:hiddenFill>
            </a:ext>
          </a:extLst>
        </p:spPr>
      </p:pic>
      <p:sp>
        <p:nvSpPr>
          <p:cNvPr id="10256" name="Oval 16">
            <a:extLst>
              <a:ext uri="{FF2B5EF4-FFF2-40B4-BE49-F238E27FC236}">
                <a16:creationId xmlns:a16="http://schemas.microsoft.com/office/drawing/2014/main" id="{CD48B633-B14A-442C-8754-9E556BBE60B2}"/>
              </a:ext>
            </a:extLst>
          </p:cNvPr>
          <p:cNvSpPr>
            <a:spLocks noChangeArrowheads="1"/>
          </p:cNvSpPr>
          <p:nvPr/>
        </p:nvSpPr>
        <p:spPr bwMode="auto">
          <a:xfrm>
            <a:off x="5943600" y="1981200"/>
            <a:ext cx="2438400" cy="1752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HOW DARE YOU!</a:t>
            </a:r>
          </a:p>
          <a:p>
            <a:pPr algn="ctr"/>
            <a:r>
              <a:rPr lang="en-US" altLang="en-US" b="1"/>
              <a:t>YOU ARE A DISGRACE</a:t>
            </a:r>
          </a:p>
          <a:p>
            <a:pPr algn="ctr" rtl="1"/>
            <a:r>
              <a:rPr lang="en-US" altLang="en-US" b="1"/>
              <a:t>TO OUR TRIBE!</a:t>
            </a:r>
          </a:p>
        </p:txBody>
      </p:sp>
    </p:spTree>
    <p:extLst>
      <p:ext uri="{BB962C8B-B14F-4D97-AF65-F5344CB8AC3E}">
        <p14:creationId xmlns:p14="http://schemas.microsoft.com/office/powerpoint/2010/main" val="1399692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2000"/>
                                        <p:tgtEl>
                                          <p:spTgt spid="10245"/>
                                        </p:tgtEl>
                                      </p:cBhvr>
                                    </p:animEffect>
                                  </p:childTnLst>
                                </p:cTn>
                              </p:par>
                              <p:par>
                                <p:cTn id="8" presetID="10" presetClass="entr" presetSubtype="0" fill="hold" nodeType="withEffect">
                                  <p:stCondLst>
                                    <p:cond delay="0"/>
                                  </p:stCondLst>
                                  <p:childTnLst>
                                    <p:set>
                                      <p:cBhvr>
                                        <p:cTn id="9" dur="1" fill="hold">
                                          <p:stCondLst>
                                            <p:cond delay="0"/>
                                          </p:stCondLst>
                                        </p:cTn>
                                        <p:tgtEl>
                                          <p:spTgt spid="10253"/>
                                        </p:tgtEl>
                                        <p:attrNameLst>
                                          <p:attrName>style.visibility</p:attrName>
                                        </p:attrNameLst>
                                      </p:cBhvr>
                                      <p:to>
                                        <p:strVal val="visible"/>
                                      </p:to>
                                    </p:set>
                                    <p:animEffect transition="in" filter="fade">
                                      <p:cBhvr>
                                        <p:cTn id="10" dur="2000"/>
                                        <p:tgtEl>
                                          <p:spTgt spid="10253"/>
                                        </p:tgtEl>
                                      </p:cBhvr>
                                    </p:animEffect>
                                  </p:childTnLst>
                                </p:cTn>
                              </p:par>
                              <p:par>
                                <p:cTn id="11" presetID="10" presetClass="entr" presetSubtype="0" fill="hold" nodeType="withEffect">
                                  <p:stCondLst>
                                    <p:cond delay="0"/>
                                  </p:stCondLst>
                                  <p:childTnLst>
                                    <p:set>
                                      <p:cBhvr>
                                        <p:cTn id="12" dur="1" fill="hold">
                                          <p:stCondLst>
                                            <p:cond delay="0"/>
                                          </p:stCondLst>
                                        </p:cTn>
                                        <p:tgtEl>
                                          <p:spTgt spid="10254"/>
                                        </p:tgtEl>
                                        <p:attrNameLst>
                                          <p:attrName>style.visibility</p:attrName>
                                        </p:attrNameLst>
                                      </p:cBhvr>
                                      <p:to>
                                        <p:strVal val="visible"/>
                                      </p:to>
                                    </p:set>
                                    <p:animEffect transition="in" filter="fade">
                                      <p:cBhvr>
                                        <p:cTn id="13" dur="2000"/>
                                        <p:tgtEl>
                                          <p:spTgt spid="10254"/>
                                        </p:tgtEl>
                                      </p:cBhvr>
                                    </p:animEffect>
                                  </p:childTnLst>
                                </p:cTn>
                              </p:par>
                              <p:par>
                                <p:cTn id="14" presetID="10" presetClass="entr" presetSubtype="0" fill="hold" nodeType="withEffect">
                                  <p:stCondLst>
                                    <p:cond delay="0"/>
                                  </p:stCondLst>
                                  <p:childTnLst>
                                    <p:set>
                                      <p:cBhvr>
                                        <p:cTn id="15" dur="1" fill="hold">
                                          <p:stCondLst>
                                            <p:cond delay="0"/>
                                          </p:stCondLst>
                                        </p:cTn>
                                        <p:tgtEl>
                                          <p:spTgt spid="10243"/>
                                        </p:tgtEl>
                                        <p:attrNameLst>
                                          <p:attrName>style.visibility</p:attrName>
                                        </p:attrNameLst>
                                      </p:cBhvr>
                                      <p:to>
                                        <p:strVal val="visible"/>
                                      </p:to>
                                    </p:set>
                                    <p:animEffect transition="in" filter="fade">
                                      <p:cBhvr>
                                        <p:cTn id="16" dur="2000"/>
                                        <p:tgtEl>
                                          <p:spTgt spid="10243"/>
                                        </p:tgtEl>
                                      </p:cBhvr>
                                    </p:animEffect>
                                  </p:childTnLst>
                                </p:cTn>
                              </p:par>
                              <p:par>
                                <p:cTn id="17" presetID="10" presetClass="entr" presetSubtype="0" fill="hold" nodeType="withEffect">
                                  <p:stCondLst>
                                    <p:cond delay="0"/>
                                  </p:stCondLst>
                                  <p:childTnLst>
                                    <p:set>
                                      <p:cBhvr>
                                        <p:cTn id="18" dur="1" fill="hold">
                                          <p:stCondLst>
                                            <p:cond delay="0"/>
                                          </p:stCondLst>
                                        </p:cTn>
                                        <p:tgtEl>
                                          <p:spTgt spid="10244"/>
                                        </p:tgtEl>
                                        <p:attrNameLst>
                                          <p:attrName>style.visibility</p:attrName>
                                        </p:attrNameLst>
                                      </p:cBhvr>
                                      <p:to>
                                        <p:strVal val="visible"/>
                                      </p:to>
                                    </p:set>
                                    <p:animEffect transition="in" filter="fade">
                                      <p:cBhvr>
                                        <p:cTn id="19" dur="2000"/>
                                        <p:tgtEl>
                                          <p:spTgt spid="102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248"/>
                                        </p:tgtEl>
                                        <p:attrNameLst>
                                          <p:attrName>style.visibility</p:attrName>
                                        </p:attrNameLst>
                                      </p:cBhvr>
                                      <p:to>
                                        <p:strVal val="visible"/>
                                      </p:to>
                                    </p:set>
                                    <p:animEffect transition="in" filter="fade">
                                      <p:cBhvr>
                                        <p:cTn id="22" dur="2000"/>
                                        <p:tgtEl>
                                          <p:spTgt spid="1024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247"/>
                                        </p:tgtEl>
                                        <p:attrNameLst>
                                          <p:attrName>style.visibility</p:attrName>
                                        </p:attrNameLst>
                                      </p:cBhvr>
                                      <p:to>
                                        <p:strVal val="visible"/>
                                      </p:to>
                                    </p:set>
                                    <p:animEffect transition="in" filter="fade">
                                      <p:cBhvr>
                                        <p:cTn id="25" dur="2000"/>
                                        <p:tgtEl>
                                          <p:spTgt spid="10247"/>
                                        </p:tgtEl>
                                      </p:cBhvr>
                                    </p:animEffect>
                                  </p:childTnLst>
                                </p:cTn>
                              </p:par>
                              <p:par>
                                <p:cTn id="26" presetID="10" presetClass="exit" presetSubtype="0" fill="hold" grpId="0" nodeType="withEffect">
                                  <p:stCondLst>
                                    <p:cond delay="0"/>
                                  </p:stCondLst>
                                  <p:childTnLst>
                                    <p:animEffect transition="out" filter="fade">
                                      <p:cBhvr>
                                        <p:cTn id="27" dur="2000"/>
                                        <p:tgtEl>
                                          <p:spTgt spid="10249">
                                            <p:txEl>
                                              <p:pRg st="0" end="0"/>
                                            </p:txEl>
                                          </p:spTgt>
                                        </p:tgtEl>
                                      </p:cBhvr>
                                    </p:animEffect>
                                    <p:set>
                                      <p:cBhvr>
                                        <p:cTn id="28" dur="1" fill="hold">
                                          <p:stCondLst>
                                            <p:cond delay="1999"/>
                                          </p:stCondLst>
                                        </p:cTn>
                                        <p:tgtEl>
                                          <p:spTgt spid="10249">
                                            <p:txEl>
                                              <p:pRg st="0" end="0"/>
                                            </p:txEl>
                                          </p:spTgt>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246"/>
                                        </p:tgtEl>
                                        <p:attrNameLst>
                                          <p:attrName>style.visibility</p:attrName>
                                        </p:attrNameLst>
                                      </p:cBhvr>
                                      <p:to>
                                        <p:strVal val="visible"/>
                                      </p:to>
                                    </p:set>
                                    <p:animEffect transition="in" filter="fade">
                                      <p:cBhvr>
                                        <p:cTn id="33" dur="2000"/>
                                        <p:tgtEl>
                                          <p:spTgt spid="1024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10250"/>
                                        </p:tgtEl>
                                        <p:attrNameLst>
                                          <p:attrName>style.visibility</p:attrName>
                                        </p:attrNameLst>
                                      </p:cBhvr>
                                      <p:to>
                                        <p:strVal val="visible"/>
                                      </p:to>
                                    </p:set>
                                    <p:animEffect transition="in" filter="fade">
                                      <p:cBhvr>
                                        <p:cTn id="38" dur="2000"/>
                                        <p:tgtEl>
                                          <p:spTgt spid="1025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251"/>
                                        </p:tgtEl>
                                        <p:attrNameLst>
                                          <p:attrName>style.visibility</p:attrName>
                                        </p:attrNameLst>
                                      </p:cBhvr>
                                      <p:to>
                                        <p:strVal val="visible"/>
                                      </p:to>
                                    </p:set>
                                    <p:animEffect transition="in" filter="fade">
                                      <p:cBhvr>
                                        <p:cTn id="41" dur="2000"/>
                                        <p:tgtEl>
                                          <p:spTgt spid="10251"/>
                                        </p:tgtEl>
                                      </p:cBhvr>
                                    </p:animEffect>
                                  </p:childTnLst>
                                </p:cTn>
                              </p:par>
                              <p:par>
                                <p:cTn id="42" presetID="10" presetClass="entr" presetSubtype="0" fill="hold" nodeType="withEffect">
                                  <p:stCondLst>
                                    <p:cond delay="0"/>
                                  </p:stCondLst>
                                  <p:childTnLst>
                                    <p:set>
                                      <p:cBhvr>
                                        <p:cTn id="43" dur="1" fill="hold">
                                          <p:stCondLst>
                                            <p:cond delay="0"/>
                                          </p:stCondLst>
                                        </p:cTn>
                                        <p:tgtEl>
                                          <p:spTgt spid="10252"/>
                                        </p:tgtEl>
                                        <p:attrNameLst>
                                          <p:attrName>style.visibility</p:attrName>
                                        </p:attrNameLst>
                                      </p:cBhvr>
                                      <p:to>
                                        <p:strVal val="visible"/>
                                      </p:to>
                                    </p:set>
                                    <p:animEffect transition="in" filter="fade">
                                      <p:cBhvr>
                                        <p:cTn id="44" dur="2000"/>
                                        <p:tgtEl>
                                          <p:spTgt spid="1025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0" presetClass="path" presetSubtype="0" accel="50000" decel="50000" fill="hold" nodeType="clickEffect">
                                  <p:stCondLst>
                                    <p:cond delay="0"/>
                                  </p:stCondLst>
                                  <p:childTnLst>
                                    <p:animMotion origin="layout" path="M 1.94444E-6 -3.33333E-6 C -0.06181 0.00116 -0.12396 -0.00301 -0.18542 0.00556 C -0.20712 0.00857 -0.22778 0.01945 -0.25 0.01945 " pathEditMode="relative" ptsTypes="ffA">
                                      <p:cBhvr>
                                        <p:cTn id="48" dur="500" fill="hold"/>
                                        <p:tgtEl>
                                          <p:spTgt spid="10253"/>
                                        </p:tgtEl>
                                        <p:attrNameLst>
                                          <p:attrName>ppt_x</p:attrName>
                                          <p:attrName>ppt_y</p:attrName>
                                        </p:attrNameLst>
                                      </p:cBhvr>
                                    </p:animMotion>
                                  </p:childTnLst>
                                </p:cTn>
                              </p:par>
                              <p:par>
                                <p:cTn id="49" presetID="8" presetClass="emph" presetSubtype="0" fill="hold" nodeType="withEffect">
                                  <p:stCondLst>
                                    <p:cond delay="0"/>
                                  </p:stCondLst>
                                  <p:childTnLst>
                                    <p:animRot by="-5400000">
                                      <p:cBhvr>
                                        <p:cTn id="50" dur="500" fill="hold"/>
                                        <p:tgtEl>
                                          <p:spTgt spid="10253"/>
                                        </p:tgtEl>
                                        <p:attrNameLst>
                                          <p:attrName>r</p:attrName>
                                        </p:attrNameLst>
                                      </p:cBhvr>
                                    </p:animRot>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nodeType="clickEffect">
                                  <p:stCondLst>
                                    <p:cond delay="0"/>
                                  </p:stCondLst>
                                  <p:childTnLst>
                                    <p:animMotion origin="layout" path="M 3.88889E-6 -0.00556 C 0.00156 -0.02199 0.00086 -0.03542 0.01024 -0.04491 C 0.01336 -0.05949 0.01545 -0.05579 0.02395 -0.06042 C 0.03055 -0.06435 0.03576 -0.06829 0.0427 -0.07083 C 0.0559 -0.06921 0.06753 -0.06597 0.08055 -0.06296 C 0.08541 -0.0581 0.09218 -0.05255 0.09583 -0.04491 C 0.09739 -0.04144 0.09774 -0.0375 0.0993 -0.03426 C 0.10225 -0.02917 0.10642 -0.02616 0.10954 -0.0213 C 0.11024 -0.01875 0.10954 -0.01343 0.11128 -0.01343 C 0.11319 -0.01343 0.11284 -0.01852 0.11302 -0.0213 C 0.11406 -0.03796 0.11215 -0.05486 0.11475 -0.07083 C 0.11527 -0.07454 0.11927 -0.07454 0.1217 -0.07616 C 0.13298 -0.0831 0.14566 -0.0882 0.15764 -0.09167 C 0.18784 -0.08727 0.17812 -0.08495 0.17812 -0.02917 " pathEditMode="relative" rAng="0" ptsTypes="fffffffffffffA">
                                      <p:cBhvr>
                                        <p:cTn id="54" dur="2000" fill="hold"/>
                                        <p:tgtEl>
                                          <p:spTgt spid="10244"/>
                                        </p:tgtEl>
                                        <p:attrNameLst>
                                          <p:attrName>ppt_x</p:attrName>
                                          <p:attrName>ppt_y</p:attrName>
                                        </p:attrNameLst>
                                      </p:cBhvr>
                                      <p:rCtr x="9392" y="-4306"/>
                                    </p:animMotion>
                                  </p:childTnLst>
                                </p:cTn>
                              </p:par>
                              <p:par>
                                <p:cTn id="55" presetID="10" presetClass="entr" presetSubtype="0" fill="hold" nodeType="withEffect">
                                  <p:stCondLst>
                                    <p:cond delay="0"/>
                                  </p:stCondLst>
                                  <p:childTnLst>
                                    <p:set>
                                      <p:cBhvr>
                                        <p:cTn id="56" dur="1" fill="hold">
                                          <p:stCondLst>
                                            <p:cond delay="0"/>
                                          </p:stCondLst>
                                        </p:cTn>
                                        <p:tgtEl>
                                          <p:spTgt spid="10255"/>
                                        </p:tgtEl>
                                        <p:attrNameLst>
                                          <p:attrName>style.visibility</p:attrName>
                                        </p:attrNameLst>
                                      </p:cBhvr>
                                      <p:to>
                                        <p:strVal val="visible"/>
                                      </p:to>
                                    </p:set>
                                    <p:animEffect transition="in" filter="fade">
                                      <p:cBhvr>
                                        <p:cTn id="57" dur="500"/>
                                        <p:tgtEl>
                                          <p:spTgt spid="10255"/>
                                        </p:tgtEl>
                                      </p:cBhvr>
                                    </p:animEffect>
                                  </p:childTnLst>
                                </p:cTn>
                              </p:par>
                              <p:par>
                                <p:cTn id="58" presetID="10" presetClass="exit" presetSubtype="0" fill="hold" grpId="1" nodeType="withEffect">
                                  <p:stCondLst>
                                    <p:cond delay="0"/>
                                  </p:stCondLst>
                                  <p:childTnLst>
                                    <p:animEffect transition="out" filter="fade">
                                      <p:cBhvr>
                                        <p:cTn id="59" dur="2000"/>
                                        <p:tgtEl>
                                          <p:spTgt spid="10248"/>
                                        </p:tgtEl>
                                      </p:cBhvr>
                                    </p:animEffect>
                                    <p:set>
                                      <p:cBhvr>
                                        <p:cTn id="60" dur="1" fill="hold">
                                          <p:stCondLst>
                                            <p:cond delay="1999"/>
                                          </p:stCondLst>
                                        </p:cTn>
                                        <p:tgtEl>
                                          <p:spTgt spid="10248"/>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2000"/>
                                        <p:tgtEl>
                                          <p:spTgt spid="10247"/>
                                        </p:tgtEl>
                                      </p:cBhvr>
                                    </p:animEffect>
                                    <p:set>
                                      <p:cBhvr>
                                        <p:cTn id="63" dur="1" fill="hold">
                                          <p:stCondLst>
                                            <p:cond delay="1999"/>
                                          </p:stCondLst>
                                        </p:cTn>
                                        <p:tgtEl>
                                          <p:spTgt spid="10247"/>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10256"/>
                                        </p:tgtEl>
                                        <p:attrNameLst>
                                          <p:attrName>style.visibility</p:attrName>
                                        </p:attrNameLst>
                                      </p:cBhvr>
                                      <p:to>
                                        <p:strVal val="visible"/>
                                      </p:to>
                                    </p:set>
                                    <p:animEffect transition="in" filter="fade">
                                      <p:cBhvr>
                                        <p:cTn id="66" dur="2000"/>
                                        <p:tgtEl>
                                          <p:spTgt spid="10256"/>
                                        </p:tgtEl>
                                      </p:cBhvr>
                                    </p:animEffect>
                                  </p:childTnLst>
                                </p:cTn>
                              </p:par>
                              <p:par>
                                <p:cTn id="67" presetID="10" presetClass="exit" presetSubtype="0" fill="hold" grpId="1" nodeType="withEffect">
                                  <p:stCondLst>
                                    <p:cond delay="0"/>
                                  </p:stCondLst>
                                  <p:childTnLst>
                                    <p:animEffect transition="out" filter="fade">
                                      <p:cBhvr>
                                        <p:cTn id="68" dur="2000"/>
                                        <p:tgtEl>
                                          <p:spTgt spid="10246"/>
                                        </p:tgtEl>
                                      </p:cBhvr>
                                    </p:animEffect>
                                    <p:set>
                                      <p:cBhvr>
                                        <p:cTn id="69" dur="1" fill="hold">
                                          <p:stCondLst>
                                            <p:cond delay="1999"/>
                                          </p:stCondLst>
                                        </p:cTn>
                                        <p:tgtEl>
                                          <p:spTgt spid="10246"/>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2000"/>
                                        <p:tgtEl>
                                          <p:spTgt spid="10250"/>
                                        </p:tgtEl>
                                      </p:cBhvr>
                                    </p:animEffect>
                                    <p:set>
                                      <p:cBhvr>
                                        <p:cTn id="72" dur="1" fill="hold">
                                          <p:stCondLst>
                                            <p:cond delay="1999"/>
                                          </p:stCondLst>
                                        </p:cTn>
                                        <p:tgtEl>
                                          <p:spTgt spid="10250"/>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2000"/>
                                        <p:tgtEl>
                                          <p:spTgt spid="10252"/>
                                        </p:tgtEl>
                                      </p:cBhvr>
                                    </p:animEffect>
                                    <p:set>
                                      <p:cBhvr>
                                        <p:cTn id="75" dur="1" fill="hold">
                                          <p:stCondLst>
                                            <p:cond delay="1999"/>
                                          </p:stCondLst>
                                        </p:cTn>
                                        <p:tgtEl>
                                          <p:spTgt spid="10252"/>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2000"/>
                                        <p:tgtEl>
                                          <p:spTgt spid="10251"/>
                                        </p:tgtEl>
                                      </p:cBhvr>
                                    </p:animEffect>
                                    <p:set>
                                      <p:cBhvr>
                                        <p:cTn id="78" dur="1" fill="hold">
                                          <p:stCondLst>
                                            <p:cond delay="1999"/>
                                          </p:stCondLst>
                                        </p:cTn>
                                        <p:tgtEl>
                                          <p:spTgt spid="10251"/>
                                        </p:tgtEl>
                                        <p:attrNameLst>
                                          <p:attrName>style.visibility</p:attrName>
                                        </p:attrNameLst>
                                      </p:cBhvr>
                                      <p:to>
                                        <p:strVal val="hidden"/>
                                      </p:to>
                                    </p:set>
                                  </p:childTnLst>
                                </p:cTn>
                              </p:par>
                              <p:par>
                                <p:cTn id="79" presetID="0" presetClass="path" presetSubtype="0" accel="50000" decel="50000" fill="hold" nodeType="withEffect">
                                  <p:stCondLst>
                                    <p:cond delay="0"/>
                                  </p:stCondLst>
                                  <p:childTnLst>
                                    <p:animMotion origin="layout" path="M 0.22118 0.05185 C 0.2177 0.03588 0.21076 0.02222 0.20034 0.01667 C 0.19114 0.01736 0.18194 0.01736 0.17274 0.01852 C 0.16805 0.01898 0.16944 0.02176 0.16579 0.02592 C 0.16389 0.02778 0.15764 0.03171 0.15538 0.03518 C 0.1493 0.04514 0.14566 0.05741 0.14045 0.06852 C 0.13941 0.07546 0.13802 0.08194 0.13698 0.08889 C 0.11649 0.0669 0.08507 0.10069 0.07239 0.12778 C 0.07118 0.13588 0.0684 0.14051 0.06666 0.14815 C 0.06614 0.15046 0.06562 0.15555 0.06562 0.15579 " pathEditMode="relative" rAng="0" ptsTypes="fffffffffA">
                                      <p:cBhvr>
                                        <p:cTn id="80" dur="500" fill="hold"/>
                                        <p:tgtEl>
                                          <p:spTgt spid="10244"/>
                                        </p:tgtEl>
                                        <p:attrNameLst>
                                          <p:attrName>ppt_x</p:attrName>
                                          <p:attrName>ppt_y</p:attrName>
                                        </p:attrNameLst>
                                      </p:cBhvr>
                                      <p:rCtr x="-7778" y="3426"/>
                                    </p:animMotion>
                                  </p:childTnLst>
                                </p:cTn>
                              </p:par>
                              <p:par>
                                <p:cTn id="81" presetID="8" presetClass="emph" presetSubtype="0" fill="hold" nodeType="withEffect">
                                  <p:stCondLst>
                                    <p:cond delay="0"/>
                                  </p:stCondLst>
                                  <p:childTnLst>
                                    <p:animRot by="-5400000">
                                      <p:cBhvr>
                                        <p:cTn id="82" dur="500" fill="hold"/>
                                        <p:tgtEl>
                                          <p:spTgt spid="102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P spid="10246" grpId="1" animBg="1"/>
      <p:bldP spid="10247" grpId="0"/>
      <p:bldP spid="10247" grpId="1"/>
      <p:bldP spid="10248" grpId="0"/>
      <p:bldP spid="10248" grpId="1"/>
      <p:bldP spid="10249" grpId="0" build="p"/>
      <p:bldP spid="10251" grpId="0" animBg="1"/>
      <p:bldP spid="10251" grpId="1" animBg="1"/>
      <p:bldP spid="10256"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E1158C69-3299-4F55-A661-AA5BACB224FE}"/>
              </a:ext>
            </a:extLst>
          </p:cNvPr>
          <p:cNvSpPr>
            <a:spLocks noGrp="1" noChangeArrowheads="1"/>
          </p:cNvSpPr>
          <p:nvPr>
            <p:ph type="body" idx="1"/>
          </p:nvPr>
        </p:nvSpPr>
        <p:spPr/>
        <p:txBody>
          <a:bodyPr/>
          <a:lstStyle/>
          <a:p>
            <a:r>
              <a:rPr lang="en-US" altLang="en-US" dirty="0">
                <a:sym typeface="Wingdings" panose="05000000000000000000" pitchFamily="2" charset="2"/>
              </a:rPr>
              <a:t></a:t>
            </a:r>
            <a:r>
              <a:rPr lang="en-US" altLang="en-US" dirty="0"/>
              <a:t>The word Sahabah is a word in the </a:t>
            </a:r>
            <a:r>
              <a:rPr lang="en-US" altLang="en-US" dirty="0" err="1"/>
              <a:t>arabic</a:t>
            </a:r>
            <a:r>
              <a:rPr lang="en-US" altLang="en-US" dirty="0"/>
              <a:t> language that means companions. But when this word is used in </a:t>
            </a:r>
            <a:r>
              <a:rPr lang="en-US" altLang="en-US" dirty="0" err="1"/>
              <a:t>arabic</a:t>
            </a:r>
            <a:r>
              <a:rPr lang="en-US" altLang="en-US" dirty="0"/>
              <a:t> it is understood that we are talking about the companions of the prophet.</a:t>
            </a:r>
            <a:r>
              <a:rPr lang="en-US" altLang="en-US" dirty="0">
                <a:sym typeface="Wingdings" panose="05000000000000000000" pitchFamily="2" charset="2"/>
              </a:rPr>
              <a:t></a:t>
            </a:r>
          </a:p>
          <a:p>
            <a:r>
              <a:rPr lang="en-US" altLang="en-US" dirty="0">
                <a:sym typeface="Wingdings" panose="05000000000000000000" pitchFamily="2" charset="2"/>
              </a:rPr>
              <a:t>If the word was singular it would be </a:t>
            </a:r>
            <a:r>
              <a:rPr lang="en-US" altLang="en-US" i="1" dirty="0">
                <a:sym typeface="Wingdings" panose="05000000000000000000" pitchFamily="2" charset="2"/>
              </a:rPr>
              <a:t>Sahabi</a:t>
            </a:r>
            <a:endParaRPr lang="en-US" altLang="en-US" dirty="0">
              <a:sym typeface="Wingdings" panose="05000000000000000000" pitchFamily="2" charset="2"/>
            </a:endParaRPr>
          </a:p>
        </p:txBody>
      </p:sp>
      <p:sp>
        <p:nvSpPr>
          <p:cNvPr id="15364" name="WordArt 4">
            <a:extLst>
              <a:ext uri="{FF2B5EF4-FFF2-40B4-BE49-F238E27FC236}">
                <a16:creationId xmlns:a16="http://schemas.microsoft.com/office/drawing/2014/main" id="{88C4C859-E8E8-4F4D-B72B-45A015A81B30}"/>
              </a:ext>
            </a:extLst>
          </p:cNvPr>
          <p:cNvSpPr>
            <a:spLocks noChangeArrowheads="1" noChangeShapeType="1" noTextEdit="1"/>
          </p:cNvSpPr>
          <p:nvPr/>
        </p:nvSpPr>
        <p:spPr bwMode="auto">
          <a:xfrm>
            <a:off x="2209800" y="457200"/>
            <a:ext cx="4572000" cy="815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6250"/>
              </a:avLst>
            </a:prstTxWarp>
          </a:bodyPr>
          <a:lstStyle/>
          <a:p>
            <a:pPr algn="ctr"/>
            <a:r>
              <a:rPr lang="en-US" sz="3600" kern="10" dirty="0">
                <a:effectLst>
                  <a:outerShdw dist="35921" dir="2700000" algn="ctr" rotWithShape="0">
                    <a:srgbClr val="C0C0C0">
                      <a:alpha val="80000"/>
                    </a:srgbClr>
                  </a:outerShdw>
                </a:effectLst>
                <a:latin typeface="Impact" panose="020B0806030902050204" pitchFamily="34" charset="0"/>
              </a:rPr>
              <a:t>Sahabah</a:t>
            </a:r>
          </a:p>
        </p:txBody>
      </p:sp>
      <p:sp>
        <p:nvSpPr>
          <p:cNvPr id="15365" name="WordArt 5">
            <a:hlinkClick r:id="rId2" action="ppaction://hlinksldjump"/>
            <a:extLst>
              <a:ext uri="{FF2B5EF4-FFF2-40B4-BE49-F238E27FC236}">
                <a16:creationId xmlns:a16="http://schemas.microsoft.com/office/drawing/2014/main" id="{9BACA460-372B-4B23-84E0-25FC5F021D10}"/>
              </a:ext>
            </a:extLst>
          </p:cNvPr>
          <p:cNvSpPr>
            <a:spLocks noChangeArrowheads="1" noChangeShapeType="1" noTextEdit="1"/>
          </p:cNvSpPr>
          <p:nvPr/>
        </p:nvSpPr>
        <p:spPr bwMode="auto">
          <a:xfrm>
            <a:off x="152400" y="5943600"/>
            <a:ext cx="8991600" cy="9144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&lt;== CLICK TO GO BACK</a:t>
            </a:r>
          </a:p>
        </p:txBody>
      </p:sp>
    </p:spTree>
    <p:extLst>
      <p:ext uri="{BB962C8B-B14F-4D97-AF65-F5344CB8AC3E}">
        <p14:creationId xmlns:p14="http://schemas.microsoft.com/office/powerpoint/2010/main" val="4270911017"/>
      </p:ext>
    </p:extLst>
  </p:cSld>
  <p:clrMapOvr>
    <a:masterClrMapping/>
  </p:clrMapOvr>
  <p:transition advClick="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16435611-CA8A-4482-B726-C55AEBB0E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76400"/>
            <a:ext cx="3865563" cy="3970338"/>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a:extLst>
              <a:ext uri="{FF2B5EF4-FFF2-40B4-BE49-F238E27FC236}">
                <a16:creationId xmlns:a16="http://schemas.microsoft.com/office/drawing/2014/main" id="{66A87462-0755-458D-92D8-A964898C0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43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4">
            <a:extLst>
              <a:ext uri="{FF2B5EF4-FFF2-40B4-BE49-F238E27FC236}">
                <a16:creationId xmlns:a16="http://schemas.microsoft.com/office/drawing/2014/main" id="{833941A3-16B4-41A9-9AEF-8F3AA654A667}"/>
              </a:ext>
            </a:extLst>
          </p:cNvPr>
          <p:cNvSpPr>
            <a:spLocks noGrp="1" noChangeArrowheads="1"/>
          </p:cNvSpPr>
          <p:nvPr>
            <p:ph type="body" idx="1"/>
          </p:nvPr>
        </p:nvSpPr>
        <p:spPr>
          <a:xfrm>
            <a:off x="5105400" y="381000"/>
            <a:ext cx="3810000" cy="7239000"/>
          </a:xfrm>
          <a:noFill/>
          <a:ln/>
        </p:spPr>
        <p:txBody>
          <a:bodyPr/>
          <a:lstStyle/>
          <a:p>
            <a:pPr>
              <a:lnSpc>
                <a:spcPct val="80000"/>
              </a:lnSpc>
            </a:pPr>
            <a:r>
              <a:rPr lang="en-US" altLang="en-US" sz="2800"/>
              <a:t>Omar(R) then took them all outside, tied them up, and started whipping and beating them mercilessly! But even then his sister and his brother in law didn’t disbelieve. After a long time Omar got tired of beating and was astonished. Never has he seen such extreme devotion for a cause! So Omar (R) asked them to tell him about their religion.</a:t>
            </a:r>
            <a:r>
              <a:rPr lang="en-US" altLang="en-US" sz="1800"/>
              <a:t>  </a:t>
            </a:r>
          </a:p>
        </p:txBody>
      </p:sp>
      <p:pic>
        <p:nvPicPr>
          <p:cNvPr id="11269" name="Picture 5">
            <a:extLst>
              <a:ext uri="{FF2B5EF4-FFF2-40B4-BE49-F238E27FC236}">
                <a16:creationId xmlns:a16="http://schemas.microsoft.com/office/drawing/2014/main" id="{5C5A349D-DEE1-4D10-8779-231E795450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05618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a:extLst>
              <a:ext uri="{FF2B5EF4-FFF2-40B4-BE49-F238E27FC236}">
                <a16:creationId xmlns:a16="http://schemas.microsoft.com/office/drawing/2014/main" id="{5A4EFEB2-8297-44AA-9C87-A53A86FA72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973638"/>
            <a:ext cx="9144000" cy="1884362"/>
          </a:xfrm>
          <a:prstGeom prst="rect">
            <a:avLst/>
          </a:prstGeom>
          <a:noFill/>
          <a:extLst>
            <a:ext uri="{909E8E84-426E-40DD-AFC4-6F175D3DCCD1}">
              <a14:hiddenFill xmlns:a14="http://schemas.microsoft.com/office/drawing/2010/main">
                <a:solidFill>
                  <a:srgbClr val="FFFFFF"/>
                </a:solidFill>
              </a14:hiddenFill>
            </a:ext>
          </a:extLst>
        </p:spPr>
      </p:pic>
      <p:sp>
        <p:nvSpPr>
          <p:cNvPr id="11271" name="Rectangle 7">
            <a:extLst>
              <a:ext uri="{FF2B5EF4-FFF2-40B4-BE49-F238E27FC236}">
                <a16:creationId xmlns:a16="http://schemas.microsoft.com/office/drawing/2014/main" id="{4A691FF0-1596-4245-9DD3-8912516E4A65}"/>
              </a:ext>
            </a:extLst>
          </p:cNvPr>
          <p:cNvSpPr>
            <a:spLocks noChangeArrowheads="1"/>
          </p:cNvSpPr>
          <p:nvPr/>
        </p:nvSpPr>
        <p:spPr bwMode="auto">
          <a:xfrm>
            <a:off x="1143000" y="4876800"/>
            <a:ext cx="7315200"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US" altLang="en-US"/>
              <a:t>Before they allowed him to touch the Quran, they told him to go clean himself</a:t>
            </a:r>
          </a:p>
        </p:txBody>
      </p:sp>
      <p:pic>
        <p:nvPicPr>
          <p:cNvPr id="11272" name="Picture 8">
            <a:extLst>
              <a:ext uri="{FF2B5EF4-FFF2-40B4-BE49-F238E27FC236}">
                <a16:creationId xmlns:a16="http://schemas.microsoft.com/office/drawing/2014/main" id="{DA3D0DF9-A4E2-41F9-BEBA-6897797362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a:extLst>
              <a:ext uri="{FF2B5EF4-FFF2-40B4-BE49-F238E27FC236}">
                <a16:creationId xmlns:a16="http://schemas.microsoft.com/office/drawing/2014/main" id="{71ECB914-19CD-48CF-9B30-DBECC3EADA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762000"/>
            <a:ext cx="2320925" cy="3475038"/>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a:extLst>
              <a:ext uri="{FF2B5EF4-FFF2-40B4-BE49-F238E27FC236}">
                <a16:creationId xmlns:a16="http://schemas.microsoft.com/office/drawing/2014/main" id="{A0431190-FFB6-4D2E-A376-2CBEDDE2A1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609600"/>
            <a:ext cx="1666875"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a:extLst>
              <a:ext uri="{FF2B5EF4-FFF2-40B4-BE49-F238E27FC236}">
                <a16:creationId xmlns:a16="http://schemas.microsoft.com/office/drawing/2014/main" id="{5B0BFBF0-42D0-4C6C-A0DA-864D52649CF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275" y="792163"/>
            <a:ext cx="1457325" cy="3017837"/>
          </a:xfrm>
          <a:prstGeom prst="rect">
            <a:avLst/>
          </a:prstGeom>
          <a:noFill/>
          <a:extLst>
            <a:ext uri="{909E8E84-426E-40DD-AFC4-6F175D3DCCD1}">
              <a14:hiddenFill xmlns:a14="http://schemas.microsoft.com/office/drawing/2010/main">
                <a:solidFill>
                  <a:srgbClr val="FFFFFF"/>
                </a:solidFill>
              </a14:hiddenFill>
            </a:ext>
          </a:extLst>
        </p:spPr>
      </p:pic>
      <p:sp>
        <p:nvSpPr>
          <p:cNvPr id="11276" name="Rectangle 12">
            <a:extLst>
              <a:ext uri="{FF2B5EF4-FFF2-40B4-BE49-F238E27FC236}">
                <a16:creationId xmlns:a16="http://schemas.microsoft.com/office/drawing/2014/main" id="{E519BB13-CEC1-4555-89CD-32DBE1B9E96D}"/>
              </a:ext>
            </a:extLst>
          </p:cNvPr>
          <p:cNvSpPr>
            <a:spLocks noChangeArrowheads="1"/>
          </p:cNvSpPr>
          <p:nvPr/>
        </p:nvSpPr>
        <p:spPr bwMode="auto">
          <a:xfrm>
            <a:off x="0" y="4419600"/>
            <a:ext cx="9144000"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US" altLang="en-US"/>
              <a:t>After that Omar (R) finally got to learn about Islam. His brother in law read Surat </a:t>
            </a:r>
            <a:r>
              <a:rPr lang="en-US" altLang="en-US" i="1"/>
              <a:t>Taha. </a:t>
            </a:r>
            <a:r>
              <a:rPr lang="en-US" altLang="en-US"/>
              <a:t>It seemed so perfect and beautiful! Right when it said “</a:t>
            </a:r>
            <a:r>
              <a:rPr lang="en-US" altLang="en-US" i="1"/>
              <a:t>Lo, I indeed, I alone am Allah, There is no god except me, so worship me”</a:t>
            </a:r>
            <a:r>
              <a:rPr lang="en-US" altLang="en-US"/>
              <a:t> Omar cried…</a:t>
            </a:r>
            <a:endParaRPr lang="en-US" altLang="en-US" i="1"/>
          </a:p>
        </p:txBody>
      </p:sp>
      <p:sp>
        <p:nvSpPr>
          <p:cNvPr id="11277" name="Oval 13">
            <a:extLst>
              <a:ext uri="{FF2B5EF4-FFF2-40B4-BE49-F238E27FC236}">
                <a16:creationId xmlns:a16="http://schemas.microsoft.com/office/drawing/2014/main" id="{5FDF4088-9316-4DA7-99D1-3E42809541AE}"/>
              </a:ext>
            </a:extLst>
          </p:cNvPr>
          <p:cNvSpPr>
            <a:spLocks noChangeArrowheads="1"/>
          </p:cNvSpPr>
          <p:nvPr/>
        </p:nvSpPr>
        <p:spPr bwMode="auto">
          <a:xfrm>
            <a:off x="1752600" y="-228600"/>
            <a:ext cx="2286000" cy="1981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IT isn’t man made!!!</a:t>
            </a:r>
          </a:p>
          <a:p>
            <a:pPr algn="ctr" rtl="1"/>
            <a:r>
              <a:rPr lang="en-US" altLang="en-US" b="1"/>
              <a:t>It is perfect and beautiful!!!</a:t>
            </a:r>
            <a:endParaRPr lang="en-US" altLang="en-US" b="1">
              <a:hlinkClick r:id="rId10" action="ppaction://hlinksldjump"/>
            </a:endParaRPr>
          </a:p>
          <a:p>
            <a:pPr algn="ctr"/>
            <a:r>
              <a:rPr lang="en-US" altLang="en-US">
                <a:hlinkClick r:id="rId11" action="ppaction://hlinksldjump"/>
              </a:rPr>
              <a:t>Ashad ana la illaha ila Allah</a:t>
            </a:r>
          </a:p>
          <a:p>
            <a:pPr algn="ctr"/>
            <a:r>
              <a:rPr lang="en-US" altLang="en-US">
                <a:hlinkClick r:id="rId11" action="ppaction://hlinksldjump"/>
              </a:rPr>
              <a:t>Washadu an Muhamed Abuhu wa</a:t>
            </a:r>
          </a:p>
          <a:p>
            <a:pPr algn="ctr"/>
            <a:r>
              <a:rPr lang="en-US" altLang="en-US">
                <a:hlinkClick r:id="rId11" action="ppaction://hlinksldjump"/>
              </a:rPr>
              <a:t>Rasulluh</a:t>
            </a:r>
            <a:r>
              <a:rPr lang="en-US" altLang="en-US"/>
              <a:t>.</a:t>
            </a:r>
          </a:p>
        </p:txBody>
      </p:sp>
      <p:sp>
        <p:nvSpPr>
          <p:cNvPr id="11278" name="Oval 14">
            <a:extLst>
              <a:ext uri="{FF2B5EF4-FFF2-40B4-BE49-F238E27FC236}">
                <a16:creationId xmlns:a16="http://schemas.microsoft.com/office/drawing/2014/main" id="{D55F264D-3758-42C5-8E8A-37A688480503}"/>
              </a:ext>
            </a:extLst>
          </p:cNvPr>
          <p:cNvSpPr>
            <a:spLocks noChangeArrowheads="1"/>
          </p:cNvSpPr>
          <p:nvPr/>
        </p:nvSpPr>
        <p:spPr bwMode="auto">
          <a:xfrm>
            <a:off x="6096000" y="0"/>
            <a:ext cx="2286000" cy="1981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Congratulations Omar, I have heard</a:t>
            </a:r>
          </a:p>
          <a:p>
            <a:pPr algn="ctr" rtl="1"/>
            <a:r>
              <a:rPr lang="en-US" altLang="en-US" b="1"/>
              <a:t>The prophet (SAW) prayed for </a:t>
            </a:r>
          </a:p>
          <a:p>
            <a:pPr algn="ctr" rtl="1"/>
            <a:r>
              <a:rPr lang="en-US" altLang="en-US" b="1"/>
              <a:t>You.</a:t>
            </a:r>
          </a:p>
        </p:txBody>
      </p:sp>
    </p:spTree>
    <p:extLst>
      <p:ext uri="{BB962C8B-B14F-4D97-AF65-F5344CB8AC3E}">
        <p14:creationId xmlns:p14="http://schemas.microsoft.com/office/powerpoint/2010/main" val="7389739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2000"/>
                                        <p:tgtEl>
                                          <p:spTgt spid="11269"/>
                                        </p:tgtEl>
                                      </p:cBhvr>
                                    </p:animEffect>
                                  </p:childTnLst>
                                </p:cTn>
                              </p:par>
                              <p:par>
                                <p:cTn id="8" presetID="10" presetClass="entr" presetSubtype="0" fill="hold" nodeType="withEffect">
                                  <p:stCondLst>
                                    <p:cond delay="0"/>
                                  </p:stCondLst>
                                  <p:childTnLst>
                                    <p:set>
                                      <p:cBhvr>
                                        <p:cTn id="9" dur="1" fill="hold">
                                          <p:stCondLst>
                                            <p:cond delay="0"/>
                                          </p:stCondLst>
                                        </p:cTn>
                                        <p:tgtEl>
                                          <p:spTgt spid="11270"/>
                                        </p:tgtEl>
                                        <p:attrNameLst>
                                          <p:attrName>style.visibility</p:attrName>
                                        </p:attrNameLst>
                                      </p:cBhvr>
                                      <p:to>
                                        <p:strVal val="visible"/>
                                      </p:to>
                                    </p:set>
                                    <p:animEffect transition="in" filter="fade">
                                      <p:cBhvr>
                                        <p:cTn id="10" dur="2000"/>
                                        <p:tgtEl>
                                          <p:spTgt spid="1127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71"/>
                                        </p:tgtEl>
                                        <p:attrNameLst>
                                          <p:attrName>style.visibility</p:attrName>
                                        </p:attrNameLst>
                                      </p:cBhvr>
                                      <p:to>
                                        <p:strVal val="visible"/>
                                      </p:to>
                                    </p:set>
                                    <p:animEffect transition="in" filter="fade">
                                      <p:cBhvr>
                                        <p:cTn id="13" dur="2000"/>
                                        <p:tgtEl>
                                          <p:spTgt spid="1127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1272"/>
                                        </p:tgtEl>
                                        <p:attrNameLst>
                                          <p:attrName>style.visibility</p:attrName>
                                        </p:attrNameLst>
                                      </p:cBhvr>
                                      <p:to>
                                        <p:strVal val="visible"/>
                                      </p:to>
                                    </p:set>
                                    <p:animEffect transition="in" filter="fade">
                                      <p:cBhvr>
                                        <p:cTn id="18" dur="2000"/>
                                        <p:tgtEl>
                                          <p:spTgt spid="11272"/>
                                        </p:tgtEl>
                                      </p:cBhvr>
                                    </p:animEffect>
                                  </p:childTnLst>
                                </p:cTn>
                              </p:par>
                              <p:par>
                                <p:cTn id="19" presetID="10" presetClass="entr" presetSubtype="0" fill="hold" nodeType="withEffect">
                                  <p:stCondLst>
                                    <p:cond delay="0"/>
                                  </p:stCondLst>
                                  <p:childTnLst>
                                    <p:set>
                                      <p:cBhvr>
                                        <p:cTn id="20" dur="1" fill="hold">
                                          <p:stCondLst>
                                            <p:cond delay="0"/>
                                          </p:stCondLst>
                                        </p:cTn>
                                        <p:tgtEl>
                                          <p:spTgt spid="11273"/>
                                        </p:tgtEl>
                                        <p:attrNameLst>
                                          <p:attrName>style.visibility</p:attrName>
                                        </p:attrNameLst>
                                      </p:cBhvr>
                                      <p:to>
                                        <p:strVal val="visible"/>
                                      </p:to>
                                    </p:set>
                                    <p:animEffect transition="in" filter="fade">
                                      <p:cBhvr>
                                        <p:cTn id="21" dur="2000"/>
                                        <p:tgtEl>
                                          <p:spTgt spid="1127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276"/>
                                        </p:tgtEl>
                                        <p:attrNameLst>
                                          <p:attrName>style.visibility</p:attrName>
                                        </p:attrNameLst>
                                      </p:cBhvr>
                                      <p:to>
                                        <p:strVal val="visible"/>
                                      </p:to>
                                    </p:set>
                                    <p:animEffect transition="in" filter="fade">
                                      <p:cBhvr>
                                        <p:cTn id="24" dur="2000"/>
                                        <p:tgtEl>
                                          <p:spTgt spid="11276"/>
                                        </p:tgtEl>
                                      </p:cBhvr>
                                    </p:animEffect>
                                  </p:childTnLst>
                                </p:cTn>
                              </p:par>
                              <p:par>
                                <p:cTn id="25" presetID="10" presetClass="entr" presetSubtype="0" fill="hold" nodeType="withEffect">
                                  <p:stCondLst>
                                    <p:cond delay="0"/>
                                  </p:stCondLst>
                                  <p:childTnLst>
                                    <p:set>
                                      <p:cBhvr>
                                        <p:cTn id="26" dur="1" fill="hold">
                                          <p:stCondLst>
                                            <p:cond delay="0"/>
                                          </p:stCondLst>
                                        </p:cTn>
                                        <p:tgtEl>
                                          <p:spTgt spid="11274"/>
                                        </p:tgtEl>
                                        <p:attrNameLst>
                                          <p:attrName>style.visibility</p:attrName>
                                        </p:attrNameLst>
                                      </p:cBhvr>
                                      <p:to>
                                        <p:strVal val="visible"/>
                                      </p:to>
                                    </p:set>
                                    <p:animEffect transition="in" filter="fade">
                                      <p:cBhvr>
                                        <p:cTn id="27" dur="2000"/>
                                        <p:tgtEl>
                                          <p:spTgt spid="1127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277"/>
                                        </p:tgtEl>
                                        <p:attrNameLst>
                                          <p:attrName>style.visibility</p:attrName>
                                        </p:attrNameLst>
                                      </p:cBhvr>
                                      <p:to>
                                        <p:strVal val="visible"/>
                                      </p:to>
                                    </p:set>
                                    <p:animEffect transition="in" filter="fade">
                                      <p:cBhvr>
                                        <p:cTn id="32" dur="2000"/>
                                        <p:tgtEl>
                                          <p:spTgt spid="11277"/>
                                        </p:tgtEl>
                                      </p:cBhvr>
                                    </p:animEffect>
                                  </p:childTnLst>
                                </p:cTn>
                              </p:par>
                              <p:par>
                                <p:cTn id="33" presetID="10" presetClass="entr" presetSubtype="0" fill="hold" nodeType="withEffect">
                                  <p:stCondLst>
                                    <p:cond delay="0"/>
                                  </p:stCondLst>
                                  <p:childTnLst>
                                    <p:set>
                                      <p:cBhvr>
                                        <p:cTn id="34" dur="1" fill="hold">
                                          <p:stCondLst>
                                            <p:cond delay="0"/>
                                          </p:stCondLst>
                                        </p:cTn>
                                        <p:tgtEl>
                                          <p:spTgt spid="11275"/>
                                        </p:tgtEl>
                                        <p:attrNameLst>
                                          <p:attrName>style.visibility</p:attrName>
                                        </p:attrNameLst>
                                      </p:cBhvr>
                                      <p:to>
                                        <p:strVal val="visible"/>
                                      </p:to>
                                    </p:set>
                                    <p:animEffect transition="in" filter="fade">
                                      <p:cBhvr>
                                        <p:cTn id="35" dur="2000"/>
                                        <p:tgtEl>
                                          <p:spTgt spid="1127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278"/>
                                        </p:tgtEl>
                                        <p:attrNameLst>
                                          <p:attrName>style.visibility</p:attrName>
                                        </p:attrNameLst>
                                      </p:cBhvr>
                                      <p:to>
                                        <p:strVal val="visible"/>
                                      </p:to>
                                    </p:set>
                                    <p:animEffect transition="in" filter="fade">
                                      <p:cBhvr>
                                        <p:cTn id="40" dur="20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11276" grpId="0"/>
      <p:bldP spid="11277" grpId="0" animBg="1"/>
      <p:bldP spid="11278"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220E03E-A0B8-42EA-AD76-3093DA2CAD8B}"/>
              </a:ext>
            </a:extLst>
          </p:cNvPr>
          <p:cNvSpPr>
            <a:spLocks noGrp="1" noChangeArrowheads="1"/>
          </p:cNvSpPr>
          <p:nvPr>
            <p:ph type="body" idx="1"/>
          </p:nvPr>
        </p:nvSpPr>
        <p:spPr/>
        <p:txBody>
          <a:bodyPr/>
          <a:lstStyle/>
          <a:p>
            <a:pPr>
              <a:lnSpc>
                <a:spcPct val="90000"/>
              </a:lnSpc>
            </a:pPr>
            <a:r>
              <a:rPr lang="en-US" altLang="en-US" sz="2800" dirty="0">
                <a:sym typeface="Wingdings" panose="05000000000000000000" pitchFamily="2" charset="2"/>
              </a:rPr>
              <a:t> This is the Muslim way of accepting Islam and is </a:t>
            </a:r>
            <a:r>
              <a:rPr lang="en-US" altLang="en-US" sz="2800" dirty="0" err="1">
                <a:sym typeface="Wingdings" panose="05000000000000000000" pitchFamily="2" charset="2"/>
              </a:rPr>
              <a:t>refered</a:t>
            </a:r>
            <a:r>
              <a:rPr lang="en-US" altLang="en-US" sz="2800" dirty="0">
                <a:sym typeface="Wingdings" panose="05000000000000000000" pitchFamily="2" charset="2"/>
              </a:rPr>
              <a:t> to as the </a:t>
            </a:r>
            <a:r>
              <a:rPr lang="en-US" altLang="en-US" sz="2800" i="1" dirty="0">
                <a:sym typeface="Wingdings" panose="05000000000000000000" pitchFamily="2" charset="2"/>
              </a:rPr>
              <a:t>Shahada </a:t>
            </a:r>
            <a:r>
              <a:rPr lang="en-US" altLang="en-US" sz="2800" dirty="0">
                <a:sym typeface="Wingdings" panose="05000000000000000000" pitchFamily="2" charset="2"/>
              </a:rPr>
              <a:t>(not to be confused with </a:t>
            </a:r>
            <a:r>
              <a:rPr lang="en-US" altLang="en-US" sz="2800" i="1" dirty="0">
                <a:sym typeface="Wingdings" panose="05000000000000000000" pitchFamily="2" charset="2"/>
              </a:rPr>
              <a:t>Sahabah</a:t>
            </a:r>
            <a:r>
              <a:rPr lang="en-US" altLang="en-US" sz="2800" dirty="0">
                <a:sym typeface="Wingdings" panose="05000000000000000000" pitchFamily="2" charset="2"/>
              </a:rPr>
              <a:t>). This means, “I bear witness that there is no God but Allah, and I also bare witness that Muhammad (SAW) is his messenger. This is the first of the five pillars of Islam.</a:t>
            </a:r>
          </a:p>
          <a:p>
            <a:pPr lvl="3">
              <a:lnSpc>
                <a:spcPct val="90000"/>
              </a:lnSpc>
            </a:pPr>
            <a:r>
              <a:rPr lang="en-US" altLang="en-US" sz="1800" dirty="0" err="1">
                <a:sym typeface="Wingdings" panose="05000000000000000000" pitchFamily="2" charset="2"/>
              </a:rPr>
              <a:t>Sahadah</a:t>
            </a:r>
            <a:endParaRPr lang="en-US" altLang="en-US" sz="1800" dirty="0">
              <a:sym typeface="Wingdings" panose="05000000000000000000" pitchFamily="2" charset="2"/>
            </a:endParaRPr>
          </a:p>
          <a:p>
            <a:pPr lvl="3">
              <a:lnSpc>
                <a:spcPct val="90000"/>
              </a:lnSpc>
            </a:pPr>
            <a:r>
              <a:rPr lang="en-US" altLang="en-US" sz="1800" dirty="0">
                <a:sym typeface="Wingdings" panose="05000000000000000000" pitchFamily="2" charset="2"/>
              </a:rPr>
              <a:t>Prayer</a:t>
            </a:r>
          </a:p>
          <a:p>
            <a:pPr lvl="3">
              <a:lnSpc>
                <a:spcPct val="90000"/>
              </a:lnSpc>
            </a:pPr>
            <a:r>
              <a:rPr lang="en-US" altLang="en-US" sz="1800" dirty="0">
                <a:sym typeface="Wingdings" panose="05000000000000000000" pitchFamily="2" charset="2"/>
              </a:rPr>
              <a:t>Fasting</a:t>
            </a:r>
          </a:p>
          <a:p>
            <a:pPr lvl="3">
              <a:lnSpc>
                <a:spcPct val="90000"/>
              </a:lnSpc>
            </a:pPr>
            <a:r>
              <a:rPr lang="en-US" altLang="en-US" sz="1800" dirty="0">
                <a:sym typeface="Wingdings" panose="05000000000000000000" pitchFamily="2" charset="2"/>
              </a:rPr>
              <a:t>Giving Charity</a:t>
            </a:r>
          </a:p>
          <a:p>
            <a:pPr lvl="3">
              <a:lnSpc>
                <a:spcPct val="90000"/>
              </a:lnSpc>
            </a:pPr>
            <a:r>
              <a:rPr lang="en-US" altLang="en-US" sz="1800" dirty="0">
                <a:sym typeface="Wingdings" panose="05000000000000000000" pitchFamily="2" charset="2"/>
              </a:rPr>
              <a:t>Pilgrimage (around the </a:t>
            </a:r>
            <a:r>
              <a:rPr lang="en-US" altLang="en-US" sz="1800" dirty="0" err="1">
                <a:sym typeface="Wingdings" panose="05000000000000000000" pitchFamily="2" charset="2"/>
              </a:rPr>
              <a:t>Kahbah</a:t>
            </a:r>
            <a:r>
              <a:rPr lang="en-US" altLang="en-US" sz="1800" dirty="0">
                <a:sym typeface="Wingdings" panose="05000000000000000000" pitchFamily="2" charset="2"/>
              </a:rPr>
              <a:t>)</a:t>
            </a:r>
          </a:p>
        </p:txBody>
      </p:sp>
      <p:sp>
        <p:nvSpPr>
          <p:cNvPr id="16387" name="WordArt 3">
            <a:extLst>
              <a:ext uri="{FF2B5EF4-FFF2-40B4-BE49-F238E27FC236}">
                <a16:creationId xmlns:a16="http://schemas.microsoft.com/office/drawing/2014/main" id="{647BA4B1-2423-490D-BA8A-79B60502922B}"/>
              </a:ext>
            </a:extLst>
          </p:cNvPr>
          <p:cNvSpPr>
            <a:spLocks noChangeArrowheads="1" noChangeShapeType="1" noTextEdit="1"/>
          </p:cNvSpPr>
          <p:nvPr/>
        </p:nvSpPr>
        <p:spPr bwMode="auto">
          <a:xfrm>
            <a:off x="1600200" y="228600"/>
            <a:ext cx="6172200" cy="137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6250"/>
              </a:avLst>
            </a:prstTxWarp>
          </a:bodyPr>
          <a:lstStyle/>
          <a:p>
            <a:pPr algn="ctr"/>
            <a:r>
              <a:rPr lang="en-US" sz="3600" kern="10" dirty="0" err="1">
                <a:effectLst>
                  <a:outerShdw dist="35921" dir="2700000" algn="ctr" rotWithShape="0">
                    <a:srgbClr val="C0C0C0">
                      <a:alpha val="80000"/>
                    </a:srgbClr>
                  </a:outerShdw>
                </a:effectLst>
                <a:latin typeface="Impact" panose="020B0806030902050204" pitchFamily="34" charset="0"/>
              </a:rPr>
              <a:t>Ashad</a:t>
            </a:r>
            <a:r>
              <a:rPr lang="en-US" sz="3600" kern="10" dirty="0">
                <a:effectLst>
                  <a:outerShdw dist="35921" dir="2700000" algn="ctr" rotWithShape="0">
                    <a:srgbClr val="C0C0C0">
                      <a:alpha val="80000"/>
                    </a:srgbClr>
                  </a:outerShdw>
                </a:effectLst>
                <a:latin typeface="Impact" panose="020B0806030902050204" pitchFamily="34" charset="0"/>
              </a:rPr>
              <a:t> </a:t>
            </a:r>
            <a:r>
              <a:rPr lang="en-US" sz="3600" kern="10" dirty="0" err="1">
                <a:effectLst>
                  <a:outerShdw dist="35921" dir="2700000" algn="ctr" rotWithShape="0">
                    <a:srgbClr val="C0C0C0">
                      <a:alpha val="80000"/>
                    </a:srgbClr>
                  </a:outerShdw>
                </a:effectLst>
                <a:latin typeface="Impact" panose="020B0806030902050204" pitchFamily="34" charset="0"/>
              </a:rPr>
              <a:t>ana</a:t>
            </a:r>
            <a:r>
              <a:rPr lang="en-US" sz="3600" kern="10" dirty="0">
                <a:effectLst>
                  <a:outerShdw dist="35921" dir="2700000" algn="ctr" rotWithShape="0">
                    <a:srgbClr val="C0C0C0">
                      <a:alpha val="80000"/>
                    </a:srgbClr>
                  </a:outerShdw>
                </a:effectLst>
                <a:latin typeface="Impact" panose="020B0806030902050204" pitchFamily="34" charset="0"/>
              </a:rPr>
              <a:t> la </a:t>
            </a:r>
            <a:r>
              <a:rPr lang="en-US" sz="3600" kern="10" dirty="0" err="1">
                <a:effectLst>
                  <a:outerShdw dist="35921" dir="2700000" algn="ctr" rotWithShape="0">
                    <a:srgbClr val="C0C0C0">
                      <a:alpha val="80000"/>
                    </a:srgbClr>
                  </a:outerShdw>
                </a:effectLst>
                <a:latin typeface="Impact" panose="020B0806030902050204" pitchFamily="34" charset="0"/>
              </a:rPr>
              <a:t>illaha</a:t>
            </a:r>
            <a:r>
              <a:rPr lang="en-US" sz="3600" kern="10" dirty="0">
                <a:effectLst>
                  <a:outerShdw dist="35921" dir="2700000" algn="ctr" rotWithShape="0">
                    <a:srgbClr val="C0C0C0">
                      <a:alpha val="80000"/>
                    </a:srgbClr>
                  </a:outerShdw>
                </a:effectLst>
                <a:latin typeface="Impact" panose="020B0806030902050204" pitchFamily="34" charset="0"/>
              </a:rPr>
              <a:t> </a:t>
            </a:r>
            <a:r>
              <a:rPr lang="en-US" sz="3600" kern="10" dirty="0" err="1">
                <a:effectLst>
                  <a:outerShdw dist="35921" dir="2700000" algn="ctr" rotWithShape="0">
                    <a:srgbClr val="C0C0C0">
                      <a:alpha val="80000"/>
                    </a:srgbClr>
                  </a:outerShdw>
                </a:effectLst>
                <a:latin typeface="Impact" panose="020B0806030902050204" pitchFamily="34" charset="0"/>
              </a:rPr>
              <a:t>ila</a:t>
            </a:r>
            <a:r>
              <a:rPr lang="en-US" sz="3600" kern="10" dirty="0">
                <a:effectLst>
                  <a:outerShdw dist="35921" dir="2700000" algn="ctr" rotWithShape="0">
                    <a:srgbClr val="C0C0C0">
                      <a:alpha val="80000"/>
                    </a:srgbClr>
                  </a:outerShdw>
                </a:effectLst>
                <a:latin typeface="Impact" panose="020B0806030902050204" pitchFamily="34" charset="0"/>
              </a:rPr>
              <a:t> Allah,</a:t>
            </a:r>
          </a:p>
          <a:p>
            <a:pPr algn="ctr"/>
            <a:r>
              <a:rPr lang="en-US" sz="3600" kern="10" dirty="0" err="1">
                <a:effectLst>
                  <a:outerShdw dist="35921" dir="2700000" algn="ctr" rotWithShape="0">
                    <a:srgbClr val="C0C0C0">
                      <a:alpha val="80000"/>
                    </a:srgbClr>
                  </a:outerShdw>
                </a:effectLst>
                <a:latin typeface="Impact" panose="020B0806030902050204" pitchFamily="34" charset="0"/>
              </a:rPr>
              <a:t>Washadu</a:t>
            </a:r>
            <a:r>
              <a:rPr lang="en-US" sz="3600" kern="10" dirty="0">
                <a:effectLst>
                  <a:outerShdw dist="35921" dir="2700000" algn="ctr" rotWithShape="0">
                    <a:srgbClr val="C0C0C0">
                      <a:alpha val="80000"/>
                    </a:srgbClr>
                  </a:outerShdw>
                </a:effectLst>
                <a:latin typeface="Impact" panose="020B0806030902050204" pitchFamily="34" charset="0"/>
              </a:rPr>
              <a:t> an Muhammad </a:t>
            </a:r>
            <a:r>
              <a:rPr lang="en-US" sz="3600" kern="10" dirty="0" err="1">
                <a:effectLst>
                  <a:outerShdw dist="35921" dir="2700000" algn="ctr" rotWithShape="0">
                    <a:srgbClr val="C0C0C0">
                      <a:alpha val="80000"/>
                    </a:srgbClr>
                  </a:outerShdw>
                </a:effectLst>
                <a:latin typeface="Impact" panose="020B0806030902050204" pitchFamily="34" charset="0"/>
              </a:rPr>
              <a:t>Abuduhu</a:t>
            </a:r>
            <a:r>
              <a:rPr lang="en-US" sz="3600" kern="10" dirty="0">
                <a:effectLst>
                  <a:outerShdw dist="35921" dir="2700000" algn="ctr" rotWithShape="0">
                    <a:srgbClr val="C0C0C0">
                      <a:alpha val="80000"/>
                    </a:srgbClr>
                  </a:outerShdw>
                </a:effectLst>
                <a:latin typeface="Impact" panose="020B0806030902050204" pitchFamily="34" charset="0"/>
              </a:rPr>
              <a:t> </a:t>
            </a:r>
            <a:r>
              <a:rPr lang="en-US" sz="3600" kern="10" dirty="0" err="1">
                <a:effectLst>
                  <a:outerShdw dist="35921" dir="2700000" algn="ctr" rotWithShape="0">
                    <a:srgbClr val="C0C0C0">
                      <a:alpha val="80000"/>
                    </a:srgbClr>
                  </a:outerShdw>
                </a:effectLst>
                <a:latin typeface="Impact" panose="020B0806030902050204" pitchFamily="34" charset="0"/>
              </a:rPr>
              <a:t>wa</a:t>
            </a:r>
            <a:r>
              <a:rPr lang="en-US" sz="3600" kern="10" dirty="0">
                <a:effectLst>
                  <a:outerShdw dist="35921" dir="2700000" algn="ctr" rotWithShape="0">
                    <a:srgbClr val="C0C0C0">
                      <a:alpha val="80000"/>
                    </a:srgbClr>
                  </a:outerShdw>
                </a:effectLst>
                <a:latin typeface="Impact" panose="020B0806030902050204" pitchFamily="34" charset="0"/>
              </a:rPr>
              <a:t> </a:t>
            </a:r>
          </a:p>
          <a:p>
            <a:pPr algn="ctr"/>
            <a:r>
              <a:rPr lang="en-US" sz="3600" kern="10" dirty="0" err="1">
                <a:effectLst>
                  <a:outerShdw dist="35921" dir="2700000" algn="ctr" rotWithShape="0">
                    <a:srgbClr val="C0C0C0">
                      <a:alpha val="80000"/>
                    </a:srgbClr>
                  </a:outerShdw>
                </a:effectLst>
                <a:latin typeface="Impact" panose="020B0806030902050204" pitchFamily="34" charset="0"/>
              </a:rPr>
              <a:t>Rasulluh</a:t>
            </a:r>
            <a:r>
              <a:rPr lang="en-US" sz="3600" kern="10" dirty="0">
                <a:effectLst>
                  <a:outerShdw dist="35921" dir="2700000" algn="ctr" rotWithShape="0">
                    <a:srgbClr val="C0C0C0">
                      <a:alpha val="80000"/>
                    </a:srgbClr>
                  </a:outerShdw>
                </a:effectLst>
                <a:latin typeface="Impact" panose="020B0806030902050204" pitchFamily="34" charset="0"/>
              </a:rPr>
              <a:t> </a:t>
            </a:r>
          </a:p>
        </p:txBody>
      </p:sp>
      <p:sp>
        <p:nvSpPr>
          <p:cNvPr id="16388" name="WordArt 4">
            <a:hlinkClick r:id="rId2" action="ppaction://hlinksldjump"/>
            <a:extLst>
              <a:ext uri="{FF2B5EF4-FFF2-40B4-BE49-F238E27FC236}">
                <a16:creationId xmlns:a16="http://schemas.microsoft.com/office/drawing/2014/main" id="{32472DDC-DFA1-4826-BB14-46D07354B436}"/>
              </a:ext>
            </a:extLst>
          </p:cNvPr>
          <p:cNvSpPr>
            <a:spLocks noChangeArrowheads="1" noChangeShapeType="1" noTextEdit="1"/>
          </p:cNvSpPr>
          <p:nvPr/>
        </p:nvSpPr>
        <p:spPr bwMode="auto">
          <a:xfrm>
            <a:off x="152400" y="5943600"/>
            <a:ext cx="8991600" cy="9144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&lt;== CLICK TO GO BACK</a:t>
            </a:r>
          </a:p>
        </p:txBody>
      </p:sp>
    </p:spTree>
    <p:extLst>
      <p:ext uri="{BB962C8B-B14F-4D97-AF65-F5344CB8AC3E}">
        <p14:creationId xmlns:p14="http://schemas.microsoft.com/office/powerpoint/2010/main" val="399822952"/>
      </p:ext>
    </p:extLst>
  </p:cSld>
  <p:clrMapOvr>
    <a:masterClrMapping/>
  </p:clrMapOvr>
  <p:transition advClick="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F8A1A32-22A5-4812-B4A5-E416169DFA56}"/>
              </a:ext>
            </a:extLst>
          </p:cNvPr>
          <p:cNvSpPr>
            <a:spLocks noGrp="1" noChangeArrowheads="1"/>
          </p:cNvSpPr>
          <p:nvPr>
            <p:ph type="title"/>
          </p:nvPr>
        </p:nvSpPr>
        <p:spPr/>
        <p:txBody>
          <a:bodyPr/>
          <a:lstStyle/>
          <a:p>
            <a:endParaRPr lang="en-US" altLang="en-US"/>
          </a:p>
        </p:txBody>
      </p:sp>
      <p:pic>
        <p:nvPicPr>
          <p:cNvPr id="12291" name="Picture 3">
            <a:extLst>
              <a:ext uri="{FF2B5EF4-FFF2-40B4-BE49-F238E27FC236}">
                <a16:creationId xmlns:a16="http://schemas.microsoft.com/office/drawing/2014/main" id="{A59A55F6-2441-4B1C-9236-8D4B8F94A6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3276600"/>
            <a:ext cx="13843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FDA9C20B-972A-4E55-9122-5A6345008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524000"/>
            <a:ext cx="2078038" cy="4503738"/>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a:extLst>
              <a:ext uri="{FF2B5EF4-FFF2-40B4-BE49-F238E27FC236}">
                <a16:creationId xmlns:a16="http://schemas.microsoft.com/office/drawing/2014/main" id="{45EDD2DD-AEFF-4D97-B4EF-DA98993531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5300" y="914400"/>
            <a:ext cx="245110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a:extLst>
              <a:ext uri="{FF2B5EF4-FFF2-40B4-BE49-F238E27FC236}">
                <a16:creationId xmlns:a16="http://schemas.microsoft.com/office/drawing/2014/main" id="{8B9AD83B-67FC-4CF8-9AB4-7CEB25BE0A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676400"/>
            <a:ext cx="2667000" cy="2627313"/>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a:extLst>
              <a:ext uri="{FF2B5EF4-FFF2-40B4-BE49-F238E27FC236}">
                <a16:creationId xmlns:a16="http://schemas.microsoft.com/office/drawing/2014/main" id="{8CE07C20-0A67-43C7-9F93-943784A28D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230688"/>
            <a:ext cx="2667000" cy="2627312"/>
          </a:xfrm>
          <a:prstGeom prst="rect">
            <a:avLst/>
          </a:prstGeom>
          <a:noFill/>
          <a:extLst>
            <a:ext uri="{909E8E84-426E-40DD-AFC4-6F175D3DCCD1}">
              <a14:hiddenFill xmlns:a14="http://schemas.microsoft.com/office/drawing/2010/main">
                <a:solidFill>
                  <a:srgbClr val="FFFFFF"/>
                </a:solidFill>
              </a14:hiddenFill>
            </a:ext>
          </a:extLst>
        </p:spPr>
      </p:pic>
      <p:sp>
        <p:nvSpPr>
          <p:cNvPr id="12296" name="Oval 8">
            <a:extLst>
              <a:ext uri="{FF2B5EF4-FFF2-40B4-BE49-F238E27FC236}">
                <a16:creationId xmlns:a16="http://schemas.microsoft.com/office/drawing/2014/main" id="{ED46674F-2634-463F-B190-ACA4B16ED274}"/>
              </a:ext>
            </a:extLst>
          </p:cNvPr>
          <p:cNvSpPr>
            <a:spLocks noChangeArrowheads="1"/>
          </p:cNvSpPr>
          <p:nvPr/>
        </p:nvSpPr>
        <p:spPr bwMode="auto">
          <a:xfrm>
            <a:off x="6705600" y="609600"/>
            <a:ext cx="1905000" cy="1905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It is okay, let him in.</a:t>
            </a:r>
          </a:p>
          <a:p>
            <a:pPr algn="ctr"/>
            <a:r>
              <a:rPr lang="en-US" altLang="en-US" b="1"/>
              <a:t>If he tries to kill me</a:t>
            </a:r>
          </a:p>
          <a:p>
            <a:pPr algn="ctr"/>
            <a:r>
              <a:rPr lang="en-US" altLang="en-US" b="1"/>
              <a:t>So help me god I </a:t>
            </a:r>
          </a:p>
          <a:p>
            <a:pPr algn="ctr"/>
            <a:r>
              <a:rPr lang="en-US" altLang="en-US" b="1"/>
              <a:t>Will kill him with his</a:t>
            </a:r>
          </a:p>
          <a:p>
            <a:pPr algn="ctr"/>
            <a:r>
              <a:rPr lang="en-US" altLang="en-US" b="1"/>
              <a:t> own sword!</a:t>
            </a:r>
          </a:p>
        </p:txBody>
      </p:sp>
      <p:sp>
        <p:nvSpPr>
          <p:cNvPr id="12297" name="Rectangle 9">
            <a:extLst>
              <a:ext uri="{FF2B5EF4-FFF2-40B4-BE49-F238E27FC236}">
                <a16:creationId xmlns:a16="http://schemas.microsoft.com/office/drawing/2014/main" id="{AEF9563E-0F4A-45B5-8DB9-9176C292A456}"/>
              </a:ext>
            </a:extLst>
          </p:cNvPr>
          <p:cNvSpPr>
            <a:spLocks noGrp="1" noChangeArrowheads="1"/>
          </p:cNvSpPr>
          <p:nvPr>
            <p:ph type="body" idx="1"/>
          </p:nvPr>
        </p:nvSpPr>
        <p:spPr>
          <a:xfrm>
            <a:off x="0" y="0"/>
            <a:ext cx="5943600" cy="3276600"/>
          </a:xfrm>
        </p:spPr>
        <p:txBody>
          <a:bodyPr/>
          <a:lstStyle/>
          <a:p>
            <a:pPr>
              <a:lnSpc>
                <a:spcPct val="90000"/>
              </a:lnSpc>
            </a:pPr>
            <a:r>
              <a:rPr lang="en-US" altLang="en-US" sz="2800" b="1"/>
              <a:t>So Omar (R) with his sword came towards the house of the prophet. The Sahaba were terrified and pulled out there sword in self-defense. Everyone was trembling and terrified, except the prophet (SAW)…</a:t>
            </a:r>
          </a:p>
        </p:txBody>
      </p:sp>
    </p:spTree>
    <p:extLst>
      <p:ext uri="{BB962C8B-B14F-4D97-AF65-F5344CB8AC3E}">
        <p14:creationId xmlns:p14="http://schemas.microsoft.com/office/powerpoint/2010/main" val="3841036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4.44444E-6 -2.22222E-6 C 0.00434 -0.00926 0.01024 -0.02014 0.01562 -0.02778 C 0.01961 -0.03403 0.025 -0.03796 0.02899 -0.04444 C 0.03385 -0.05231 0.03368 -0.05486 0.04097 -0.05555 C 0.05798 -0.05717 0.075 -0.05741 0.09184 -0.05833 C 0.10347 -0.04421 0.11632 -0.03287 0.12934 -0.02222 C 0.13368 -0.00069 0.13038 -0.0294 0.13611 -0.03889 C 0.14149 -0.04745 0.14149 -0.04259 0.14809 -0.04722 C 0.15277 -0.05046 0.15711 -0.05463 0.1618 -0.05833 C 0.16493 -0.06088 0.17187 -0.06389 0.17187 -0.06366 C 0.17708 -0.06296 0.18229 -0.06366 0.18732 -0.06111 C 0.18993 -0.05972 0.19132 -0.05347 0.19409 -0.05278 C 0.20763 -0.04953 0.22135 -0.05092 0.23489 -0.05 C 0.23611 -0.04722 0.2368 -0.04375 0.23836 -0.04166 C 0.23975 -0.03981 0.24218 -0.04097 0.2434 -0.03889 C 0.24635 -0.03426 0.25034 -0.02222 0.25034 -0.02199 C 0.25191 -0.05208 0.24809 -0.05463 0.25885 -0.06944 C 0.26736 -0.08102 0.26007 -0.07569 0.26909 -0.08055 C 0.27413 -0.07963 0.27951 -0.08055 0.28437 -0.07778 C 0.2901 -0.0743 0.29409 -0.06481 0.29965 -0.06111 C 0.30729 -0.05648 0.32152 -0.05278 0.32864 -0.04444 C 0.33489 -0.03703 0.33888 -0.025 0.34236 -0.01389 " pathEditMode="relative" rAng="0" ptsTypes="fffffffffffffffffffffA">
                                      <p:cBhvr>
                                        <p:cTn id="6" dur="2000" fill="hold"/>
                                        <p:tgtEl>
                                          <p:spTgt spid="12291"/>
                                        </p:tgtEl>
                                        <p:attrNameLst>
                                          <p:attrName>ppt_x</p:attrName>
                                          <p:attrName>ppt_y</p:attrName>
                                        </p:attrNameLst>
                                      </p:cBhvr>
                                      <p:rCtr x="17118" y="-4051"/>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12293"/>
                                        </p:tgtEl>
                                        <p:attrNameLst>
                                          <p:attrName>style.visibility</p:attrName>
                                        </p:attrNameLst>
                                      </p:cBhvr>
                                      <p:to>
                                        <p:strVal val="visible"/>
                                      </p:to>
                                    </p:set>
                                    <p:animEffect transition="in" filter="fade">
                                      <p:cBhvr>
                                        <p:cTn id="11" dur="2000"/>
                                        <p:tgtEl>
                                          <p:spTgt spid="1229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296"/>
                                        </p:tgtEl>
                                        <p:attrNameLst>
                                          <p:attrName>style.visibility</p:attrName>
                                        </p:attrNameLst>
                                      </p:cBhvr>
                                      <p:to>
                                        <p:strVal val="visible"/>
                                      </p:to>
                                    </p:set>
                                    <p:animEffect transition="in" filter="fade">
                                      <p:cBhvr>
                                        <p:cTn id="14" dur="20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1E128423-A14E-409F-846E-C6C2D1599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43100"/>
            <a:ext cx="8237538" cy="4914900"/>
          </a:xfrm>
          <a:prstGeom prst="rect">
            <a:avLst/>
          </a:prstGeom>
          <a:noFill/>
          <a:extLst>
            <a:ext uri="{909E8E84-426E-40DD-AFC4-6F175D3DCCD1}">
              <a14:hiddenFill xmlns:a14="http://schemas.microsoft.com/office/drawing/2010/main">
                <a:solidFill>
                  <a:srgbClr val="FFFFFF"/>
                </a:solidFill>
              </a14:hiddenFill>
            </a:ext>
          </a:extLst>
        </p:spPr>
      </p:pic>
      <p:sp>
        <p:nvSpPr>
          <p:cNvPr id="13315" name="Rectangle 3">
            <a:extLst>
              <a:ext uri="{FF2B5EF4-FFF2-40B4-BE49-F238E27FC236}">
                <a16:creationId xmlns:a16="http://schemas.microsoft.com/office/drawing/2014/main" id="{BA38A1B9-8392-4750-887C-CCEFCCDF7791}"/>
              </a:ext>
            </a:extLst>
          </p:cNvPr>
          <p:cNvSpPr>
            <a:spLocks noGrp="1" noChangeArrowheads="1"/>
          </p:cNvSpPr>
          <p:nvPr>
            <p:ph type="title"/>
          </p:nvPr>
        </p:nvSpPr>
        <p:spPr/>
        <p:txBody>
          <a:bodyPr/>
          <a:lstStyle/>
          <a:p>
            <a:endParaRPr lang="en-US" altLang="en-US"/>
          </a:p>
        </p:txBody>
      </p:sp>
      <p:sp>
        <p:nvSpPr>
          <p:cNvPr id="13316" name="Rectangle 4">
            <a:extLst>
              <a:ext uri="{FF2B5EF4-FFF2-40B4-BE49-F238E27FC236}">
                <a16:creationId xmlns:a16="http://schemas.microsoft.com/office/drawing/2014/main" id="{D9F9D5C0-12CF-4484-B888-F7AF064B18C9}"/>
              </a:ext>
            </a:extLst>
          </p:cNvPr>
          <p:cNvSpPr>
            <a:spLocks noGrp="1" noChangeArrowheads="1"/>
          </p:cNvSpPr>
          <p:nvPr>
            <p:ph type="body" idx="1"/>
          </p:nvPr>
        </p:nvSpPr>
        <p:spPr>
          <a:xfrm>
            <a:off x="533400" y="1295400"/>
            <a:ext cx="8229600" cy="4525963"/>
          </a:xfrm>
        </p:spPr>
        <p:txBody>
          <a:bodyPr/>
          <a:lstStyle/>
          <a:p>
            <a:r>
              <a:rPr lang="en-US" altLang="en-US"/>
              <a:t>The prophet was pleased. With Hamza (R) and Omar (R) Muslims now felt more secure and walked toward the Kabah were the prayer for the first time was performed publicly. This is why Allah (SWT) kept a building with 365 idols! </a:t>
            </a:r>
          </a:p>
        </p:txBody>
      </p:sp>
      <p:sp>
        <p:nvSpPr>
          <p:cNvPr id="13317" name="Oval 5">
            <a:extLst>
              <a:ext uri="{FF2B5EF4-FFF2-40B4-BE49-F238E27FC236}">
                <a16:creationId xmlns:a16="http://schemas.microsoft.com/office/drawing/2014/main" id="{E137FA63-3398-48F7-B5B4-A49A18508EAE}"/>
              </a:ext>
            </a:extLst>
          </p:cNvPr>
          <p:cNvSpPr>
            <a:spLocks noChangeArrowheads="1"/>
          </p:cNvSpPr>
          <p:nvPr/>
        </p:nvSpPr>
        <p:spPr bwMode="auto">
          <a:xfrm>
            <a:off x="6172200" y="304800"/>
            <a:ext cx="2209800" cy="2362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Why are you here </a:t>
            </a:r>
          </a:p>
          <a:p>
            <a:pPr algn="ctr" rtl="1"/>
            <a:r>
              <a:rPr lang="en-US" altLang="en-US" b="1"/>
              <a:t>Omar?</a:t>
            </a:r>
          </a:p>
        </p:txBody>
      </p:sp>
      <p:sp>
        <p:nvSpPr>
          <p:cNvPr id="13318" name="Oval 6">
            <a:extLst>
              <a:ext uri="{FF2B5EF4-FFF2-40B4-BE49-F238E27FC236}">
                <a16:creationId xmlns:a16="http://schemas.microsoft.com/office/drawing/2014/main" id="{03EFFD36-7A11-4256-99B3-33B43F901EB5}"/>
              </a:ext>
            </a:extLst>
          </p:cNvPr>
          <p:cNvSpPr>
            <a:spLocks noChangeArrowheads="1"/>
          </p:cNvSpPr>
          <p:nvPr/>
        </p:nvSpPr>
        <p:spPr bwMode="auto">
          <a:xfrm>
            <a:off x="1600200" y="152400"/>
            <a:ext cx="2209800" cy="2362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To accept Islam</a:t>
            </a:r>
          </a:p>
        </p:txBody>
      </p:sp>
    </p:spTree>
    <p:extLst>
      <p:ext uri="{BB962C8B-B14F-4D97-AF65-F5344CB8AC3E}">
        <p14:creationId xmlns:p14="http://schemas.microsoft.com/office/powerpoint/2010/main" val="2394780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20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8"/>
                                        </p:tgtEl>
                                        <p:attrNameLst>
                                          <p:attrName>style.visibility</p:attrName>
                                        </p:attrNameLst>
                                      </p:cBhvr>
                                      <p:to>
                                        <p:strVal val="visible"/>
                                      </p:to>
                                    </p:set>
                                    <p:animEffect transition="in" filter="fade">
                                      <p:cBhvr>
                                        <p:cTn id="12" dur="2000"/>
                                        <p:tgtEl>
                                          <p:spTgt spid="133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6">
                                            <p:txEl>
                                              <p:pRg st="0" end="0"/>
                                            </p:txEl>
                                          </p:spTgt>
                                        </p:tgtEl>
                                        <p:attrNameLst>
                                          <p:attrName>style.visibility</p:attrName>
                                        </p:attrNameLst>
                                      </p:cBhvr>
                                      <p:to>
                                        <p:strVal val="visible"/>
                                      </p:to>
                                    </p:set>
                                    <p:animEffect transition="in" filter="fade">
                                      <p:cBhvr>
                                        <p:cTn id="17" dur="2000"/>
                                        <p:tgtEl>
                                          <p:spTgt spid="13316">
                                            <p:txEl>
                                              <p:pRg st="0" end="0"/>
                                            </p:txEl>
                                          </p:spTgt>
                                        </p:tgtEl>
                                      </p:cBhvr>
                                    </p:animEffect>
                                  </p:childTnLst>
                                </p:cTn>
                              </p:par>
                              <p:par>
                                <p:cTn id="18" presetID="10" presetClass="exit" presetSubtype="0" fill="hold" grpId="1" nodeType="withEffect">
                                  <p:stCondLst>
                                    <p:cond delay="0"/>
                                  </p:stCondLst>
                                  <p:childTnLst>
                                    <p:animEffect transition="out" filter="fade">
                                      <p:cBhvr>
                                        <p:cTn id="19" dur="2000"/>
                                        <p:tgtEl>
                                          <p:spTgt spid="13318"/>
                                        </p:tgtEl>
                                      </p:cBhvr>
                                    </p:animEffect>
                                    <p:set>
                                      <p:cBhvr>
                                        <p:cTn id="20" dur="1" fill="hold">
                                          <p:stCondLst>
                                            <p:cond delay="1999"/>
                                          </p:stCondLst>
                                        </p:cTn>
                                        <p:tgtEl>
                                          <p:spTgt spid="1331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2000"/>
                                        <p:tgtEl>
                                          <p:spTgt spid="13317"/>
                                        </p:tgtEl>
                                      </p:cBhvr>
                                    </p:animEffect>
                                    <p:set>
                                      <p:cBhvr>
                                        <p:cTn id="23" dur="1" fill="hold">
                                          <p:stCondLst>
                                            <p:cond delay="1999"/>
                                          </p:stCondLst>
                                        </p:cTn>
                                        <p:tgtEl>
                                          <p:spTgt spid="133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p:bldP spid="13317" grpId="0" animBg="1"/>
      <p:bldP spid="13317" grpId="1" animBg="1"/>
      <p:bldP spid="13318" grpId="0" animBg="1"/>
      <p:bldP spid="1331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a:extLst>
              <a:ext uri="{FF2B5EF4-FFF2-40B4-BE49-F238E27FC236}">
                <a16:creationId xmlns:a16="http://schemas.microsoft.com/office/drawing/2014/main" id="{B18C8971-E724-4DFA-8165-769EB848C3F0}"/>
              </a:ext>
            </a:extLst>
          </p:cNvPr>
          <p:cNvSpPr>
            <a:spLocks noChangeArrowheads="1"/>
          </p:cNvSpPr>
          <p:nvPr/>
        </p:nvSpPr>
        <p:spPr bwMode="auto">
          <a:xfrm>
            <a:off x="-1371600" y="1371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a:t>Abu-Mutalib</a:t>
            </a:r>
          </a:p>
        </p:txBody>
      </p:sp>
      <p:pic>
        <p:nvPicPr>
          <p:cNvPr id="27653" name="Picture 5">
            <a:extLst>
              <a:ext uri="{FF2B5EF4-FFF2-40B4-BE49-F238E27FC236}">
                <a16:creationId xmlns:a16="http://schemas.microsoft.com/office/drawing/2014/main" id="{DFF840DF-01BA-4416-B27B-A14C6AC5BB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2738" y="381000"/>
            <a:ext cx="2481262" cy="2762250"/>
          </a:xfrm>
          <a:prstGeom prst="rect">
            <a:avLst/>
          </a:prstGeom>
          <a:noFill/>
          <a:extLst>
            <a:ext uri="{909E8E84-426E-40DD-AFC4-6F175D3DCCD1}">
              <a14:hiddenFill xmlns:a14="http://schemas.microsoft.com/office/drawing/2010/main">
                <a:solidFill>
                  <a:srgbClr val="FFFFFF"/>
                </a:solidFill>
              </a14:hiddenFill>
            </a:ext>
          </a:extLst>
        </p:spPr>
      </p:pic>
      <p:sp>
        <p:nvSpPr>
          <p:cNvPr id="27654" name="Rectangle 6">
            <a:extLst>
              <a:ext uri="{FF2B5EF4-FFF2-40B4-BE49-F238E27FC236}">
                <a16:creationId xmlns:a16="http://schemas.microsoft.com/office/drawing/2014/main" id="{B60978CD-2DE2-4462-9CC3-B8F627B161F6}"/>
              </a:ext>
            </a:extLst>
          </p:cNvPr>
          <p:cNvSpPr>
            <a:spLocks noChangeArrowheads="1"/>
          </p:cNvSpPr>
          <p:nvPr/>
        </p:nvSpPr>
        <p:spPr bwMode="auto">
          <a:xfrm>
            <a:off x="4572000" y="762000"/>
            <a:ext cx="26844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en-US" altLang="en-US" sz="4400"/>
              <a:t>Halima</a:t>
            </a:r>
          </a:p>
        </p:txBody>
      </p:sp>
      <p:pic>
        <p:nvPicPr>
          <p:cNvPr id="27655" name="Picture 7">
            <a:extLst>
              <a:ext uri="{FF2B5EF4-FFF2-40B4-BE49-F238E27FC236}">
                <a16:creationId xmlns:a16="http://schemas.microsoft.com/office/drawing/2014/main" id="{60217A68-B1AF-4AA7-941E-C316372E71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67200"/>
            <a:ext cx="2005013" cy="2590800"/>
          </a:xfrm>
          <a:prstGeom prst="rect">
            <a:avLst/>
          </a:prstGeom>
          <a:noFill/>
          <a:extLst>
            <a:ext uri="{909E8E84-426E-40DD-AFC4-6F175D3DCCD1}">
              <a14:hiddenFill xmlns:a14="http://schemas.microsoft.com/office/drawing/2010/main">
                <a:solidFill>
                  <a:srgbClr val="FFFFFF"/>
                </a:solidFill>
              </a14:hiddenFill>
            </a:ext>
          </a:extLst>
        </p:spPr>
      </p:pic>
      <p:sp>
        <p:nvSpPr>
          <p:cNvPr id="27656" name="Rectangle 8">
            <a:extLst>
              <a:ext uri="{FF2B5EF4-FFF2-40B4-BE49-F238E27FC236}">
                <a16:creationId xmlns:a16="http://schemas.microsoft.com/office/drawing/2014/main" id="{F8F8CEF8-C55E-427B-8179-8AE26BBF6CA1}"/>
              </a:ext>
            </a:extLst>
          </p:cNvPr>
          <p:cNvSpPr>
            <a:spLocks noChangeArrowheads="1"/>
          </p:cNvSpPr>
          <p:nvPr/>
        </p:nvSpPr>
        <p:spPr bwMode="auto">
          <a:xfrm>
            <a:off x="990600" y="4648200"/>
            <a:ext cx="3657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en-US" altLang="en-US" sz="4400"/>
              <a:t>Mohamed (S)</a:t>
            </a:r>
          </a:p>
        </p:txBody>
      </p:sp>
      <p:pic>
        <p:nvPicPr>
          <p:cNvPr id="27657" name="Picture 9">
            <a:extLst>
              <a:ext uri="{FF2B5EF4-FFF2-40B4-BE49-F238E27FC236}">
                <a16:creationId xmlns:a16="http://schemas.microsoft.com/office/drawing/2014/main" id="{70B09A0F-489A-445C-8135-0C3EB12E9A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9200"/>
            <a:ext cx="1179513"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7658" name="Picture 10">
            <a:extLst>
              <a:ext uri="{FF2B5EF4-FFF2-40B4-BE49-F238E27FC236}">
                <a16:creationId xmlns:a16="http://schemas.microsoft.com/office/drawing/2014/main" id="{AA8133F4-74E6-47FF-B187-BC83D7C89E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8875" y="3276600"/>
            <a:ext cx="1635125" cy="2133600"/>
          </a:xfrm>
          <a:prstGeom prst="rect">
            <a:avLst/>
          </a:prstGeom>
          <a:noFill/>
          <a:extLst>
            <a:ext uri="{909E8E84-426E-40DD-AFC4-6F175D3DCCD1}">
              <a14:hiddenFill xmlns:a14="http://schemas.microsoft.com/office/drawing/2010/main">
                <a:solidFill>
                  <a:srgbClr val="FFFFFF"/>
                </a:solidFill>
              </a14:hiddenFill>
            </a:ext>
          </a:extLst>
        </p:spPr>
      </p:pic>
      <p:sp>
        <p:nvSpPr>
          <p:cNvPr id="27659" name="Rectangle 11">
            <a:extLst>
              <a:ext uri="{FF2B5EF4-FFF2-40B4-BE49-F238E27FC236}">
                <a16:creationId xmlns:a16="http://schemas.microsoft.com/office/drawing/2014/main" id="{360A155D-97DE-4EFF-8611-7A162AB93ED2}"/>
              </a:ext>
            </a:extLst>
          </p:cNvPr>
          <p:cNvSpPr>
            <a:spLocks noChangeArrowheads="1"/>
          </p:cNvSpPr>
          <p:nvPr/>
        </p:nvSpPr>
        <p:spPr bwMode="auto">
          <a:xfrm>
            <a:off x="4841875" y="3962400"/>
            <a:ext cx="26844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en-US" altLang="en-US" sz="4400"/>
              <a:t>Abu-talib</a:t>
            </a:r>
          </a:p>
        </p:txBody>
      </p:sp>
      <p:sp>
        <p:nvSpPr>
          <p:cNvPr id="27660" name="Rectangle 12">
            <a:extLst>
              <a:ext uri="{FF2B5EF4-FFF2-40B4-BE49-F238E27FC236}">
                <a16:creationId xmlns:a16="http://schemas.microsoft.com/office/drawing/2014/main" id="{132920E8-40CA-489D-95D4-AE15D0F88355}"/>
              </a:ext>
            </a:extLst>
          </p:cNvPr>
          <p:cNvSpPr>
            <a:spLocks noGrp="1" noChangeArrowheads="1"/>
          </p:cNvSpPr>
          <p:nvPr>
            <p:ph type="title"/>
          </p:nvPr>
        </p:nvSpPr>
        <p:spPr>
          <a:noFill/>
          <a:ln/>
        </p:spPr>
        <p:txBody>
          <a:bodyPr/>
          <a:lstStyle/>
          <a:p>
            <a:r>
              <a:rPr lang="en-US" altLang="en-US"/>
              <a:t>KEY</a:t>
            </a:r>
          </a:p>
        </p:txBody>
      </p:sp>
    </p:spTree>
    <p:extLst>
      <p:ext uri="{BB962C8B-B14F-4D97-AF65-F5344CB8AC3E}">
        <p14:creationId xmlns:p14="http://schemas.microsoft.com/office/powerpoint/2010/main" val="34906306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8CE3F4E-FFF9-440B-8FAF-3D6812935683}"/>
              </a:ext>
            </a:extLst>
          </p:cNvPr>
          <p:cNvSpPr>
            <a:spLocks noGrp="1" noChangeArrowheads="1"/>
          </p:cNvSpPr>
          <p:nvPr>
            <p:ph type="ctrTitle"/>
          </p:nvPr>
        </p:nvSpPr>
        <p:spPr>
          <a:xfrm>
            <a:off x="685800" y="2130425"/>
            <a:ext cx="7772400" cy="1470025"/>
          </a:xfrm>
        </p:spPr>
        <p:txBody>
          <a:bodyPr anchor="ctr"/>
          <a:lstStyle/>
          <a:p>
            <a:r>
              <a:rPr lang="en-US" altLang="en-US" sz="4400"/>
              <a:t> </a:t>
            </a:r>
          </a:p>
        </p:txBody>
      </p:sp>
      <p:sp>
        <p:nvSpPr>
          <p:cNvPr id="10244" name="WordArt 4">
            <a:extLst>
              <a:ext uri="{FF2B5EF4-FFF2-40B4-BE49-F238E27FC236}">
                <a16:creationId xmlns:a16="http://schemas.microsoft.com/office/drawing/2014/main" id="{AB467D15-3D56-4001-B426-B39C909D445A}"/>
              </a:ext>
            </a:extLst>
          </p:cNvPr>
          <p:cNvSpPr>
            <a:spLocks noChangeArrowheads="1" noChangeShapeType="1" noTextEdit="1"/>
          </p:cNvSpPr>
          <p:nvPr/>
        </p:nvSpPr>
        <p:spPr bwMode="auto">
          <a:xfrm>
            <a:off x="762000" y="2514600"/>
            <a:ext cx="7772400" cy="1371600"/>
          </a:xfrm>
          <a:prstGeom prst="rect">
            <a:avLst/>
          </a:prstGeom>
        </p:spPr>
        <p:txBody>
          <a:bodyPr wrap="none" fromWordArt="1">
            <a:prstTxWarp prst="textPlain">
              <a:avLst>
                <a:gd name="adj" fmla="val 4612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Sirat Of The PROPET (SAW)</a:t>
            </a:r>
          </a:p>
        </p:txBody>
      </p:sp>
      <p:sp>
        <p:nvSpPr>
          <p:cNvPr id="10245" name="WordArt 5">
            <a:extLst>
              <a:ext uri="{FF2B5EF4-FFF2-40B4-BE49-F238E27FC236}">
                <a16:creationId xmlns:a16="http://schemas.microsoft.com/office/drawing/2014/main" id="{BED91F7B-7AA1-487C-8FA0-DE56B5E2ACDA}"/>
              </a:ext>
            </a:extLst>
          </p:cNvPr>
          <p:cNvSpPr>
            <a:spLocks noChangeArrowheads="1" noChangeShapeType="1" noTextEdit="1"/>
          </p:cNvSpPr>
          <p:nvPr/>
        </p:nvSpPr>
        <p:spPr bwMode="auto">
          <a:xfrm>
            <a:off x="2438400" y="5105400"/>
            <a:ext cx="4724400" cy="1257300"/>
          </a:xfrm>
          <a:prstGeom prst="rect">
            <a:avLst/>
          </a:prstGeom>
        </p:spPr>
        <p:txBody>
          <a:bodyPr wrap="none" fromWordArt="1">
            <a:prstTxWarp prst="textPlain">
              <a:avLst>
                <a:gd name="adj" fmla="val 45926"/>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Part 7</a:t>
            </a:r>
          </a:p>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LIFE IN MAKKAH</a:t>
            </a:r>
          </a:p>
        </p:txBody>
      </p:sp>
      <p:sp>
        <p:nvSpPr>
          <p:cNvPr id="3" name="Subtitle 2">
            <a:extLst>
              <a:ext uri="{FF2B5EF4-FFF2-40B4-BE49-F238E27FC236}">
                <a16:creationId xmlns:a16="http://schemas.microsoft.com/office/drawing/2014/main" id="{609E508A-7E19-4EB7-96D3-C8C892D5241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353331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FBFE407-F318-4572-BA04-6E7D83A74D9D}"/>
              </a:ext>
            </a:extLst>
          </p:cNvPr>
          <p:cNvSpPr>
            <a:spLocks noChangeArrowheads="1"/>
          </p:cNvSpPr>
          <p:nvPr/>
        </p:nvSpPr>
        <p:spPr bwMode="auto">
          <a:xfrm>
            <a:off x="457200" y="1143000"/>
            <a:ext cx="86868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800"/>
              <a:t>	After this event of public prayer the kuffar became very frightened and nervous.  Many kuffar thought Muhammed was challenging their fake gods for nothing but wealth, power, money, and women. They thought Muhammed had a quest for power so he wanted to act like a prophet! So they repeatedly threatened the prophet, but he wasn’t afraid because he knew that he was under Allah's protection. When that didn’t work they made an organized meeting: the conclusion was to bargain with the prophet (saw). A man named Utbah knocked onto the door the next day….  </a:t>
            </a:r>
          </a:p>
        </p:txBody>
      </p:sp>
      <p:sp>
        <p:nvSpPr>
          <p:cNvPr id="3075" name="WordArt 3">
            <a:extLst>
              <a:ext uri="{FF2B5EF4-FFF2-40B4-BE49-F238E27FC236}">
                <a16:creationId xmlns:a16="http://schemas.microsoft.com/office/drawing/2014/main" id="{1CE7FCE2-0520-4127-AAD3-0364ACE20755}"/>
              </a:ext>
            </a:extLst>
          </p:cNvPr>
          <p:cNvSpPr>
            <a:spLocks noChangeArrowheads="1" noChangeShapeType="1" noTextEdit="1"/>
          </p:cNvSpPr>
          <p:nvPr/>
        </p:nvSpPr>
        <p:spPr bwMode="auto">
          <a:xfrm>
            <a:off x="2362200" y="304800"/>
            <a:ext cx="51816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0">
                  <a:gsLst>
                    <a:gs pos="0">
                      <a:srgbClr val="00FF00">
                        <a:gamma/>
                        <a:shade val="46275"/>
                        <a:invGamma/>
                      </a:srgbClr>
                    </a:gs>
                    <a:gs pos="100000">
                      <a:srgbClr val="00FF00"/>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A CHEAP BRIBE</a:t>
            </a:r>
          </a:p>
        </p:txBody>
      </p:sp>
    </p:spTree>
    <p:extLst>
      <p:ext uri="{BB962C8B-B14F-4D97-AF65-F5344CB8AC3E}">
        <p14:creationId xmlns:p14="http://schemas.microsoft.com/office/powerpoint/2010/main" val="243389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074">
                                            <p:txEl>
                                              <p:pRg st="0" end="0"/>
                                            </p:txEl>
                                          </p:spTgt>
                                        </p:tgtEl>
                                        <p:attrNameLst>
                                          <p:attrName>style.visibility</p:attrName>
                                        </p:attrNameLst>
                                      </p:cBhvr>
                                      <p:to>
                                        <p:strVal val="visible"/>
                                      </p:to>
                                    </p:set>
                                    <p:animEffect transition="in" filter="fade">
                                      <p:cBhvr>
                                        <p:cTn id="7" dur="2000"/>
                                        <p:tgtEl>
                                          <p:spTgt spid="30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32A5CBF-754E-45BE-9E0A-5B940DDD2D99}"/>
              </a:ext>
            </a:extLst>
          </p:cNvPr>
          <p:cNvSpPr>
            <a:spLocks noGrp="1" noChangeArrowheads="1"/>
          </p:cNvSpPr>
          <p:nvPr>
            <p:ph type="title"/>
          </p:nvPr>
        </p:nvSpPr>
        <p:spPr/>
        <p:txBody>
          <a:bodyPr/>
          <a:lstStyle/>
          <a:p>
            <a:r>
              <a:rPr lang="en-US" altLang="en-US"/>
              <a:t>A cheap bribe</a:t>
            </a:r>
          </a:p>
        </p:txBody>
      </p:sp>
      <p:sp>
        <p:nvSpPr>
          <p:cNvPr id="4099" name="Rectangle 3">
            <a:extLst>
              <a:ext uri="{FF2B5EF4-FFF2-40B4-BE49-F238E27FC236}">
                <a16:creationId xmlns:a16="http://schemas.microsoft.com/office/drawing/2014/main" id="{66D4FD84-F8AE-4A73-9013-27768E2E5FD7}"/>
              </a:ext>
            </a:extLst>
          </p:cNvPr>
          <p:cNvSpPr>
            <a:spLocks noGrp="1" noChangeArrowheads="1"/>
          </p:cNvSpPr>
          <p:nvPr>
            <p:ph type="body" idx="1"/>
          </p:nvPr>
        </p:nvSpPr>
        <p:spPr>
          <a:xfrm>
            <a:off x="0" y="1600200"/>
            <a:ext cx="3200400" cy="5257800"/>
          </a:xfrm>
        </p:spPr>
        <p:txBody>
          <a:bodyPr/>
          <a:lstStyle/>
          <a:p>
            <a:pPr>
              <a:lnSpc>
                <a:spcPct val="80000"/>
              </a:lnSpc>
            </a:pPr>
            <a:r>
              <a:rPr lang="en-US" altLang="en-US" sz="2400"/>
              <a:t>The kuffar were furious and worried of Muhammed's (S) message. They were afraid that if Muhammed's message would spread, they will slowly but surely lose their wealth, respect, and power. So one day the kuffar desperately came to the door of Abu Talib, the uncle of the prophet (S).</a:t>
            </a:r>
          </a:p>
        </p:txBody>
      </p:sp>
      <p:pic>
        <p:nvPicPr>
          <p:cNvPr id="4100" name="Picture 4">
            <a:extLst>
              <a:ext uri="{FF2B5EF4-FFF2-40B4-BE49-F238E27FC236}">
                <a16:creationId xmlns:a16="http://schemas.microsoft.com/office/drawing/2014/main" id="{98DBCA26-419F-4F80-BF42-892865007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438400"/>
            <a:ext cx="4876800" cy="3136900"/>
          </a:xfrm>
          <a:prstGeom prst="rect">
            <a:avLst/>
          </a:prstGeom>
          <a:noFill/>
          <a:extLst>
            <a:ext uri="{909E8E84-426E-40DD-AFC4-6F175D3DCCD1}">
              <a14:hiddenFill xmlns:a14="http://schemas.microsoft.com/office/drawing/2010/main">
                <a:solidFill>
                  <a:srgbClr val="FFFFFF"/>
                </a:solidFill>
              </a14:hiddenFill>
            </a:ext>
          </a:extLst>
        </p:spPr>
      </p:pic>
      <p:sp>
        <p:nvSpPr>
          <p:cNvPr id="4101" name="Oval 5">
            <a:extLst>
              <a:ext uri="{FF2B5EF4-FFF2-40B4-BE49-F238E27FC236}">
                <a16:creationId xmlns:a16="http://schemas.microsoft.com/office/drawing/2014/main" id="{0461D1DC-2B77-475E-8C1A-98CC2405B9DD}"/>
              </a:ext>
            </a:extLst>
          </p:cNvPr>
          <p:cNvSpPr>
            <a:spLocks noChangeArrowheads="1"/>
          </p:cNvSpPr>
          <p:nvPr/>
        </p:nvSpPr>
        <p:spPr bwMode="auto">
          <a:xfrm>
            <a:off x="5029200" y="1066800"/>
            <a:ext cx="2209800" cy="1447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a:t>Tell your nephew that if he </a:t>
            </a:r>
          </a:p>
          <a:p>
            <a:pPr algn="ctr" rtl="1"/>
            <a:r>
              <a:rPr lang="en-US" altLang="en-US"/>
              <a:t>Wants power, we will give him power.</a:t>
            </a:r>
          </a:p>
          <a:p>
            <a:pPr algn="ctr" rtl="1"/>
            <a:r>
              <a:rPr lang="en-US" altLang="en-US"/>
              <a:t>If he wants women, we will give him the best in Makah!</a:t>
            </a:r>
          </a:p>
          <a:p>
            <a:pPr algn="ctr" rtl="1"/>
            <a:r>
              <a:rPr lang="en-US" altLang="en-US"/>
              <a:t>If he wants wealth, we will make him the richest of us all.</a:t>
            </a:r>
          </a:p>
          <a:p>
            <a:pPr algn="ctr" rtl="1"/>
            <a:r>
              <a:rPr lang="en-US" altLang="en-US"/>
              <a:t>On one condition…he must stop preaching Islam!</a:t>
            </a:r>
          </a:p>
        </p:txBody>
      </p:sp>
      <p:pic>
        <p:nvPicPr>
          <p:cNvPr id="4102" name="Picture 6">
            <a:extLst>
              <a:ext uri="{FF2B5EF4-FFF2-40B4-BE49-F238E27FC236}">
                <a16:creationId xmlns:a16="http://schemas.microsoft.com/office/drawing/2014/main" id="{24685282-F468-4C1E-845F-B7F19D214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743200"/>
            <a:ext cx="3962400" cy="3019425"/>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7">
            <a:extLst>
              <a:ext uri="{FF2B5EF4-FFF2-40B4-BE49-F238E27FC236}">
                <a16:creationId xmlns:a16="http://schemas.microsoft.com/office/drawing/2014/main" id="{43BE4696-ABFB-48A9-AF85-941245E5C4E5}"/>
              </a:ext>
            </a:extLst>
          </p:cNvPr>
          <p:cNvSpPr>
            <a:spLocks noChangeArrowheads="1"/>
          </p:cNvSpPr>
          <p:nvPr/>
        </p:nvSpPr>
        <p:spPr bwMode="auto">
          <a:xfrm>
            <a:off x="0" y="1600200"/>
            <a:ext cx="3200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US" altLang="en-US" b="1"/>
              <a:t>Abu Talib took Utbah to the prophet. Abu Talib told the prophet of what happened, and the prophet replied without hesitation..</a:t>
            </a:r>
          </a:p>
        </p:txBody>
      </p:sp>
      <p:sp>
        <p:nvSpPr>
          <p:cNvPr id="4104" name="Oval 8">
            <a:extLst>
              <a:ext uri="{FF2B5EF4-FFF2-40B4-BE49-F238E27FC236}">
                <a16:creationId xmlns:a16="http://schemas.microsoft.com/office/drawing/2014/main" id="{08BC31CD-5135-4585-B6A2-C8985509FDA5}"/>
              </a:ext>
            </a:extLst>
          </p:cNvPr>
          <p:cNvSpPr>
            <a:spLocks noChangeArrowheads="1"/>
          </p:cNvSpPr>
          <p:nvPr/>
        </p:nvSpPr>
        <p:spPr bwMode="auto">
          <a:xfrm>
            <a:off x="5791200" y="762000"/>
            <a:ext cx="2819400" cy="2286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IF you put the sun in my </a:t>
            </a:r>
          </a:p>
          <a:p>
            <a:pPr algn="ctr" rtl="1"/>
            <a:r>
              <a:rPr lang="en-US" altLang="en-US" b="1"/>
              <a:t>Right hand and the </a:t>
            </a:r>
          </a:p>
          <a:p>
            <a:pPr algn="ctr" rtl="1"/>
            <a:r>
              <a:rPr lang="en-US" altLang="en-US" b="1"/>
              <a:t>Moon in my left…I</a:t>
            </a:r>
          </a:p>
          <a:p>
            <a:pPr algn="ctr" rtl="1"/>
            <a:r>
              <a:rPr lang="en-US" altLang="en-US" b="1"/>
              <a:t>Would never quit preaching </a:t>
            </a:r>
          </a:p>
          <a:p>
            <a:pPr algn="ctr"/>
            <a:r>
              <a:rPr lang="en-US" altLang="en-US" b="1"/>
              <a:t>The truth of Islam</a:t>
            </a:r>
          </a:p>
        </p:txBody>
      </p:sp>
    </p:spTree>
    <p:extLst>
      <p:ext uri="{BB962C8B-B14F-4D97-AF65-F5344CB8AC3E}">
        <p14:creationId xmlns:p14="http://schemas.microsoft.com/office/powerpoint/2010/main" val="1455399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2000"/>
                                        <p:tgtEl>
                                          <p:spTgt spid="4101"/>
                                        </p:tgtEl>
                                      </p:cBhvr>
                                    </p:animEffect>
                                  </p:childTnLst>
                                </p:cTn>
                              </p:par>
                              <p:par>
                                <p:cTn id="8" presetID="10"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fade">
                                      <p:cBhvr>
                                        <p:cTn id="10" dur="2000"/>
                                        <p:tgtEl>
                                          <p:spTgt spid="410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2000"/>
                                        <p:tgtEl>
                                          <p:spTgt spid="4100"/>
                                        </p:tgtEl>
                                      </p:cBhvr>
                                    </p:animEffect>
                                    <p:set>
                                      <p:cBhvr>
                                        <p:cTn id="15" dur="1" fill="hold">
                                          <p:stCondLst>
                                            <p:cond delay="1999"/>
                                          </p:stCondLst>
                                        </p:cTn>
                                        <p:tgtEl>
                                          <p:spTgt spid="4100"/>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2000"/>
                                        <p:tgtEl>
                                          <p:spTgt spid="4101"/>
                                        </p:tgtEl>
                                      </p:cBhvr>
                                    </p:animEffect>
                                    <p:set>
                                      <p:cBhvr>
                                        <p:cTn id="18" dur="1" fill="hold">
                                          <p:stCondLst>
                                            <p:cond delay="1999"/>
                                          </p:stCondLst>
                                        </p:cTn>
                                        <p:tgtEl>
                                          <p:spTgt spid="4101"/>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4102"/>
                                        </p:tgtEl>
                                        <p:attrNameLst>
                                          <p:attrName>style.visibility</p:attrName>
                                        </p:attrNameLst>
                                      </p:cBhvr>
                                      <p:to>
                                        <p:strVal val="visible"/>
                                      </p:to>
                                    </p:set>
                                    <p:animEffect transition="in" filter="fade">
                                      <p:cBhvr>
                                        <p:cTn id="21" dur="2000"/>
                                        <p:tgtEl>
                                          <p:spTgt spid="4102"/>
                                        </p:tgtEl>
                                      </p:cBhvr>
                                    </p:animEffect>
                                  </p:childTnLst>
                                </p:cTn>
                              </p:par>
                              <p:par>
                                <p:cTn id="22" presetID="2" presetClass="exit" presetSubtype="8" fill="hold" grpId="0" nodeType="withEffect">
                                  <p:stCondLst>
                                    <p:cond delay="0"/>
                                  </p:stCondLst>
                                  <p:childTnLst>
                                    <p:anim calcmode="lin" valueType="num">
                                      <p:cBhvr additive="base">
                                        <p:cTn id="23" dur="500"/>
                                        <p:tgtEl>
                                          <p:spTgt spid="4099">
                                            <p:txEl>
                                              <p:pRg st="0" end="0"/>
                                            </p:txEl>
                                          </p:spTgt>
                                        </p:tgtEl>
                                        <p:attrNameLst>
                                          <p:attrName>ppt_x</p:attrName>
                                        </p:attrNameLst>
                                      </p:cBhvr>
                                      <p:tavLst>
                                        <p:tav tm="0">
                                          <p:val>
                                            <p:strVal val="ppt_x"/>
                                          </p:val>
                                        </p:tav>
                                        <p:tav tm="100000">
                                          <p:val>
                                            <p:strVal val="0-ppt_w/2"/>
                                          </p:val>
                                        </p:tav>
                                      </p:tavLst>
                                    </p:anim>
                                    <p:anim calcmode="lin" valueType="num">
                                      <p:cBhvr additive="base">
                                        <p:cTn id="24" dur="500"/>
                                        <p:tgtEl>
                                          <p:spTgt spid="4099">
                                            <p:txEl>
                                              <p:pRg st="0" end="0"/>
                                            </p:txEl>
                                          </p:spTgt>
                                        </p:tgtEl>
                                        <p:attrNameLst>
                                          <p:attrName>ppt_y</p:attrName>
                                        </p:attrNameLst>
                                      </p:cBhvr>
                                      <p:tavLst>
                                        <p:tav tm="0">
                                          <p:val>
                                            <p:strVal val="ppt_y"/>
                                          </p:val>
                                        </p:tav>
                                        <p:tav tm="100000">
                                          <p:val>
                                            <p:strVal val="ppt_y"/>
                                          </p:val>
                                        </p:tav>
                                      </p:tavLst>
                                    </p:anim>
                                    <p:set>
                                      <p:cBhvr>
                                        <p:cTn id="25" dur="1" fill="hold">
                                          <p:stCondLst>
                                            <p:cond delay="499"/>
                                          </p:stCondLst>
                                        </p:cTn>
                                        <p:tgtEl>
                                          <p:spTgt spid="4099">
                                            <p:txEl>
                                              <p:pRg st="0" end="0"/>
                                            </p:txEl>
                                          </p:spTgt>
                                        </p:tgtEl>
                                        <p:attrNameLst>
                                          <p:attrName>style.visibility</p:attrName>
                                        </p:attrNameLst>
                                      </p:cBhvr>
                                      <p:to>
                                        <p:strVal val="hidden"/>
                                      </p:to>
                                    </p:set>
                                  </p:childTnLst>
                                </p:cTn>
                              </p:par>
                              <p:par>
                                <p:cTn id="26" presetID="2" presetClass="entr" presetSubtype="8" fill="hold" grpId="0" nodeType="withEffect">
                                  <p:stCondLst>
                                    <p:cond delay="0"/>
                                  </p:stCondLst>
                                  <p:childTnLst>
                                    <p:set>
                                      <p:cBhvr>
                                        <p:cTn id="27" dur="1" fill="hold">
                                          <p:stCondLst>
                                            <p:cond delay="0"/>
                                          </p:stCondLst>
                                        </p:cTn>
                                        <p:tgtEl>
                                          <p:spTgt spid="4103"/>
                                        </p:tgtEl>
                                        <p:attrNameLst>
                                          <p:attrName>style.visibility</p:attrName>
                                        </p:attrNameLst>
                                      </p:cBhvr>
                                      <p:to>
                                        <p:strVal val="visible"/>
                                      </p:to>
                                    </p:set>
                                    <p:anim calcmode="lin" valueType="num">
                                      <p:cBhvr additive="base">
                                        <p:cTn id="28" dur="500" fill="hold"/>
                                        <p:tgtEl>
                                          <p:spTgt spid="4103"/>
                                        </p:tgtEl>
                                        <p:attrNameLst>
                                          <p:attrName>ppt_x</p:attrName>
                                        </p:attrNameLst>
                                      </p:cBhvr>
                                      <p:tavLst>
                                        <p:tav tm="0">
                                          <p:val>
                                            <p:strVal val="0-#ppt_w/2"/>
                                          </p:val>
                                        </p:tav>
                                        <p:tav tm="100000">
                                          <p:val>
                                            <p:strVal val="#ppt_x"/>
                                          </p:val>
                                        </p:tav>
                                      </p:tavLst>
                                    </p:anim>
                                    <p:anim calcmode="lin" valueType="num">
                                      <p:cBhvr additive="base">
                                        <p:cTn id="29" dur="500" fill="hold"/>
                                        <p:tgtEl>
                                          <p:spTgt spid="4103"/>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104"/>
                                        </p:tgtEl>
                                        <p:attrNameLst>
                                          <p:attrName>style.visibility</p:attrName>
                                        </p:attrNameLst>
                                      </p:cBhvr>
                                      <p:to>
                                        <p:strVal val="visible"/>
                                      </p:to>
                                    </p:set>
                                    <p:animEffect transition="in" filter="fade">
                                      <p:cBhvr>
                                        <p:cTn id="34" dur="20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4101" grpId="0" animBg="1"/>
      <p:bldP spid="4101" grpId="1" animBg="1"/>
      <p:bldP spid="4103" grpId="0"/>
      <p:bldP spid="410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66D76F15-7BB9-498D-9CA0-FC95406537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a:extLst>
              <a:ext uri="{FF2B5EF4-FFF2-40B4-BE49-F238E27FC236}">
                <a16:creationId xmlns:a16="http://schemas.microsoft.com/office/drawing/2014/main" id="{77BFB648-8921-4F7A-B8EA-0BA52C6451A5}"/>
              </a:ext>
            </a:extLst>
          </p:cNvPr>
          <p:cNvSpPr>
            <a:spLocks noGrp="1" noChangeArrowheads="1"/>
          </p:cNvSpPr>
          <p:nvPr>
            <p:ph type="title"/>
          </p:nvPr>
        </p:nvSpPr>
        <p:spPr>
          <a:xfrm>
            <a:off x="381000" y="533400"/>
            <a:ext cx="8229600" cy="1143000"/>
          </a:xfrm>
        </p:spPr>
        <p:txBody>
          <a:bodyPr/>
          <a:lstStyle/>
          <a:p>
            <a:r>
              <a:rPr lang="en-US" altLang="en-US" sz="3200">
                <a:solidFill>
                  <a:schemeClr val="bg1"/>
                </a:solidFill>
              </a:rPr>
              <a:t>Allah then responded to this incident with a verse from the holy Koran…</a:t>
            </a:r>
          </a:p>
        </p:txBody>
      </p:sp>
      <p:sp>
        <p:nvSpPr>
          <p:cNvPr id="5124" name="Rectangle 4">
            <a:extLst>
              <a:ext uri="{FF2B5EF4-FFF2-40B4-BE49-F238E27FC236}">
                <a16:creationId xmlns:a16="http://schemas.microsoft.com/office/drawing/2014/main" id="{77594276-4516-4FCC-AEAD-D9C56EF939DF}"/>
              </a:ext>
            </a:extLst>
          </p:cNvPr>
          <p:cNvSpPr>
            <a:spLocks noChangeArrowheads="1"/>
          </p:cNvSpPr>
          <p:nvPr/>
        </p:nvSpPr>
        <p:spPr bwMode="auto">
          <a:xfrm>
            <a:off x="533400" y="17526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rtl="1"/>
            <a:r>
              <a:rPr lang="ar-SA" altLang="en-US" sz="3200" b="1">
                <a:solidFill>
                  <a:schemeClr val="bg1"/>
                </a:solidFill>
              </a:rPr>
              <a:t>قُلْ مَآ أَسْأَلُكُمْ</a:t>
            </a:r>
            <a:r>
              <a:rPr lang="ar-SA" altLang="en-US" sz="3200">
                <a:solidFill>
                  <a:schemeClr val="bg1"/>
                </a:solidFill>
              </a:rPr>
              <a:t> </a:t>
            </a:r>
            <a:r>
              <a:rPr lang="ar-SA" altLang="en-US" sz="3200" b="1">
                <a:solidFill>
                  <a:schemeClr val="bg1"/>
                </a:solidFill>
              </a:rPr>
              <a:t>عَلَيْهِ مِنْ أَجْرٍ إِلاَّ مَن شَآءَ أَن يَتَّخِذَ إِلَىٰ رَبِّهِ سَبِيلاً</a:t>
            </a:r>
            <a:r>
              <a:rPr lang="ar-SA" altLang="en-US" sz="3200">
                <a:solidFill>
                  <a:schemeClr val="bg1"/>
                </a:solidFill>
              </a:rPr>
              <a:t> </a:t>
            </a:r>
          </a:p>
        </p:txBody>
      </p:sp>
      <p:sp>
        <p:nvSpPr>
          <p:cNvPr id="5125" name="Rectangle 5">
            <a:extLst>
              <a:ext uri="{FF2B5EF4-FFF2-40B4-BE49-F238E27FC236}">
                <a16:creationId xmlns:a16="http://schemas.microsoft.com/office/drawing/2014/main" id="{97562165-CB7C-4509-A435-76E6F2CBB245}"/>
              </a:ext>
            </a:extLst>
          </p:cNvPr>
          <p:cNvSpPr>
            <a:spLocks noChangeArrowheads="1"/>
          </p:cNvSpPr>
          <p:nvPr/>
        </p:nvSpPr>
        <p:spPr bwMode="auto">
          <a:xfrm>
            <a:off x="152400" y="3276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a:solidFill>
                  <a:schemeClr val="bg1"/>
                </a:solidFill>
              </a:rPr>
              <a:t>Say I do not ask for any reward from you for my services. I’m just so that those who want to will follow a path to their lord.</a:t>
            </a:r>
            <a:br>
              <a:rPr lang="en-US" altLang="en-US" sz="3200">
                <a:solidFill>
                  <a:schemeClr val="bg1"/>
                </a:solidFill>
              </a:rPr>
            </a:br>
            <a:r>
              <a:rPr lang="en-US" altLang="en-US" sz="3200">
                <a:solidFill>
                  <a:schemeClr val="bg1"/>
                </a:solidFill>
              </a:rPr>
              <a:t>				Alfurqan 25:57</a:t>
            </a:r>
          </a:p>
        </p:txBody>
      </p:sp>
      <p:pic>
        <p:nvPicPr>
          <p:cNvPr id="5126" name="prophet-suratalfaturquan.wav">
            <a:hlinkClick r:id="" action="ppaction://media"/>
            <a:extLst>
              <a:ext uri="{FF2B5EF4-FFF2-40B4-BE49-F238E27FC236}">
                <a16:creationId xmlns:a16="http://schemas.microsoft.com/office/drawing/2014/main" id="{B0C83774-AF0E-481D-8EC9-3A1842101891}"/>
              </a:ext>
            </a:extLst>
          </p:cNvPr>
          <p:cNvPicPr>
            <a:picLocks noGrp="1" noChangeAspect="1" noChangeArrowheads="1"/>
          </p:cNvPicPr>
          <p:nvPr>
            <p:ph sz="half" idx="1"/>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8382000" y="304800"/>
            <a:ext cx="304800" cy="304800"/>
          </a:xfrm>
        </p:spPr>
      </p:pic>
    </p:spTree>
    <p:extLst>
      <p:ext uri="{BB962C8B-B14F-4D97-AF65-F5344CB8AC3E}">
        <p14:creationId xmlns:p14="http://schemas.microsoft.com/office/powerpoint/2010/main" val="3377909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6000"/>
                                  </p:stCondLst>
                                  <p:childTnLst>
                                    <p:cmd type="call" cmd="playFrom(0.0)">
                                      <p:cBhvr>
                                        <p:cTn id="6" dur="14001" fill="hold"/>
                                        <p:tgtEl>
                                          <p:spTgt spid="512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126"/>
                </p:tgtEl>
              </p:cMediaNode>
            </p:audio>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15985C2-6A03-46DE-8D37-C07DC156F4A3}"/>
              </a:ext>
            </a:extLst>
          </p:cNvPr>
          <p:cNvSpPr>
            <a:spLocks noGrp="1" noChangeArrowheads="1"/>
          </p:cNvSpPr>
          <p:nvPr>
            <p:ph type="title"/>
          </p:nvPr>
        </p:nvSpPr>
        <p:spPr/>
        <p:txBody>
          <a:bodyPr/>
          <a:lstStyle/>
          <a:p>
            <a:endParaRPr lang="en-US" altLang="en-US"/>
          </a:p>
        </p:txBody>
      </p:sp>
      <p:sp>
        <p:nvSpPr>
          <p:cNvPr id="6147" name="Rectangle 3">
            <a:extLst>
              <a:ext uri="{FF2B5EF4-FFF2-40B4-BE49-F238E27FC236}">
                <a16:creationId xmlns:a16="http://schemas.microsoft.com/office/drawing/2014/main" id="{7F007178-693D-4910-8350-27101E3EE764}"/>
              </a:ext>
            </a:extLst>
          </p:cNvPr>
          <p:cNvSpPr>
            <a:spLocks noGrp="1" noChangeArrowheads="1"/>
          </p:cNvSpPr>
          <p:nvPr>
            <p:ph type="body" idx="1"/>
          </p:nvPr>
        </p:nvSpPr>
        <p:spPr>
          <a:xfrm>
            <a:off x="533400" y="304800"/>
            <a:ext cx="8229600" cy="1066800"/>
          </a:xfrm>
        </p:spPr>
        <p:txBody>
          <a:bodyPr/>
          <a:lstStyle/>
          <a:p>
            <a:r>
              <a:rPr lang="en-US" altLang="en-US"/>
              <a:t>And so </a:t>
            </a:r>
            <a:r>
              <a:rPr lang="en-US" altLang="en-US" sz="2800"/>
              <a:t>Utbah returned to his people impressed, and he told the other non-believers.</a:t>
            </a:r>
          </a:p>
        </p:txBody>
      </p:sp>
      <p:pic>
        <p:nvPicPr>
          <p:cNvPr id="6148" name="Picture 4">
            <a:extLst>
              <a:ext uri="{FF2B5EF4-FFF2-40B4-BE49-F238E27FC236}">
                <a16:creationId xmlns:a16="http://schemas.microsoft.com/office/drawing/2014/main" id="{40E7C76F-9695-4BB6-B1A1-5B9EF235E2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63" y="2438400"/>
            <a:ext cx="919163" cy="21336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a:extLst>
              <a:ext uri="{FF2B5EF4-FFF2-40B4-BE49-F238E27FC236}">
                <a16:creationId xmlns:a16="http://schemas.microsoft.com/office/drawing/2014/main" id="{F2BF20A2-E3C6-4D89-8B8D-3DDE84CDB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914650"/>
            <a:ext cx="4152900" cy="3943350"/>
          </a:xfrm>
          <a:prstGeom prst="rect">
            <a:avLst/>
          </a:prstGeom>
          <a:noFill/>
          <a:extLst>
            <a:ext uri="{909E8E84-426E-40DD-AFC4-6F175D3DCCD1}">
              <a14:hiddenFill xmlns:a14="http://schemas.microsoft.com/office/drawing/2010/main">
                <a:solidFill>
                  <a:srgbClr val="FFFFFF"/>
                </a:solidFill>
              </a14:hiddenFill>
            </a:ext>
          </a:extLst>
        </p:spPr>
      </p:pic>
      <p:sp>
        <p:nvSpPr>
          <p:cNvPr id="6150" name="Oval 6">
            <a:extLst>
              <a:ext uri="{FF2B5EF4-FFF2-40B4-BE49-F238E27FC236}">
                <a16:creationId xmlns:a16="http://schemas.microsoft.com/office/drawing/2014/main" id="{190B1A01-D49F-44BB-B588-227FADB04A63}"/>
              </a:ext>
            </a:extLst>
          </p:cNvPr>
          <p:cNvSpPr>
            <a:spLocks noChangeArrowheads="1"/>
          </p:cNvSpPr>
          <p:nvPr/>
        </p:nvSpPr>
        <p:spPr bwMode="auto">
          <a:xfrm>
            <a:off x="6400800" y="2286000"/>
            <a:ext cx="2438400" cy="1600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Look, Utbah has returned!</a:t>
            </a:r>
          </a:p>
          <a:p>
            <a:pPr algn="ctr" rtl="1"/>
            <a:r>
              <a:rPr lang="en-US" altLang="en-US" b="1"/>
              <a:t>So how did it go? </a:t>
            </a:r>
          </a:p>
        </p:txBody>
      </p:sp>
      <p:sp>
        <p:nvSpPr>
          <p:cNvPr id="6151" name="Oval 7">
            <a:extLst>
              <a:ext uri="{FF2B5EF4-FFF2-40B4-BE49-F238E27FC236}">
                <a16:creationId xmlns:a16="http://schemas.microsoft.com/office/drawing/2014/main" id="{B9F421FC-B321-4247-BF90-6CAECF41507B}"/>
              </a:ext>
            </a:extLst>
          </p:cNvPr>
          <p:cNvSpPr>
            <a:spLocks noChangeArrowheads="1"/>
          </p:cNvSpPr>
          <p:nvPr/>
        </p:nvSpPr>
        <p:spPr bwMode="auto">
          <a:xfrm>
            <a:off x="2895600" y="1219200"/>
            <a:ext cx="2362200" cy="1752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I have heard things that</a:t>
            </a:r>
          </a:p>
          <a:p>
            <a:pPr algn="ctr" rtl="1"/>
            <a:r>
              <a:rPr lang="en-US" altLang="en-US" b="1"/>
              <a:t>Never in my life have I</a:t>
            </a:r>
          </a:p>
          <a:p>
            <a:pPr algn="ctr" rtl="1"/>
            <a:r>
              <a:rPr lang="en-US" altLang="en-US" b="1"/>
              <a:t>Ever heard such things…I advise you</a:t>
            </a:r>
          </a:p>
          <a:p>
            <a:pPr algn="ctr" rtl="1"/>
            <a:r>
              <a:rPr lang="en-US" altLang="en-US" b="1"/>
              <a:t>To stay away from the </a:t>
            </a:r>
          </a:p>
          <a:p>
            <a:pPr algn="ctr" rtl="1"/>
            <a:r>
              <a:rPr lang="en-US" altLang="en-US" b="1"/>
              <a:t>Prophet.</a:t>
            </a:r>
          </a:p>
        </p:txBody>
      </p:sp>
      <p:sp>
        <p:nvSpPr>
          <p:cNvPr id="6152" name="Oval 8">
            <a:extLst>
              <a:ext uri="{FF2B5EF4-FFF2-40B4-BE49-F238E27FC236}">
                <a16:creationId xmlns:a16="http://schemas.microsoft.com/office/drawing/2014/main" id="{2491E4EF-E3D7-436F-B750-FE53F4F24CB6}"/>
              </a:ext>
            </a:extLst>
          </p:cNvPr>
          <p:cNvSpPr>
            <a:spLocks noChangeArrowheads="1"/>
          </p:cNvSpPr>
          <p:nvPr/>
        </p:nvSpPr>
        <p:spPr bwMode="auto">
          <a:xfrm>
            <a:off x="6019800" y="2133600"/>
            <a:ext cx="2971800" cy="1600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Mohamed’s magic must of </a:t>
            </a:r>
          </a:p>
          <a:p>
            <a:pPr algn="ctr"/>
            <a:r>
              <a:rPr lang="en-US" altLang="en-US" b="1"/>
              <a:t>Affected Utbah as well… </a:t>
            </a:r>
          </a:p>
          <a:p>
            <a:pPr algn="ctr"/>
            <a:r>
              <a:rPr lang="en-US" altLang="en-US" b="1"/>
              <a:t>What a shame.</a:t>
            </a:r>
          </a:p>
        </p:txBody>
      </p:sp>
      <p:sp>
        <p:nvSpPr>
          <p:cNvPr id="6153" name="Oval 9">
            <a:extLst>
              <a:ext uri="{FF2B5EF4-FFF2-40B4-BE49-F238E27FC236}">
                <a16:creationId xmlns:a16="http://schemas.microsoft.com/office/drawing/2014/main" id="{B40BBB2D-B7FB-421F-B7FC-974FDA8B0FA3}"/>
              </a:ext>
            </a:extLst>
          </p:cNvPr>
          <p:cNvSpPr>
            <a:spLocks noChangeArrowheads="1"/>
          </p:cNvSpPr>
          <p:nvPr/>
        </p:nvSpPr>
        <p:spPr bwMode="auto">
          <a:xfrm>
            <a:off x="3124200" y="2667000"/>
            <a:ext cx="2667000" cy="1295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Well enough is enough!</a:t>
            </a:r>
          </a:p>
          <a:p>
            <a:pPr algn="ctr"/>
            <a:r>
              <a:rPr lang="en-US" altLang="en-US" b="1"/>
              <a:t>from here on out we are</a:t>
            </a:r>
          </a:p>
          <a:p>
            <a:pPr algn="ctr"/>
            <a:r>
              <a:rPr lang="en-US" altLang="en-US" b="1"/>
              <a:t>going to boycott Mohamed’s</a:t>
            </a:r>
          </a:p>
          <a:p>
            <a:pPr algn="ctr"/>
            <a:r>
              <a:rPr lang="en-US" altLang="en-US" b="1"/>
              <a:t>tribe, Banu Hashim!</a:t>
            </a:r>
          </a:p>
        </p:txBody>
      </p:sp>
    </p:spTree>
    <p:extLst>
      <p:ext uri="{BB962C8B-B14F-4D97-AF65-F5344CB8AC3E}">
        <p14:creationId xmlns:p14="http://schemas.microsoft.com/office/powerpoint/2010/main" val="3120190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1.66667E-6 6.18871E-6 C 0.00312 -0.00601 0.0059 -0.00994 0.01041 -0.01387 C 0.0158 -0.02543 0.02448 -0.02798 0.03368 -0.03121 C 0.04166 -0.03052 0.05 -0.03029 0.05833 -0.02936 C 0.06371 -0.02867 0.06771 -0.01803 0.07257 -0.01387 C 0.07535 0.00232 0.07118 -0.01456 0.07778 -0.00346 C 0.08281 0.0051 0.07448 6.18871E-6 0.08281 0.00348 C 0.08906 -0.00855 0.08628 -0.00346 0.09062 -0.01202 C 0.09166 -0.01364 0.09357 -0.01294 0.09479 -0.01387 C 0.10191 -0.01872 0.10868 -0.01919 0.11666 -0.02081 C 0.13455 -0.02011 0.15243 -0.01988 0.16996 -0.01896 C 0.17916 -0.01849 0.18646 -0.0104 0.19462 -0.00693 C 0.19462 -0.00693 0.19861 0.00348 0.20121 6.18871E-6 C 0.20191 -0.00115 0.20017 -0.00346 0.2 -0.00508 C 0.20017 -0.01156 0.19948 -0.01826 0.20121 -0.02428 C 0.20486 -0.03676 0.21614 -0.03815 0.22465 -0.03977 C 0.25173 -0.03769 0.24062 -0.04139 0.25451 -0.02936 C 0.2559 -0.02335 0.26215 -0.01572 0.26614 -0.01202 C 0.26788 -0.00855 0.27257 -0.00392 0.27257 -0.00161 " pathEditMode="relative" ptsTypes="ffffffffffffffffffA">
                                      <p:cBhvr>
                                        <p:cTn id="6" dur="3000" fill="hold"/>
                                        <p:tgtEl>
                                          <p:spTgt spid="6148"/>
                                        </p:tgtEl>
                                        <p:attrNameLst>
                                          <p:attrName>ppt_x</p:attrName>
                                          <p:attrName>ppt_y</p:attrName>
                                        </p:attrNameLst>
                                      </p:cBhvr>
                                    </p:animMotion>
                                  </p:childTnLst>
                                </p:cTn>
                              </p:par>
                              <p:par>
                                <p:cTn id="7" presetID="10" presetClass="entr" presetSubtype="0" fill="hold" grpId="0" nodeType="withEffect">
                                  <p:stCondLst>
                                    <p:cond delay="0"/>
                                  </p:stCondLst>
                                  <p:childTnLst>
                                    <p:set>
                                      <p:cBhvr>
                                        <p:cTn id="8" dur="1" fill="hold">
                                          <p:stCondLst>
                                            <p:cond delay="0"/>
                                          </p:stCondLst>
                                        </p:cTn>
                                        <p:tgtEl>
                                          <p:spTgt spid="6150"/>
                                        </p:tgtEl>
                                        <p:attrNameLst>
                                          <p:attrName>style.visibility</p:attrName>
                                        </p:attrNameLst>
                                      </p:cBhvr>
                                      <p:to>
                                        <p:strVal val="visible"/>
                                      </p:to>
                                    </p:set>
                                    <p:animEffect transition="in" filter="fade">
                                      <p:cBhvr>
                                        <p:cTn id="9" dur="2000"/>
                                        <p:tgtEl>
                                          <p:spTgt spid="61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151"/>
                                        </p:tgtEl>
                                        <p:attrNameLst>
                                          <p:attrName>style.visibility</p:attrName>
                                        </p:attrNameLst>
                                      </p:cBhvr>
                                      <p:to>
                                        <p:strVal val="visible"/>
                                      </p:to>
                                    </p:set>
                                    <p:animEffect transition="in" filter="fade">
                                      <p:cBhvr>
                                        <p:cTn id="14" dur="2000"/>
                                        <p:tgtEl>
                                          <p:spTgt spid="615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0.30989 -0.02335 C 0.33524 -0.0222 0.36632 -0.037 0.38663 -0.01803 C 0.40121 -0.00393 0.38073 -0.0148 0.39739 -0.0074 C 0.4033 0.00301 0.41302 0.0118 0.4217 0.01897 C 0.42413 0.00301 0.42465 -0.003 0.43698 -0.01017 C 0.44218 -0.02289 0.45191 -0.03422 0.46336 -0.03908 C 0.46857 -0.04856 0.47205 -0.04879 0.4809 -0.05203 C 0.49444 -0.04879 0.50312 -0.04186 0.5158 -0.0363 C 0.51701 -0.03492 0.52482 -0.02359 0.52899 -0.02613 C 0.53385 -0.0289 0.53246 -0.03908 0.53576 -0.0444 C 0.53975 -0.05064 0.54392 -0.05689 0.54861 -0.06267 C 0.5585 -0.07446 0.57725 -0.09273 0.59045 -0.09944 C 0.59687 -0.10245 0.60538 -0.10476 0.61215 -0.10707 C 0.62031 -0.10638 0.62864 -0.10754 0.63645 -0.10476 C 0.63941 -0.1036 0.63993 -0.09597 0.64288 -0.09667 C 0.64618 -0.09736 0.64583 -0.1036 0.64739 -0.10707 C 0.64913 -0.13413 0.6467 -0.16327 0.67135 -0.17275 C 0.67569 -0.18825 0.67014 -0.1753 0.6802 -0.18316 C 0.69045 -0.19172 0.69618 -0.20074 0.70885 -0.2042 C 0.71389 -0.20351 0.71909 -0.20282 0.72413 -0.20189 C 0.72639 -0.2012 0.72847 -0.19796 0.73055 -0.19912 C 0.73264 -0.2005 0.73107 -0.20513 0.73281 -0.20721 C 0.73437 -0.20883 0.73732 -0.20883 0.73923 -0.20952 C 0.7434 -0.22456 0.74548 -0.23704 0.75694 -0.24653 C 0.76389 -0.25902 0.76684 -0.2678 0.77882 -0.27266 C 0.78229 -0.27174 0.78611 -0.27104 0.78975 -0.26988 C 0.79201 -0.26919 0.79461 -0.26572 0.79635 -0.26757 C 0.79878 -0.26965 0.79705 -0.27474 0.79843 -0.27798 C 0.8 -0.28122 0.80295 -0.2833 0.8052 -0.28584 C 0.80729 -0.29556 0.81198 -0.30504 0.8184 -0.31198 C 0.82222 -0.31637 0.83125 -0.32261 0.83125 -0.32215 C 0.83715 -0.33279 0.83455 -0.33695 0.84444 -0.34088 C 0.85382 -0.33348 0.8533 -0.32608 0.86441 -0.33025 C 0.87465 -0.35453 0.88836 -0.37072 0.91041 -0.37766 C 0.91892 -0.3765 0.92795 -0.37696 0.93645 -0.37488 C 0.93941 -0.37419 0.9408 -0.36794 0.94323 -0.36956 C 0.94635 -0.37211 0.94531 -0.37904 0.94739 -0.38297 C 0.95173 -0.39038 0.95694 -0.39408 0.96284 -0.3987 C 0.97257 -0.41581 0.9875 -0.429 1.00416 -0.4327 C 1.00937 -0.44218 1.01614 -0.4475 1.0243 -0.45374 C 1.04375 -0.45305 1.10139 -0.46531 1.12951 -0.44334 C 1.13593 -0.46785 1.17118 -0.48334 1.1908 -0.48774 C 1.20538 -0.48704 1.22031 -0.48843 1.23472 -0.48543 C 1.23767 -0.48473 1.24166 -0.4808 1.24114 -0.47733 C 1.24027 -0.47271 1.22291 -0.46993 1.22152 -0.4697 C 1.22361 -0.46785 1.22534 -0.46438 1.22795 -0.46438 C 1.23055 -0.46438 1.23593 -0.46669 1.23472 -0.4697 C 1.2335 -0.47271 1.22882 -0.4697 1.22586 -0.4697 " pathEditMode="relative" rAng="0" ptsTypes="fffffffffffffffffffffffffffffffffffffffffffffffA">
                                      <p:cBhvr>
                                        <p:cTn id="18" dur="2000" fill="hold"/>
                                        <p:tgtEl>
                                          <p:spTgt spid="6148"/>
                                        </p:tgtEl>
                                        <p:attrNameLst>
                                          <p:attrName>ppt_x</p:attrName>
                                          <p:attrName>ppt_y</p:attrName>
                                        </p:attrNameLst>
                                      </p:cBhvr>
                                      <p:rCtr x="46580" y="-21138"/>
                                    </p:animMotion>
                                  </p:childTnLst>
                                </p:cTn>
                              </p:par>
                              <p:par>
                                <p:cTn id="19" presetID="10" presetClass="exit" presetSubtype="0" fill="hold" grpId="1" nodeType="withEffect">
                                  <p:stCondLst>
                                    <p:cond delay="0"/>
                                  </p:stCondLst>
                                  <p:childTnLst>
                                    <p:animEffect transition="out" filter="fade">
                                      <p:cBhvr>
                                        <p:cTn id="20" dur="2000"/>
                                        <p:tgtEl>
                                          <p:spTgt spid="6151"/>
                                        </p:tgtEl>
                                      </p:cBhvr>
                                    </p:animEffect>
                                    <p:set>
                                      <p:cBhvr>
                                        <p:cTn id="21" dur="1" fill="hold">
                                          <p:stCondLst>
                                            <p:cond delay="1999"/>
                                          </p:stCondLst>
                                        </p:cTn>
                                        <p:tgtEl>
                                          <p:spTgt spid="6151"/>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2000"/>
                                        <p:tgtEl>
                                          <p:spTgt spid="6150"/>
                                        </p:tgtEl>
                                      </p:cBhvr>
                                    </p:animEffect>
                                    <p:set>
                                      <p:cBhvr>
                                        <p:cTn id="24" dur="1" fill="hold">
                                          <p:stCondLst>
                                            <p:cond delay="1999"/>
                                          </p:stCondLst>
                                        </p:cTn>
                                        <p:tgtEl>
                                          <p:spTgt spid="6150"/>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152"/>
                                        </p:tgtEl>
                                        <p:attrNameLst>
                                          <p:attrName>style.visibility</p:attrName>
                                        </p:attrNameLst>
                                      </p:cBhvr>
                                      <p:to>
                                        <p:strVal val="visible"/>
                                      </p:to>
                                    </p:set>
                                    <p:animEffect transition="in" filter="fade">
                                      <p:cBhvr>
                                        <p:cTn id="29" dur="2000"/>
                                        <p:tgtEl>
                                          <p:spTgt spid="615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153"/>
                                        </p:tgtEl>
                                        <p:attrNameLst>
                                          <p:attrName>style.visibility</p:attrName>
                                        </p:attrNameLst>
                                      </p:cBhvr>
                                      <p:to>
                                        <p:strVal val="visible"/>
                                      </p:to>
                                    </p:set>
                                    <p:animEffect transition="in" filter="fade">
                                      <p:cBhvr>
                                        <p:cTn id="34" dur="20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P spid="6150" grpId="1" animBg="1"/>
      <p:bldP spid="6151" grpId="0" animBg="1"/>
      <p:bldP spid="6151" grpId="1" animBg="1"/>
      <p:bldP spid="6152" grpId="0" animBg="1"/>
      <p:bldP spid="615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595228-68CA-4408-A0B1-36F7F65DAE4D}"/>
              </a:ext>
            </a:extLst>
          </p:cNvPr>
          <p:cNvSpPr>
            <a:spLocks noGrp="1" noChangeArrowheads="1"/>
          </p:cNvSpPr>
          <p:nvPr>
            <p:ph type="body" idx="1"/>
          </p:nvPr>
        </p:nvSpPr>
        <p:spPr>
          <a:xfrm>
            <a:off x="-304800" y="914400"/>
            <a:ext cx="9372600" cy="5257800"/>
          </a:xfrm>
        </p:spPr>
        <p:txBody>
          <a:bodyPr/>
          <a:lstStyle/>
          <a:p>
            <a:pPr algn="ctr">
              <a:lnSpc>
                <a:spcPct val="80000"/>
              </a:lnSpc>
            </a:pPr>
            <a:r>
              <a:rPr lang="en-US" altLang="en-US" sz="2800">
                <a:solidFill>
                  <a:schemeClr val="bg1"/>
                </a:solidFill>
              </a:rPr>
              <a:t>And the boycott started. All of Banu Hashim was affected by this massive boycott. But after 3 years they saw it was hopeless; the will of the Muslims and the love and devotion to the prophet was so great they were ready to die out of starvation. After these 3 years the boycott ended and many have died…including his beloved and supporting wife, Khadijah. And in the same week his uncle who would look out for him, and the uncle who protected him from his own tribe also died, Abu-Talib. With these two deaths the prophet was weaker than before. Khadijah supported the prophet with her wealth. And Abu-Talib would support the prophet because he was the leader of Banu-Hashim and without him Banu-Hashim could kill or kick Mohamed (SAW) out of the clan. Mohamed was sad but he still though, “the consumers died but the provider is still alive and will always be, Allah (SWT)!”</a:t>
            </a:r>
          </a:p>
        </p:txBody>
      </p:sp>
      <p:sp>
        <p:nvSpPr>
          <p:cNvPr id="7171" name="WordArt 3">
            <a:extLst>
              <a:ext uri="{FF2B5EF4-FFF2-40B4-BE49-F238E27FC236}">
                <a16:creationId xmlns:a16="http://schemas.microsoft.com/office/drawing/2014/main" id="{B8607B6B-A004-41C4-8E35-E138270B6EF2}"/>
              </a:ext>
            </a:extLst>
          </p:cNvPr>
          <p:cNvSpPr>
            <a:spLocks noChangeArrowheads="1" noChangeShapeType="1" noTextEdit="1"/>
          </p:cNvSpPr>
          <p:nvPr/>
        </p:nvSpPr>
        <p:spPr bwMode="auto">
          <a:xfrm>
            <a:off x="1828800" y="228600"/>
            <a:ext cx="5791200" cy="914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47931"/>
              </a:avLst>
            </a:prstTxWarp>
          </a:bodyPr>
          <a:lstStyle/>
          <a:p>
            <a:pPr algn="ctr"/>
            <a:r>
              <a:rPr lang="en-US" sz="3600" kern="10">
                <a:ln w="9525">
                  <a:solidFill>
                    <a:srgbClr val="0000FF"/>
                  </a:solidFill>
                  <a:round/>
                  <a:headEnd/>
                  <a:tailEnd/>
                </a:ln>
                <a:solidFill>
                  <a:srgbClr val="00FFFF">
                    <a:alpha val="89999"/>
                  </a:srgbClr>
                </a:solidFill>
                <a:latin typeface="Arial Black" panose="020B0A04020102020204" pitchFamily="34" charset="0"/>
              </a:rPr>
              <a:t>The Boycott and death</a:t>
            </a:r>
          </a:p>
        </p:txBody>
      </p:sp>
    </p:spTree>
    <p:extLst>
      <p:ext uri="{BB962C8B-B14F-4D97-AF65-F5344CB8AC3E}">
        <p14:creationId xmlns:p14="http://schemas.microsoft.com/office/powerpoint/2010/main" val="15933883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16F726A-15C6-4F32-9374-E361CB270832}"/>
              </a:ext>
            </a:extLst>
          </p:cNvPr>
          <p:cNvSpPr>
            <a:spLocks noGrp="1" noChangeArrowheads="1"/>
          </p:cNvSpPr>
          <p:nvPr>
            <p:ph type="body" idx="1"/>
          </p:nvPr>
        </p:nvSpPr>
        <p:spPr>
          <a:xfrm>
            <a:off x="0" y="838200"/>
            <a:ext cx="9144000" cy="2514600"/>
          </a:xfrm>
        </p:spPr>
        <p:txBody>
          <a:bodyPr/>
          <a:lstStyle/>
          <a:p>
            <a:pPr>
              <a:lnSpc>
                <a:spcPct val="90000"/>
              </a:lnSpc>
            </a:pPr>
            <a:r>
              <a:rPr lang="en-US" altLang="en-US" sz="2100" b="1"/>
              <a:t>What was the difference between Omar (R) and Utbah? Both knew that the Quran was true but why did one accept and one denied? The difference was that one made effort into accepting Islam ,and as for the other he knew it was true and yet he denied it. The same goes to the poet, Al-Walid Ibn Almugeera! In surat al-Bakra Allah says… </a:t>
            </a:r>
          </a:p>
        </p:txBody>
      </p:sp>
      <p:sp>
        <p:nvSpPr>
          <p:cNvPr id="8195" name="Rectangle 3">
            <a:extLst>
              <a:ext uri="{FF2B5EF4-FFF2-40B4-BE49-F238E27FC236}">
                <a16:creationId xmlns:a16="http://schemas.microsoft.com/office/drawing/2014/main" id="{D6EE2AEF-6A82-4C18-B1D2-6626F9067444}"/>
              </a:ext>
            </a:extLst>
          </p:cNvPr>
          <p:cNvSpPr>
            <a:spLocks noChangeArrowheads="1"/>
          </p:cNvSpPr>
          <p:nvPr/>
        </p:nvSpPr>
        <p:spPr bwMode="auto">
          <a:xfrm>
            <a:off x="990600" y="3352800"/>
            <a:ext cx="76676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1"/>
            <a:r>
              <a:rPr lang="en-US" altLang="en-US" sz="2000" b="1"/>
              <a:t>Al-Baqara</a:t>
            </a:r>
            <a:endParaRPr lang="ar-SA" altLang="en-US" sz="2000" b="1"/>
          </a:p>
          <a:p>
            <a:pPr algn="ctr" rtl="1"/>
            <a:r>
              <a:rPr lang="en-US" altLang="en-US" sz="2000" b="1"/>
              <a:t>In their hearts is a disease, and Allah increaseth their disease.</a:t>
            </a:r>
          </a:p>
          <a:p>
            <a:pPr algn="ctr" rtl="1"/>
            <a:r>
              <a:rPr lang="en-US" altLang="en-US" sz="2000" b="1"/>
              <a:t> A painful doom is theirs because they lie. (10)</a:t>
            </a:r>
            <a:r>
              <a:rPr lang="ar-SA" altLang="en-US" sz="2000" b="1"/>
              <a:t> </a:t>
            </a:r>
          </a:p>
        </p:txBody>
      </p:sp>
      <p:sp>
        <p:nvSpPr>
          <p:cNvPr id="8196" name="Rectangle 4">
            <a:extLst>
              <a:ext uri="{FF2B5EF4-FFF2-40B4-BE49-F238E27FC236}">
                <a16:creationId xmlns:a16="http://schemas.microsoft.com/office/drawing/2014/main" id="{360A82FD-4833-407B-A554-0D93474ECF86}"/>
              </a:ext>
            </a:extLst>
          </p:cNvPr>
          <p:cNvSpPr>
            <a:spLocks noChangeArrowheads="1"/>
          </p:cNvSpPr>
          <p:nvPr/>
        </p:nvSpPr>
        <p:spPr bwMode="auto">
          <a:xfrm>
            <a:off x="304800" y="2438400"/>
            <a:ext cx="8839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rtl="1"/>
            <a:r>
              <a:rPr lang="ar-SA" altLang="en-US" sz="2800" b="1"/>
              <a:t>سُوۡرَةُ البَقَرَة</a:t>
            </a:r>
            <a:endParaRPr lang="ar-SA" altLang="en-US" sz="2800"/>
          </a:p>
          <a:p>
            <a:pPr algn="ctr" rtl="1"/>
            <a:r>
              <a:rPr lang="ar-SA" altLang="en-US" sz="2800"/>
              <a:t>فِى قُلُوبِهِم مَّرَضٌ۬ فَزَادَهُمُ ٱللَّهُ مَرَضً۬ا‌ۖ وَلَهُمۡ عَذَابٌ أَلِيمُۢ بِمَا كَانُواْ يَكۡذِبُونَ (﻿١٠﻿)</a:t>
            </a:r>
            <a:r>
              <a:rPr lang="ar-SA" altLang="en-US" sz="2800" b="1"/>
              <a:t> </a:t>
            </a:r>
          </a:p>
        </p:txBody>
      </p:sp>
      <p:pic>
        <p:nvPicPr>
          <p:cNvPr id="8197" name="prophet-suratalbaqara10.wav">
            <a:hlinkClick r:id="" action="ppaction://media"/>
            <a:extLst>
              <a:ext uri="{FF2B5EF4-FFF2-40B4-BE49-F238E27FC236}">
                <a16:creationId xmlns:a16="http://schemas.microsoft.com/office/drawing/2014/main" id="{7669885C-EEAA-47F4-A4ED-E99EAF897BD9}"/>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6172200" y="24384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8198" name="WordArt 6">
            <a:extLst>
              <a:ext uri="{FF2B5EF4-FFF2-40B4-BE49-F238E27FC236}">
                <a16:creationId xmlns:a16="http://schemas.microsoft.com/office/drawing/2014/main" id="{B5400584-0169-4DCE-A095-D65FAE3F1C62}"/>
              </a:ext>
            </a:extLst>
          </p:cNvPr>
          <p:cNvSpPr>
            <a:spLocks noChangeArrowheads="1" noChangeShapeType="1" noTextEdit="1"/>
          </p:cNvSpPr>
          <p:nvPr/>
        </p:nvSpPr>
        <p:spPr bwMode="auto">
          <a:xfrm>
            <a:off x="2209800" y="0"/>
            <a:ext cx="51816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0">
                  <a:gsLst>
                    <a:gs pos="0">
                      <a:srgbClr val="00FF00">
                        <a:gamma/>
                        <a:shade val="46275"/>
                        <a:invGamma/>
                      </a:srgbClr>
                    </a:gs>
                    <a:gs pos="100000">
                      <a:srgbClr val="00FF00"/>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A lesson to be learned</a:t>
            </a:r>
          </a:p>
        </p:txBody>
      </p:sp>
      <p:sp>
        <p:nvSpPr>
          <p:cNvPr id="8199" name="Rectangle 7">
            <a:extLst>
              <a:ext uri="{FF2B5EF4-FFF2-40B4-BE49-F238E27FC236}">
                <a16:creationId xmlns:a16="http://schemas.microsoft.com/office/drawing/2014/main" id="{FC22B0D3-8D70-43F7-B2BB-51B6552BEDBC}"/>
              </a:ext>
            </a:extLst>
          </p:cNvPr>
          <p:cNvSpPr>
            <a:spLocks noChangeArrowheads="1"/>
          </p:cNvSpPr>
          <p:nvPr/>
        </p:nvSpPr>
        <p:spPr bwMode="auto">
          <a:xfrm>
            <a:off x="0" y="4343400"/>
            <a:ext cx="9144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2400" b="1"/>
              <a:t>In this aya (verse), when Allah (SWT) says “disease” he means the disbelief in the message of Allah. So they already disbelieve in the message of Allah (SWT) and they persist on disbelief of Islam then Allah (SWT)  punishes them by adding to their disbelief until they reach a point of no return and they become as ignorant as the pharaoh that prophet </a:t>
            </a:r>
            <a:r>
              <a:rPr lang="en-US" altLang="en-US" sz="2400" b="1" i="1"/>
              <a:t>Musa </a:t>
            </a:r>
            <a:r>
              <a:rPr lang="en-US" altLang="en-US" sz="2400" b="1"/>
              <a:t>(Moses) battled!</a:t>
            </a:r>
          </a:p>
        </p:txBody>
      </p:sp>
    </p:spTree>
    <p:extLst>
      <p:ext uri="{BB962C8B-B14F-4D97-AF65-F5344CB8AC3E}">
        <p14:creationId xmlns:p14="http://schemas.microsoft.com/office/powerpoint/2010/main" val="20667014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19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0002" fill="hold"/>
                                        <p:tgtEl>
                                          <p:spTgt spid="8197"/>
                                        </p:tgtEl>
                                      </p:cBhvr>
                                    </p:cmd>
                                  </p:childTnLst>
                                </p:cTn>
                              </p:par>
                            </p:childTnLst>
                          </p:cTn>
                        </p:par>
                      </p:childTnLst>
                    </p:cTn>
                  </p:par>
                </p:childTnLst>
              </p:cTn>
              <p:nextCondLst>
                <p:cond evt="onClick" delay="0">
                  <p:tgtEl>
                    <p:spTgt spid="819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197"/>
                </p:tgtEl>
              </p:cMediaNode>
            </p:audio>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2065FBA-AEE0-464C-B88C-6CDF4E4F54DB}"/>
              </a:ext>
            </a:extLst>
          </p:cNvPr>
          <p:cNvSpPr>
            <a:spLocks noGrp="1" noChangeArrowheads="1"/>
          </p:cNvSpPr>
          <p:nvPr>
            <p:ph type="body" idx="1"/>
          </p:nvPr>
        </p:nvSpPr>
        <p:spPr>
          <a:xfrm>
            <a:off x="228600" y="1143000"/>
            <a:ext cx="8915400" cy="4525963"/>
          </a:xfrm>
        </p:spPr>
        <p:txBody>
          <a:bodyPr/>
          <a:lstStyle/>
          <a:p>
            <a:r>
              <a:rPr lang="en-US" altLang="en-US"/>
              <a:t>There doesn’t only work in your disadvantage it also works in your advantage as well! There is a hadith that says, “To those who will take one step towards  Me (Allah), I will advance to them in ten steps.</a:t>
            </a:r>
            <a:r>
              <a:rPr lang="ar-EG" altLang="en-US"/>
              <a:t> ”</a:t>
            </a:r>
            <a:r>
              <a:rPr lang="en-US" altLang="en-US"/>
              <a:t>What does this mean?  For the goodness that you do, He will give you ten beauties, and you will grow very quickly in beauty and goodness. </a:t>
            </a:r>
          </a:p>
        </p:txBody>
      </p:sp>
      <p:sp>
        <p:nvSpPr>
          <p:cNvPr id="9219" name="WordArt 3">
            <a:extLst>
              <a:ext uri="{FF2B5EF4-FFF2-40B4-BE49-F238E27FC236}">
                <a16:creationId xmlns:a16="http://schemas.microsoft.com/office/drawing/2014/main" id="{608D26AB-6CEF-46B0-90B8-ADEDA2D7B9DE}"/>
              </a:ext>
            </a:extLst>
          </p:cNvPr>
          <p:cNvSpPr>
            <a:spLocks noChangeArrowheads="1" noChangeShapeType="1" noTextEdit="1"/>
          </p:cNvSpPr>
          <p:nvPr/>
        </p:nvSpPr>
        <p:spPr bwMode="auto">
          <a:xfrm>
            <a:off x="2133600" y="152400"/>
            <a:ext cx="51816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0">
                  <a:gsLst>
                    <a:gs pos="0">
                      <a:srgbClr val="00FF00">
                        <a:gamma/>
                        <a:shade val="46275"/>
                        <a:invGamma/>
                      </a:srgbClr>
                    </a:gs>
                    <a:gs pos="100000">
                      <a:srgbClr val="00FF00"/>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A lesson to be learned</a:t>
            </a:r>
          </a:p>
        </p:txBody>
      </p:sp>
    </p:spTree>
    <p:extLst>
      <p:ext uri="{BB962C8B-B14F-4D97-AF65-F5344CB8AC3E}">
        <p14:creationId xmlns:p14="http://schemas.microsoft.com/office/powerpoint/2010/main" val="29487351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2C3E61A-DB08-456D-8222-48A58B9ABFD0}"/>
              </a:ext>
            </a:extLst>
          </p:cNvPr>
          <p:cNvSpPr>
            <a:spLocks noGrp="1" noChangeArrowheads="1"/>
          </p:cNvSpPr>
          <p:nvPr>
            <p:ph type="ctrTitle"/>
          </p:nvPr>
        </p:nvSpPr>
        <p:spPr>
          <a:xfrm>
            <a:off x="685800" y="2130425"/>
            <a:ext cx="7772400" cy="1470025"/>
          </a:xfrm>
        </p:spPr>
        <p:txBody>
          <a:bodyPr anchor="ctr"/>
          <a:lstStyle/>
          <a:p>
            <a:r>
              <a:rPr lang="en-US" altLang="en-US" sz="4400"/>
              <a:t> </a:t>
            </a:r>
          </a:p>
        </p:txBody>
      </p:sp>
      <p:sp>
        <p:nvSpPr>
          <p:cNvPr id="11268" name="WordArt 4">
            <a:extLst>
              <a:ext uri="{FF2B5EF4-FFF2-40B4-BE49-F238E27FC236}">
                <a16:creationId xmlns:a16="http://schemas.microsoft.com/office/drawing/2014/main" id="{8AC00075-7E34-44AD-A9A8-86996394BF9C}"/>
              </a:ext>
            </a:extLst>
          </p:cNvPr>
          <p:cNvSpPr>
            <a:spLocks noChangeArrowheads="1" noChangeShapeType="1" noTextEdit="1"/>
          </p:cNvSpPr>
          <p:nvPr/>
        </p:nvSpPr>
        <p:spPr bwMode="auto">
          <a:xfrm>
            <a:off x="762000" y="2514600"/>
            <a:ext cx="7772400" cy="1371600"/>
          </a:xfrm>
          <a:prstGeom prst="rect">
            <a:avLst/>
          </a:prstGeom>
        </p:spPr>
        <p:txBody>
          <a:bodyPr wrap="none" fromWordArt="1">
            <a:prstTxWarp prst="textPlain">
              <a:avLst>
                <a:gd name="adj" fmla="val 4612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Sirat Of The PROPET (SAW)</a:t>
            </a:r>
          </a:p>
        </p:txBody>
      </p:sp>
      <p:sp>
        <p:nvSpPr>
          <p:cNvPr id="11269" name="WordArt 5">
            <a:extLst>
              <a:ext uri="{FF2B5EF4-FFF2-40B4-BE49-F238E27FC236}">
                <a16:creationId xmlns:a16="http://schemas.microsoft.com/office/drawing/2014/main" id="{D52CEE39-5B13-4E23-A372-3EF926948F81}"/>
              </a:ext>
            </a:extLst>
          </p:cNvPr>
          <p:cNvSpPr>
            <a:spLocks noChangeArrowheads="1" noChangeShapeType="1" noTextEdit="1"/>
          </p:cNvSpPr>
          <p:nvPr/>
        </p:nvSpPr>
        <p:spPr bwMode="auto">
          <a:xfrm>
            <a:off x="2438400" y="5105400"/>
            <a:ext cx="4724400" cy="1257300"/>
          </a:xfrm>
          <a:prstGeom prst="rect">
            <a:avLst/>
          </a:prstGeom>
        </p:spPr>
        <p:txBody>
          <a:bodyPr wrap="none" fromWordArt="1">
            <a:prstTxWarp prst="textPlain">
              <a:avLst>
                <a:gd name="adj" fmla="val 45926"/>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Part 10</a:t>
            </a:r>
          </a:p>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LIFE IN MAKKAH</a:t>
            </a:r>
          </a:p>
        </p:txBody>
      </p:sp>
    </p:spTree>
    <p:extLst>
      <p:ext uri="{BB962C8B-B14F-4D97-AF65-F5344CB8AC3E}">
        <p14:creationId xmlns:p14="http://schemas.microsoft.com/office/powerpoint/2010/main" val="17354875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530627F-4C6F-42C0-9231-C96E20C21C94}"/>
              </a:ext>
            </a:extLst>
          </p:cNvPr>
          <p:cNvSpPr>
            <a:spLocks noGrp="1" noChangeArrowheads="1"/>
          </p:cNvSpPr>
          <p:nvPr>
            <p:ph type="title"/>
          </p:nvPr>
        </p:nvSpPr>
        <p:spPr>
          <a:xfrm>
            <a:off x="457200" y="-228600"/>
            <a:ext cx="8229600" cy="1143000"/>
          </a:xfrm>
        </p:spPr>
        <p:txBody>
          <a:bodyPr/>
          <a:lstStyle/>
          <a:p>
            <a:r>
              <a:rPr lang="en-US" altLang="en-US">
                <a:solidFill>
                  <a:schemeClr val="bg1"/>
                </a:solidFill>
              </a:rPr>
              <a:t>The Kuffars’ disbelief</a:t>
            </a:r>
          </a:p>
        </p:txBody>
      </p:sp>
      <p:sp>
        <p:nvSpPr>
          <p:cNvPr id="3075" name="Rectangle 3">
            <a:extLst>
              <a:ext uri="{FF2B5EF4-FFF2-40B4-BE49-F238E27FC236}">
                <a16:creationId xmlns:a16="http://schemas.microsoft.com/office/drawing/2014/main" id="{F5908106-43E4-4DD6-A0B2-FC9A59807CD4}"/>
              </a:ext>
            </a:extLst>
          </p:cNvPr>
          <p:cNvSpPr>
            <a:spLocks noGrp="1" noChangeArrowheads="1"/>
          </p:cNvSpPr>
          <p:nvPr>
            <p:ph type="body" idx="1"/>
          </p:nvPr>
        </p:nvSpPr>
        <p:spPr>
          <a:xfrm>
            <a:off x="0" y="685800"/>
            <a:ext cx="9144000" cy="4525963"/>
          </a:xfrm>
        </p:spPr>
        <p:txBody>
          <a:bodyPr/>
          <a:lstStyle/>
          <a:p>
            <a:pPr>
              <a:lnSpc>
                <a:spcPct val="90000"/>
              </a:lnSpc>
              <a:buFontTx/>
              <a:buNone/>
            </a:pPr>
            <a:r>
              <a:rPr lang="en-US" altLang="en-US" sz="2400" b="1">
                <a:solidFill>
                  <a:schemeClr val="bg1"/>
                </a:solidFill>
              </a:rPr>
              <a:t>	To those who heard the language of the Quran in its most beautiful, and most poetic form there was not any excuse for them not to believe. All the poets had always showed talent during their early childhood, but Mohamed (SAW) got his revelation during adulthood and in its most beautiful form. It was hard to explain such a thing! At first, by natural instinct, they called him a poet. But Allah replied to this in surat Ya-sin when he said…</a:t>
            </a:r>
          </a:p>
        </p:txBody>
      </p:sp>
      <p:sp>
        <p:nvSpPr>
          <p:cNvPr id="3076" name="Rectangle 4">
            <a:extLst>
              <a:ext uri="{FF2B5EF4-FFF2-40B4-BE49-F238E27FC236}">
                <a16:creationId xmlns:a16="http://schemas.microsoft.com/office/drawing/2014/main" id="{746C82DD-641C-4928-96A5-3FC73560110A}"/>
              </a:ext>
            </a:extLst>
          </p:cNvPr>
          <p:cNvSpPr>
            <a:spLocks noChangeArrowheads="1"/>
          </p:cNvSpPr>
          <p:nvPr/>
        </p:nvSpPr>
        <p:spPr bwMode="auto">
          <a:xfrm>
            <a:off x="-103960" y="3347591"/>
            <a:ext cx="915507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1"/>
            <a:r>
              <a:rPr lang="ar-SA" altLang="en-US" sz="3200" b="1" dirty="0" err="1"/>
              <a:t>سُوۡرَةُ</a:t>
            </a:r>
            <a:r>
              <a:rPr lang="ar-SA" altLang="en-US" sz="3200" b="1" dirty="0"/>
              <a:t> </a:t>
            </a:r>
            <a:r>
              <a:rPr lang="ar-SA" altLang="en-US" sz="3200" b="1" dirty="0" err="1"/>
              <a:t>یسٓ</a:t>
            </a:r>
            <a:endParaRPr lang="ar-SA" altLang="en-US" sz="3200" b="1" dirty="0"/>
          </a:p>
          <a:p>
            <a:pPr algn="ctr" rtl="1"/>
            <a:r>
              <a:rPr lang="ar-SA" altLang="en-US" sz="3200" b="1" dirty="0"/>
              <a:t>وَمَا </a:t>
            </a:r>
            <a:r>
              <a:rPr lang="ar-SA" altLang="en-US" sz="3200" b="1" dirty="0" err="1"/>
              <a:t>عَلَّمۡنَـٰهُ</a:t>
            </a:r>
            <a:r>
              <a:rPr lang="ar-SA" altLang="en-US" sz="3200" b="1" dirty="0"/>
              <a:t> </a:t>
            </a:r>
            <a:r>
              <a:rPr lang="ar-SA" altLang="en-US" sz="3200" b="1" dirty="0" err="1"/>
              <a:t>ٱلشِّعۡرَ</a:t>
            </a:r>
            <a:r>
              <a:rPr lang="ar-SA" altLang="en-US" sz="3200" b="1" dirty="0"/>
              <a:t> وَمَا </a:t>
            </a:r>
            <a:r>
              <a:rPr lang="ar-SA" altLang="en-US" sz="3200" b="1" dirty="0" err="1"/>
              <a:t>يَنۢبَغِى</a:t>
            </a:r>
            <a:r>
              <a:rPr lang="ar-SA" altLang="en-US" sz="3200" b="1" dirty="0"/>
              <a:t> لَهُ </a:t>
            </a:r>
            <a:r>
              <a:rPr lang="ar-SA" altLang="en-US" sz="3200" b="1" dirty="0" err="1"/>
              <a:t>ۥۤ‌ۚ</a:t>
            </a:r>
            <a:r>
              <a:rPr lang="ar-SA" altLang="en-US" sz="3200" b="1" dirty="0"/>
              <a:t> </a:t>
            </a:r>
            <a:r>
              <a:rPr lang="ar-SA" altLang="en-US" sz="3200" b="1" dirty="0" err="1"/>
              <a:t>إِنۡ</a:t>
            </a:r>
            <a:r>
              <a:rPr lang="ar-SA" altLang="en-US" sz="3200" b="1" dirty="0"/>
              <a:t> هُوَ إِلَّا </a:t>
            </a:r>
            <a:r>
              <a:rPr lang="ar-SA" altLang="en-US" sz="3200" b="1" dirty="0" err="1"/>
              <a:t>ذِكۡرٌ</a:t>
            </a:r>
            <a:r>
              <a:rPr lang="ar-SA" altLang="en-US" sz="3200" b="1" dirty="0"/>
              <a:t>۬ </a:t>
            </a:r>
            <a:r>
              <a:rPr lang="ar-SA" altLang="en-US" sz="3200" b="1" dirty="0" err="1"/>
              <a:t>وَقُرۡءَانٌ</a:t>
            </a:r>
            <a:r>
              <a:rPr lang="ar-SA" altLang="en-US" sz="3200" b="1" dirty="0"/>
              <a:t>۬ مُّبِينٌ۬ (﻿٦٩﻿) </a:t>
            </a:r>
          </a:p>
        </p:txBody>
      </p:sp>
      <p:sp>
        <p:nvSpPr>
          <p:cNvPr id="3077" name="Rectangle 5">
            <a:extLst>
              <a:ext uri="{FF2B5EF4-FFF2-40B4-BE49-F238E27FC236}">
                <a16:creationId xmlns:a16="http://schemas.microsoft.com/office/drawing/2014/main" id="{12C1175B-7FB5-451B-9748-BB3D24683456}"/>
              </a:ext>
            </a:extLst>
          </p:cNvPr>
          <p:cNvSpPr>
            <a:spLocks noChangeArrowheads="1"/>
          </p:cNvSpPr>
          <p:nvPr/>
        </p:nvSpPr>
        <p:spPr bwMode="auto">
          <a:xfrm>
            <a:off x="0" y="4572000"/>
            <a:ext cx="9144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rtl="1"/>
            <a:r>
              <a:rPr lang="en-US" altLang="en-US" sz="2800" b="1" dirty="0" err="1"/>
              <a:t>Ya</a:t>
            </a:r>
            <a:r>
              <a:rPr lang="en-US" altLang="en-US" sz="2800" b="1" dirty="0"/>
              <a:t>-Seen</a:t>
            </a:r>
            <a:br>
              <a:rPr lang="en-US" altLang="en-US" sz="2800" b="1" dirty="0"/>
            </a:br>
            <a:r>
              <a:rPr lang="en-US" altLang="en-US" sz="2800" b="1" dirty="0"/>
              <a:t>And We have not taught him (Muhammad) poetry, nor is it meet for him. This is naught else than a Reminder and a Lecture making plain, (69) </a:t>
            </a:r>
            <a:endParaRPr lang="ar-SA" altLang="en-US" sz="2800" b="1" dirty="0"/>
          </a:p>
        </p:txBody>
      </p:sp>
      <p:pic>
        <p:nvPicPr>
          <p:cNvPr id="3078" name="prophet-suratyasin69">
            <a:hlinkClick r:id="" action="ppaction://media"/>
            <a:extLst>
              <a:ext uri="{FF2B5EF4-FFF2-40B4-BE49-F238E27FC236}">
                <a16:creationId xmlns:a16="http://schemas.microsoft.com/office/drawing/2014/main" id="{3D0978F5-CA4C-4ABF-A3F1-F9A50A68AC56}"/>
              </a:ext>
            </a:extLst>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srcRect/>
          <a:stretch>
            <a:fillRect/>
          </a:stretch>
        </p:blipFill>
        <p:spPr bwMode="auto">
          <a:xfrm>
            <a:off x="3657600" y="6858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0420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7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1752" fill="hold"/>
                                        <p:tgtEl>
                                          <p:spTgt spid="3078"/>
                                        </p:tgtEl>
                                      </p:cBhvr>
                                    </p:cmd>
                                  </p:childTnLst>
                                </p:cTn>
                              </p:par>
                            </p:childTnLst>
                          </p:cTn>
                        </p:par>
                      </p:childTnLst>
                    </p:cTn>
                  </p:par>
                </p:childTnLst>
              </p:cTn>
              <p:nextCondLst>
                <p:cond evt="onClick" delay="0">
                  <p:tgtEl>
                    <p:spTgt spid="3078"/>
                  </p:tgtEl>
                </p:cond>
              </p:nextCondLst>
            </p:seq>
            <p:audio>
              <p:cMediaNode vol="10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307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EC8B5D6-6B9F-4795-8B20-08D5D69AAD2C}"/>
              </a:ext>
            </a:extLst>
          </p:cNvPr>
          <p:cNvSpPr>
            <a:spLocks noGrp="1" noChangeArrowheads="1"/>
          </p:cNvSpPr>
          <p:nvPr>
            <p:ph type="title"/>
          </p:nvPr>
        </p:nvSpPr>
        <p:spPr/>
        <p:txBody>
          <a:bodyPr/>
          <a:lstStyle/>
          <a:p>
            <a:r>
              <a:rPr lang="en-US" altLang="en-US"/>
              <a:t>Early Childhood</a:t>
            </a:r>
          </a:p>
        </p:txBody>
      </p:sp>
      <p:pic>
        <p:nvPicPr>
          <p:cNvPr id="3075" name="Picture 3">
            <a:extLst>
              <a:ext uri="{FF2B5EF4-FFF2-40B4-BE49-F238E27FC236}">
                <a16:creationId xmlns:a16="http://schemas.microsoft.com/office/drawing/2014/main" id="{2E0D43F8-3506-494D-B19F-13B03AE28E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071813"/>
            <a:ext cx="6076950" cy="4065587"/>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a:extLst>
              <a:ext uri="{FF2B5EF4-FFF2-40B4-BE49-F238E27FC236}">
                <a16:creationId xmlns:a16="http://schemas.microsoft.com/office/drawing/2014/main" id="{5B4A20A0-DC2D-448B-B183-386E25AD2876}"/>
              </a:ext>
            </a:extLst>
          </p:cNvPr>
          <p:cNvSpPr>
            <a:spLocks noGrp="1" noChangeArrowheads="1"/>
          </p:cNvSpPr>
          <p:nvPr>
            <p:ph type="body" idx="1"/>
          </p:nvPr>
        </p:nvSpPr>
        <p:spPr>
          <a:xfrm>
            <a:off x="457200" y="1600200"/>
            <a:ext cx="8077200" cy="4525963"/>
          </a:xfrm>
          <a:noFill/>
          <a:ln/>
        </p:spPr>
        <p:txBody>
          <a:bodyPr/>
          <a:lstStyle/>
          <a:p>
            <a:pPr lvl="1">
              <a:buFontTx/>
              <a:buNone/>
            </a:pPr>
            <a:r>
              <a:rPr lang="en-US" altLang="en-US"/>
              <a:t>	Rasulullah (SAW) belonged to the tribe of Qurish and a family called </a:t>
            </a:r>
            <a:r>
              <a:rPr lang="en-US" altLang="en-US" i="1"/>
              <a:t>Banu Hashim, His mother is Aminah, and his father was Abdullah.</a:t>
            </a:r>
            <a:r>
              <a:rPr lang="en-US" altLang="en-US"/>
              <a:t> </a:t>
            </a:r>
          </a:p>
        </p:txBody>
      </p:sp>
    </p:spTree>
    <p:extLst>
      <p:ext uri="{BB962C8B-B14F-4D97-AF65-F5344CB8AC3E}">
        <p14:creationId xmlns:p14="http://schemas.microsoft.com/office/powerpoint/2010/main" val="26216237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0D57DE6-0C20-49F9-BDD1-6F0CC0F0FBA6}"/>
              </a:ext>
            </a:extLst>
          </p:cNvPr>
          <p:cNvSpPr>
            <a:spLocks noGrp="1" noChangeArrowheads="1"/>
          </p:cNvSpPr>
          <p:nvPr>
            <p:ph type="body" idx="1"/>
          </p:nvPr>
        </p:nvSpPr>
        <p:spPr>
          <a:xfrm>
            <a:off x="381000" y="0"/>
            <a:ext cx="8229600" cy="2057400"/>
          </a:xfrm>
        </p:spPr>
        <p:txBody>
          <a:bodyPr/>
          <a:lstStyle/>
          <a:p>
            <a:pPr algn="ctr">
              <a:buFontTx/>
              <a:buNone/>
            </a:pPr>
            <a:r>
              <a:rPr lang="en-US" altLang="en-US"/>
              <a:t>	During the 10</a:t>
            </a:r>
            <a:r>
              <a:rPr lang="en-US" altLang="en-US" baseline="30000"/>
              <a:t>th</a:t>
            </a:r>
            <a:r>
              <a:rPr lang="en-US" altLang="en-US"/>
              <a:t>-11</a:t>
            </a:r>
            <a:r>
              <a:rPr lang="en-US" altLang="en-US" baseline="30000"/>
              <a:t>th</a:t>
            </a:r>
            <a:r>
              <a:rPr lang="en-US" altLang="en-US"/>
              <a:t> year of prophethood the kuffar continued to oppose Mohamed (SAW) in Makah and therefore he headed to Taif with Zaid (R).</a:t>
            </a:r>
          </a:p>
        </p:txBody>
      </p:sp>
      <p:pic>
        <p:nvPicPr>
          <p:cNvPr id="4099" name="Picture 3">
            <a:extLst>
              <a:ext uri="{FF2B5EF4-FFF2-40B4-BE49-F238E27FC236}">
                <a16:creationId xmlns:a16="http://schemas.microsoft.com/office/drawing/2014/main" id="{6402202F-25D1-4472-A753-51863C960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30480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B948349B-B9F7-44FC-815B-B509CE9F0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825" y="5343525"/>
            <a:ext cx="2924175" cy="151447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a:extLst>
              <a:ext uri="{FF2B5EF4-FFF2-40B4-BE49-F238E27FC236}">
                <a16:creationId xmlns:a16="http://schemas.microsoft.com/office/drawing/2014/main" id="{84D1BFA5-1EA5-4B4E-BE6E-A3C2B7F3C8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435443">
            <a:off x="7518400" y="4572000"/>
            <a:ext cx="3492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7E933E53-3CC2-4AA5-BF67-8E6C51A537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4724400"/>
            <a:ext cx="379413"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253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77778E-7 4.45087E-6 C -0.00156 -0.01711 -0.00191 -0.02428 -0.01337 -0.0296 C -0.02483 -0.0044 -0.01667 -0.0222 -0.02188 -0.03399 C -0.02274 -0.03584 -0.025 -0.03538 -0.02639 -0.03607 C -0.03438 -0.04394 -0.03837 -0.04209 -0.04688 -0.03607 C -0.04566 -0.04162 -0.04392 -0.04463 -0.04688 -0.05087 C -0.05035 -0.0585 -0.0599 -0.07122 -0.0658 -0.07399 C -0.07066 -0.08139 -0.07465 -0.08093 -0.08177 -0.08255 C -0.08472 -0.08185 -0.08802 -0.08255 -0.09045 -0.08047 C -0.09531 -0.07631 -0.08819 -0.06844 -0.09497 -0.07839 C -0.09878 -0.09411 -0.09479 -0.08948 -0.10347 -0.09318 C -0.10503 -0.09388 -0.1066 -0.09457 -0.10799 -0.09526 C -0.11823 -0.09018 -0.11597 -0.09503 -0.11823 -0.08463 C -0.12431 -0.08763 -0.12483 -0.09365 -0.12986 -0.09943 C -0.13524 -0.1059 -0.1401 -0.11284 -0.14601 -0.11839 C -0.15469 -0.11422 -0.15469 -0.11446 -0.16042 -0.10567 C -0.16319 -0.10706 -0.16632 -0.10798 -0.16771 -0.11214 C -0.17326 -0.1281 -0.16667 -0.12301 -0.175 -0.12694 C -0.17899 -0.12625 -0.18299 -0.12578 -0.18681 -0.12486 C -0.18819 -0.1244 -0.18958 -0.12185 -0.19097 -0.12278 C -0.19566 -0.12555 -0.19323 -0.13804 -0.19826 -0.13966 C -0.20451 -0.14151 -0.21094 -0.14104 -0.21736 -0.14174 C -0.22083 -0.15723 -0.21806 -0.15122 -0.22448 -0.1607 C -0.23194 -0.16 -0.23906 -0.15792 -0.24635 -0.15862 C -0.24948 -0.15885 -0.25208 -0.17642 -0.25503 -0.18197 C -0.25781 -0.18683 -0.26667 -0.19029 -0.26667 -0.19006 C -0.29045 -0.18798 -0.28229 -0.18428 -0.29444 -0.19677 C -0.2967 -0.21688 -0.29757 -0.21203 -0.31198 -0.20925 C -0.3125 -0.20717 -0.31198 -0.20232 -0.31354 -0.20301 C -0.31719 -0.20486 -0.32118 -0.2148 -0.32361 -0.21989 C -0.3283 -0.2192 -0.33333 -0.2192 -0.33819 -0.21781 C -0.34115 -0.21688 -0.34688 -0.21365 -0.34688 -0.21341 C -0.34878 -0.21434 -0.35104 -0.21411 -0.3526 -0.21573 C -0.36979 -0.23214 -0.35295 -0.22289 -0.36441 -0.22844 C -0.37014 -0.22683 -0.37483 -0.22451 -0.38056 -0.22197 C -0.39045 -0.23191 -0.38576 -0.22891 -0.39358 -0.23261 C -0.39688 -0.23191 -0.40035 -0.23168 -0.40382 -0.23052 C -0.40677 -0.2296 -0.41233 -0.22636 -0.41233 -0.22613 " pathEditMode="relative" rAng="0" ptsTypes="fffffffffffffffffffffffffffffffffffffA">
                                      <p:cBhvr>
                                        <p:cTn id="6" dur="2000" fill="hold"/>
                                        <p:tgtEl>
                                          <p:spTgt spid="4102"/>
                                        </p:tgtEl>
                                        <p:attrNameLst>
                                          <p:attrName>ppt_x</p:attrName>
                                          <p:attrName>ppt_y</p:attrName>
                                        </p:attrNameLst>
                                      </p:cBhvr>
                                      <p:rCtr x="-20625" y="-11630"/>
                                    </p:animMotion>
                                  </p:childTnLst>
                                </p:cTn>
                              </p:par>
                              <p:par>
                                <p:cTn id="7" presetID="0" presetClass="path" presetSubtype="0" accel="50000" decel="50000" fill="hold" nodeType="withEffect">
                                  <p:stCondLst>
                                    <p:cond delay="0"/>
                                  </p:stCondLst>
                                  <p:childTnLst>
                                    <p:animMotion origin="layout" path="M 5.55556E-7 2.71676E-6 C -0.00156 -0.01711 -0.00191 -0.02428 -0.01337 -0.0296 C -0.02483 -0.0044 -0.01667 -0.0222 -0.02188 -0.03399 C -0.02274 -0.03584 -0.025 -0.03538 -0.02639 -0.03607 C -0.03438 -0.04393 -0.03837 -0.04208 -0.04688 -0.03607 C -0.04566 -0.04162 -0.04392 -0.04463 -0.04688 -0.05087 C -0.05035 -0.0585 -0.0599 -0.07122 -0.0658 -0.07399 C -0.07066 -0.08139 -0.07465 -0.08093 -0.08177 -0.08255 C -0.08472 -0.08185 -0.08802 -0.08255 -0.09045 -0.08047 C -0.09531 -0.0763 -0.08819 -0.06844 -0.09497 -0.07838 C -0.09879 -0.09411 -0.09479 -0.08948 -0.10347 -0.09318 C -0.10504 -0.09388 -0.1066 -0.09457 -0.10799 -0.09526 C -0.11823 -0.09018 -0.11597 -0.09503 -0.11823 -0.08463 C -0.12431 -0.08763 -0.12483 -0.09364 -0.12986 -0.09942 C -0.13524 -0.1059 -0.1401 -0.11284 -0.14601 -0.11838 C -0.15469 -0.11422 -0.15469 -0.11445 -0.16042 -0.10567 C -0.16319 -0.10705 -0.16632 -0.10798 -0.16771 -0.11214 C -0.17326 -0.1281 -0.16667 -0.12301 -0.175 -0.12694 C -0.17899 -0.12625 -0.18299 -0.12578 -0.18681 -0.12486 C -0.18819 -0.1244 -0.18958 -0.12185 -0.19097 -0.12278 C -0.19566 -0.12555 -0.19323 -0.13804 -0.19826 -0.13966 C -0.20451 -0.14151 -0.21094 -0.14104 -0.21736 -0.14174 C -0.22083 -0.15723 -0.21806 -0.15122 -0.22448 -0.1607 C -0.23194 -0.16 -0.23906 -0.15792 -0.24635 -0.15862 C -0.24948 -0.15885 -0.25208 -0.17642 -0.25504 -0.18197 C -0.25781 -0.18682 -0.26667 -0.19029 -0.26667 -0.19006 C -0.29045 -0.18798 -0.28229 -0.18428 -0.29444 -0.19677 C -0.2967 -0.21688 -0.29757 -0.21203 -0.31198 -0.20925 C -0.3125 -0.20717 -0.31198 -0.20231 -0.31354 -0.20301 C -0.31719 -0.20486 -0.32118 -0.2148 -0.32361 -0.21989 C -0.3283 -0.21919 -0.33333 -0.21919 -0.33819 -0.21781 C -0.34115 -0.21688 -0.34688 -0.21364 -0.34688 -0.21341 C -0.34879 -0.21434 -0.35104 -0.21411 -0.3526 -0.21573 C -0.36979 -0.23214 -0.35295 -0.22289 -0.36441 -0.22844 C -0.37014 -0.22682 -0.37483 -0.22451 -0.38056 -0.22197 C -0.39045 -0.23191 -0.38576 -0.2289 -0.39358 -0.2326 C -0.39688 -0.23191 -0.40035 -0.23168 -0.40382 -0.23052 C -0.40677 -0.2296 -0.41233 -0.22636 -0.41233 -0.22613 " pathEditMode="relative" rAng="0" ptsTypes="fffffffffffffffffffffffffffffffffffffA">
                                      <p:cBhvr>
                                        <p:cTn id="8" dur="2000" fill="hold"/>
                                        <p:tgtEl>
                                          <p:spTgt spid="4101"/>
                                        </p:tgtEl>
                                        <p:attrNameLst>
                                          <p:attrName>ppt_x</p:attrName>
                                          <p:attrName>ppt_y</p:attrName>
                                        </p:attrNameLst>
                                      </p:cBhvr>
                                      <p:rCtr x="-20625" y="-11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8A1CD4D-BF21-497E-A450-BD43E16C8A5E}"/>
              </a:ext>
            </a:extLst>
          </p:cNvPr>
          <p:cNvSpPr>
            <a:spLocks noGrp="1" noChangeArrowheads="1"/>
          </p:cNvSpPr>
          <p:nvPr>
            <p:ph type="title"/>
          </p:nvPr>
        </p:nvSpPr>
        <p:spPr/>
        <p:txBody>
          <a:bodyPr/>
          <a:lstStyle/>
          <a:p>
            <a:r>
              <a:rPr lang="en-US" altLang="en-US"/>
              <a:t>TAIF</a:t>
            </a:r>
          </a:p>
        </p:txBody>
      </p:sp>
      <p:sp>
        <p:nvSpPr>
          <p:cNvPr id="5123" name="Rectangle 3">
            <a:extLst>
              <a:ext uri="{FF2B5EF4-FFF2-40B4-BE49-F238E27FC236}">
                <a16:creationId xmlns:a16="http://schemas.microsoft.com/office/drawing/2014/main" id="{197AE28A-08EA-4063-A9F4-37578F0AFC6B}"/>
              </a:ext>
            </a:extLst>
          </p:cNvPr>
          <p:cNvSpPr>
            <a:spLocks noGrp="1" noChangeArrowheads="1"/>
          </p:cNvSpPr>
          <p:nvPr>
            <p:ph type="body" idx="1"/>
          </p:nvPr>
        </p:nvSpPr>
        <p:spPr>
          <a:xfrm>
            <a:off x="457200" y="1219200"/>
            <a:ext cx="8229600" cy="4525963"/>
          </a:xfrm>
        </p:spPr>
        <p:txBody>
          <a:bodyPr/>
          <a:lstStyle/>
          <a:p>
            <a:r>
              <a:rPr lang="en-US" altLang="en-US"/>
              <a:t>When he arrived he started preaching to the people of Taif. The quran says this…</a:t>
            </a:r>
          </a:p>
        </p:txBody>
      </p:sp>
      <p:sp>
        <p:nvSpPr>
          <p:cNvPr id="5124" name="Rectangle 4">
            <a:extLst>
              <a:ext uri="{FF2B5EF4-FFF2-40B4-BE49-F238E27FC236}">
                <a16:creationId xmlns:a16="http://schemas.microsoft.com/office/drawing/2014/main" id="{1458AA26-E59B-47CE-ABB3-EC4F63039AC2}"/>
              </a:ext>
            </a:extLst>
          </p:cNvPr>
          <p:cNvSpPr>
            <a:spLocks noChangeArrowheads="1"/>
          </p:cNvSpPr>
          <p:nvPr/>
        </p:nvSpPr>
        <p:spPr bwMode="auto">
          <a:xfrm>
            <a:off x="160338" y="2286000"/>
            <a:ext cx="89836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1"/>
            <a:r>
              <a:rPr lang="ar-SA" altLang="en-US" sz="2800" b="1"/>
              <a:t>وَمَآ أَرۡسَلۡنَا فِى قَرۡيَةٍ۬ مِّن نَّذِيرٍ إِلَّا قَالَ مُتۡرَفُوهَآ إِنَّا بِمَآ أُرۡسِلۡتُم بِهِۦ كَـٰفِرُونَ (﻿٣٤﻿)</a:t>
            </a:r>
            <a:endParaRPr lang="ar-EG" altLang="en-US" sz="2800" b="1"/>
          </a:p>
          <a:p>
            <a:pPr algn="ctr" rtl="1"/>
            <a:r>
              <a:rPr lang="ar-SA" altLang="en-US" sz="2800" b="1"/>
              <a:t> وَقَالُواْ نَحۡنُ أَڪۡثَرُ أَمۡوَٲلاً۬ وَأَوۡلَـٰدً۬ا وَمَا نَحۡنُ بِمُعَذَّبِينَ (﻿٣٥﻿) </a:t>
            </a:r>
          </a:p>
        </p:txBody>
      </p:sp>
      <p:pic>
        <p:nvPicPr>
          <p:cNvPr id="5125" name="prophet-suratsaba34-35.wav">
            <a:hlinkClick r:id="" action="ppaction://media"/>
            <a:extLst>
              <a:ext uri="{FF2B5EF4-FFF2-40B4-BE49-F238E27FC236}">
                <a16:creationId xmlns:a16="http://schemas.microsoft.com/office/drawing/2014/main" id="{D398814F-B36D-4E27-9CCD-7D246C4BD880}"/>
              </a:ext>
            </a:extLst>
          </p:cNvPr>
          <p:cNvPicPr>
            <a:picLocks noChangeAspect="1" noChangeArrowheads="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8229600" y="266700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5126" name="Rectangle 6">
            <a:extLst>
              <a:ext uri="{FF2B5EF4-FFF2-40B4-BE49-F238E27FC236}">
                <a16:creationId xmlns:a16="http://schemas.microsoft.com/office/drawing/2014/main" id="{5ADA2B12-A9FB-4A2E-9F3E-AFC8C96F94D5}"/>
              </a:ext>
            </a:extLst>
          </p:cNvPr>
          <p:cNvSpPr>
            <a:spLocks noChangeArrowheads="1"/>
          </p:cNvSpPr>
          <p:nvPr/>
        </p:nvSpPr>
        <p:spPr bwMode="auto">
          <a:xfrm>
            <a:off x="1066800" y="3200400"/>
            <a:ext cx="73152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800" b="1"/>
              <a:t>Saba</a:t>
            </a:r>
            <a:br>
              <a:rPr lang="en-US" altLang="en-US" sz="2800" b="1"/>
            </a:br>
            <a:r>
              <a:rPr lang="en-US" altLang="en-US" sz="2800" b="1"/>
              <a:t>And We sent not unto any township a warner, but its pampered ones declared: Lo! we are disbelievers in that which ye bring unto. (34) And they say: We are more (than you) in wealth and children. We are not the punished! (35) </a:t>
            </a:r>
            <a:endParaRPr lang="ar-SA" altLang="en-US" sz="2800" b="1"/>
          </a:p>
        </p:txBody>
      </p:sp>
    </p:spTree>
    <p:extLst>
      <p:ext uri="{BB962C8B-B14F-4D97-AF65-F5344CB8AC3E}">
        <p14:creationId xmlns:p14="http://schemas.microsoft.com/office/powerpoint/2010/main" val="15786473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12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58505" fill="hold"/>
                                        <p:tgtEl>
                                          <p:spTgt spid="5125"/>
                                        </p:tgtEl>
                                      </p:cBhvr>
                                    </p:cmd>
                                  </p:childTnLst>
                                </p:cTn>
                              </p:par>
                            </p:childTnLst>
                          </p:cTn>
                        </p:par>
                      </p:childTnLst>
                    </p:cTn>
                  </p:par>
                </p:childTnLst>
              </p:cTn>
              <p:nextCondLst>
                <p:cond evt="onClick" delay="0">
                  <p:tgtEl>
                    <p:spTgt spid="512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125"/>
                </p:tgtEl>
              </p:cMediaNode>
            </p:audio>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D5A71D24-FC8C-4EC5-A964-03EADF7F7EA1}"/>
              </a:ext>
            </a:extLst>
          </p:cNvPr>
          <p:cNvSpPr>
            <a:spLocks noGrp="1" noChangeArrowheads="1"/>
          </p:cNvSpPr>
          <p:nvPr>
            <p:ph type="body" idx="1"/>
          </p:nvPr>
        </p:nvSpPr>
        <p:spPr/>
        <p:txBody>
          <a:bodyPr/>
          <a:lstStyle/>
          <a:p>
            <a:endParaRPr lang="en-US" altLang="en-US"/>
          </a:p>
        </p:txBody>
      </p:sp>
      <p:pic>
        <p:nvPicPr>
          <p:cNvPr id="6148" name="Picture 4">
            <a:extLst>
              <a:ext uri="{FF2B5EF4-FFF2-40B4-BE49-F238E27FC236}">
                <a16:creationId xmlns:a16="http://schemas.microsoft.com/office/drawing/2014/main" id="{6141F5FA-0698-4B87-8350-75ADD44061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62100"/>
            <a:ext cx="5276850" cy="6076950"/>
          </a:xfrm>
          <a:prstGeom prst="rect">
            <a:avLst/>
          </a:prstGeom>
          <a:noFill/>
          <a:extLst>
            <a:ext uri="{909E8E84-426E-40DD-AFC4-6F175D3DCCD1}">
              <a14:hiddenFill xmlns:a14="http://schemas.microsoft.com/office/drawing/2010/main">
                <a:solidFill>
                  <a:srgbClr val="FFFFFF"/>
                </a:solidFill>
              </a14:hiddenFill>
            </a:ext>
          </a:extLst>
        </p:spPr>
      </p:pic>
      <p:sp>
        <p:nvSpPr>
          <p:cNvPr id="6149" name="Oval 5">
            <a:extLst>
              <a:ext uri="{FF2B5EF4-FFF2-40B4-BE49-F238E27FC236}">
                <a16:creationId xmlns:a16="http://schemas.microsoft.com/office/drawing/2014/main" id="{C7909875-976A-48C8-A5B6-37A30FBA2E2D}"/>
              </a:ext>
            </a:extLst>
          </p:cNvPr>
          <p:cNvSpPr>
            <a:spLocks noChangeArrowheads="1"/>
          </p:cNvSpPr>
          <p:nvPr/>
        </p:nvSpPr>
        <p:spPr bwMode="auto">
          <a:xfrm>
            <a:off x="304800" y="0"/>
            <a:ext cx="3733800" cy="2362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Believe into Allah (SWT) or </a:t>
            </a:r>
          </a:p>
          <a:p>
            <a:pPr algn="ctr" rtl="1"/>
            <a:r>
              <a:rPr lang="en-US" altLang="en-US" b="1"/>
              <a:t>You will suffer the punishment</a:t>
            </a:r>
          </a:p>
          <a:p>
            <a:pPr algn="ctr" rtl="1"/>
            <a:r>
              <a:rPr lang="en-US" altLang="en-US" b="1"/>
              <a:t>Of Hell!</a:t>
            </a:r>
          </a:p>
        </p:txBody>
      </p:sp>
      <p:sp>
        <p:nvSpPr>
          <p:cNvPr id="6150" name="Oval 6">
            <a:extLst>
              <a:ext uri="{FF2B5EF4-FFF2-40B4-BE49-F238E27FC236}">
                <a16:creationId xmlns:a16="http://schemas.microsoft.com/office/drawing/2014/main" id="{CCFE943C-99F2-4936-8071-95689A7AE222}"/>
              </a:ext>
            </a:extLst>
          </p:cNvPr>
          <p:cNvSpPr>
            <a:spLocks noChangeArrowheads="1"/>
          </p:cNvSpPr>
          <p:nvPr/>
        </p:nvSpPr>
        <p:spPr bwMode="auto">
          <a:xfrm>
            <a:off x="5410200" y="0"/>
            <a:ext cx="3505200" cy="2438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We shall not believe in the revelation </a:t>
            </a:r>
          </a:p>
          <a:p>
            <a:pPr algn="ctr" rtl="1"/>
            <a:r>
              <a:rPr lang="en-US" altLang="en-US" b="1"/>
              <a:t>which you bring!</a:t>
            </a:r>
          </a:p>
          <a:p>
            <a:pPr algn="ctr" rtl="1"/>
            <a:r>
              <a:rPr lang="en-US" altLang="en-US" b="1"/>
              <a:t>We have plenty of wealth and </a:t>
            </a:r>
          </a:p>
          <a:p>
            <a:pPr algn="ctr" rtl="1"/>
            <a:r>
              <a:rPr lang="en-US" altLang="en-US" b="1"/>
              <a:t>lots of children we shall not be punished</a:t>
            </a:r>
          </a:p>
        </p:txBody>
      </p:sp>
    </p:spTree>
    <p:extLst>
      <p:ext uri="{BB962C8B-B14F-4D97-AF65-F5344CB8AC3E}">
        <p14:creationId xmlns:p14="http://schemas.microsoft.com/office/powerpoint/2010/main" val="18085702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D8679372-203B-49C2-A42A-F857F4B4D3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895600"/>
            <a:ext cx="9906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a:extLst>
              <a:ext uri="{FF2B5EF4-FFF2-40B4-BE49-F238E27FC236}">
                <a16:creationId xmlns:a16="http://schemas.microsoft.com/office/drawing/2014/main" id="{7C8C30C0-676B-433D-9DCA-1C06B06AC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352800"/>
            <a:ext cx="1436688" cy="2971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CDC518AD-82D4-457C-B097-66AFB6A9C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191000"/>
            <a:ext cx="9906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a:extLst>
              <a:ext uri="{FF2B5EF4-FFF2-40B4-BE49-F238E27FC236}">
                <a16:creationId xmlns:a16="http://schemas.microsoft.com/office/drawing/2014/main" id="{CBCDFB52-9D14-4DA0-AB8B-B2045DF9D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9906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84F285DA-84B5-42D4-94AE-A4090EFBFD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581400"/>
            <a:ext cx="263525" cy="304800"/>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a:extLst>
              <a:ext uri="{FF2B5EF4-FFF2-40B4-BE49-F238E27FC236}">
                <a16:creationId xmlns:a16="http://schemas.microsoft.com/office/drawing/2014/main" id="{327BA1C8-ADCC-48B1-AF19-E101E48B99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572000"/>
            <a:ext cx="263525" cy="30480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a:extLst>
              <a:ext uri="{FF2B5EF4-FFF2-40B4-BE49-F238E27FC236}">
                <a16:creationId xmlns:a16="http://schemas.microsoft.com/office/drawing/2014/main" id="{A0694B1D-8635-49A7-84E5-2F4B0ECFC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191000"/>
            <a:ext cx="9906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a:extLst>
              <a:ext uri="{FF2B5EF4-FFF2-40B4-BE49-F238E27FC236}">
                <a16:creationId xmlns:a16="http://schemas.microsoft.com/office/drawing/2014/main" id="{0C1C5554-7B3E-4C8F-BAB6-025886DF8E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362200"/>
            <a:ext cx="9906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a:extLst>
              <a:ext uri="{FF2B5EF4-FFF2-40B4-BE49-F238E27FC236}">
                <a16:creationId xmlns:a16="http://schemas.microsoft.com/office/drawing/2014/main" id="{AFEDFF4F-DF6C-4F5A-8B12-0EC617A7A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191000"/>
            <a:ext cx="9906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a:extLst>
              <a:ext uri="{FF2B5EF4-FFF2-40B4-BE49-F238E27FC236}">
                <a16:creationId xmlns:a16="http://schemas.microsoft.com/office/drawing/2014/main" id="{0489DEDD-E8FB-4E0C-AEB8-16C7424AF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676400"/>
            <a:ext cx="9906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a:extLst>
              <a:ext uri="{FF2B5EF4-FFF2-40B4-BE49-F238E27FC236}">
                <a16:creationId xmlns:a16="http://schemas.microsoft.com/office/drawing/2014/main" id="{F7E6EBAD-9A8F-4A66-93C3-256DA75E5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76400"/>
            <a:ext cx="9906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7183" name="Picture 15">
            <a:extLst>
              <a:ext uri="{FF2B5EF4-FFF2-40B4-BE49-F238E27FC236}">
                <a16:creationId xmlns:a16="http://schemas.microsoft.com/office/drawing/2014/main" id="{7F6804AC-ABF9-4D9A-AFA3-432C913D66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191000"/>
            <a:ext cx="9906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a:extLst>
              <a:ext uri="{FF2B5EF4-FFF2-40B4-BE49-F238E27FC236}">
                <a16:creationId xmlns:a16="http://schemas.microsoft.com/office/drawing/2014/main" id="{358E026A-0095-4FD6-92A4-94CB8E8D4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581400"/>
            <a:ext cx="9906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7185" name="Picture 17">
            <a:extLst>
              <a:ext uri="{FF2B5EF4-FFF2-40B4-BE49-F238E27FC236}">
                <a16:creationId xmlns:a16="http://schemas.microsoft.com/office/drawing/2014/main" id="{731CFB59-7F08-44E2-8A33-4A63D90CBD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876800"/>
            <a:ext cx="9906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a:extLst>
              <a:ext uri="{FF2B5EF4-FFF2-40B4-BE49-F238E27FC236}">
                <a16:creationId xmlns:a16="http://schemas.microsoft.com/office/drawing/2014/main" id="{EEB51F37-C776-44ED-9988-34EB7ABC1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590800"/>
            <a:ext cx="9906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7187" name="Picture 19">
            <a:extLst>
              <a:ext uri="{FF2B5EF4-FFF2-40B4-BE49-F238E27FC236}">
                <a16:creationId xmlns:a16="http://schemas.microsoft.com/office/drawing/2014/main" id="{9EE5A2AD-12F7-4915-A49F-BCC097336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962400"/>
            <a:ext cx="263525" cy="3048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a:extLst>
              <a:ext uri="{FF2B5EF4-FFF2-40B4-BE49-F238E27FC236}">
                <a16:creationId xmlns:a16="http://schemas.microsoft.com/office/drawing/2014/main" id="{7BF2FF60-2474-45B0-8058-4FC858818D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105400"/>
            <a:ext cx="263525" cy="304800"/>
          </a:xfrm>
          <a:prstGeom prst="rect">
            <a:avLst/>
          </a:prstGeom>
          <a:noFill/>
          <a:extLst>
            <a:ext uri="{909E8E84-426E-40DD-AFC4-6F175D3DCCD1}">
              <a14:hiddenFill xmlns:a14="http://schemas.microsoft.com/office/drawing/2010/main">
                <a:solidFill>
                  <a:srgbClr val="FFFFFF"/>
                </a:solidFill>
              </a14:hiddenFill>
            </a:ext>
          </a:extLst>
        </p:spPr>
      </p:pic>
      <p:pic>
        <p:nvPicPr>
          <p:cNvPr id="7189" name="Picture 21">
            <a:extLst>
              <a:ext uri="{FF2B5EF4-FFF2-40B4-BE49-F238E27FC236}">
                <a16:creationId xmlns:a16="http://schemas.microsoft.com/office/drawing/2014/main" id="{F45E755C-F012-43C0-A6BE-7957978787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25" y="3886200"/>
            <a:ext cx="263525" cy="304800"/>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a:extLst>
              <a:ext uri="{FF2B5EF4-FFF2-40B4-BE49-F238E27FC236}">
                <a16:creationId xmlns:a16="http://schemas.microsoft.com/office/drawing/2014/main" id="{6C5F9799-31E3-45FF-B993-1713965D70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638800"/>
            <a:ext cx="263525"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551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77778E-7 -4.27746E-6 C 0.12726 -0.01988 0.25469 -0.03953 0.31267 -0.04647 C 0.37066 -0.05317 0.35903 -0.09479 0.34757 -0.04069 C 0.33611 0.01365 0.27986 0.17804 0.24444 0.27931 C 0.20903 0.38058 0.15312 0.51931 0.1349 0.5674 " pathEditMode="relative" rAng="0" ptsTypes="aaaaA">
                                      <p:cBhvr>
                                        <p:cTn id="6" dur="500" fill="hold"/>
                                        <p:tgtEl>
                                          <p:spTgt spid="7176"/>
                                        </p:tgtEl>
                                        <p:attrNameLst>
                                          <p:attrName>ppt_x</p:attrName>
                                          <p:attrName>ppt_y</p:attrName>
                                        </p:attrNameLst>
                                      </p:cBhvr>
                                      <p:rCtr x="18524" y="23630"/>
                                    </p:animMotion>
                                  </p:childTnLst>
                                </p:cTn>
                              </p:par>
                            </p:childTnLst>
                          </p:cTn>
                        </p:par>
                        <p:par>
                          <p:cTn id="7" fill="hold" nodeType="afterGroup">
                            <p:stCondLst>
                              <p:cond delay="500"/>
                            </p:stCondLst>
                            <p:childTnLst>
                              <p:par>
                                <p:cTn id="8" presetID="0" presetClass="path" presetSubtype="0" accel="50000" decel="50000" fill="hold" nodeType="afterEffect">
                                  <p:stCondLst>
                                    <p:cond delay="0"/>
                                  </p:stCondLst>
                                  <p:childTnLst>
                                    <p:animMotion origin="layout" path="M 3.61111E-6 0.0141 C 0.15156 -0.00601 0.30347 -0.0259 0.37257 -0.03283 C 0.44166 -0.03977 0.42777 -0.08185 0.41406 -0.02728 C 0.40034 0.02775 0.33333 0.19399 0.29114 0.29665 C 0.24895 0.39907 0.18229 0.53965 0.16059 0.58821 " pathEditMode="relative" rAng="0" ptsTypes="aaaaA">
                                      <p:cBhvr>
                                        <p:cTn id="9" dur="500" fill="hold"/>
                                        <p:tgtEl>
                                          <p:spTgt spid="7177"/>
                                        </p:tgtEl>
                                        <p:attrNameLst>
                                          <p:attrName>ppt_x</p:attrName>
                                          <p:attrName>ppt_y</p:attrName>
                                        </p:attrNameLst>
                                      </p:cBhvr>
                                      <p:rCtr x="22083" y="23908"/>
                                    </p:animMotion>
                                  </p:childTnLst>
                                </p:cTn>
                              </p:par>
                            </p:childTnLst>
                          </p:cTn>
                        </p:par>
                        <p:par>
                          <p:cTn id="10" fill="hold" nodeType="afterGroup">
                            <p:stCondLst>
                              <p:cond delay="1000"/>
                            </p:stCondLst>
                            <p:childTnLst>
                              <p:par>
                                <p:cTn id="11" presetID="0" presetClass="path" presetSubtype="0" accel="50000" decel="50000" fill="hold" nodeType="afterEffect">
                                  <p:stCondLst>
                                    <p:cond delay="0"/>
                                  </p:stCondLst>
                                  <p:childTnLst>
                                    <p:animMotion origin="layout" path="M 0 0 C 0.01337 -0.02662 0.02657 -0.05347 0.03994 -0.08009 C 0.0481 -0.09652 0.05244 -0.1162 0.0599 -0.13333 C 0.06598 -0.14722 0.07327 -0.15995 0.08004 -0.17338 C 0.08334 -0.1868 0.08247 -0.20347 0.08994 -0.21342 C 0.10053 -0.22754 0.11789 -0.22847 0.13004 -0.24004 C 0.1415 -0.25092 0.15 -0.26666 0.1599 -0.28009 C 0.18334 -0.27569 0.2073 -0.275 0.23004 -0.26666 C 0.28612 -0.24629 0.25313 -0.24027 0.3 -0.21342 C 0.31268 -0.20625 0.32657 -0.2044 0.33994 -0.2 C 0.37101 -0.17245 0.37414 -0.17338 0.4 -0.13333 C 0.41077 -0.11643 0.41823 -0.09583 0.43004 -0.08009 C 0.43855 -0.06875 0.45053 -0.06342 0.4599 -0.05347 C 0.46737 -0.0456 0.47327 -0.03565 0.48004 -0.02662 C 0.48282 -0.01574 0.49167 0.04005 0.5099 0.04005 C 0.51945 0.04005 0.52275 0.02153 0.53004 0.0132 C 0.54619 -0.00532 0.56198 -0.025 0.58004 -0.04004 C 0.59028 -0.04861 0.64254 -0.06412 0.65 -0.06666 C 0.66007 -0.08009 0.66615 -0.10324 0.68004 -0.10671 C 0.71598 -0.11551 0.75573 -0.09514 0.78994 -0.08009 C 0.8099 -0.06227 0.85 -0.02662 0.85 -0.02662 C 0.8599 -0.06666 0.86181 -0.08889 0.88994 -0.12014 C 0.8981 -0.12916 0.91025 -0.12777 0.91997 -0.13333 C 0.93369 -0.1412 0.94653 -0.15115 0.9599 -0.15995 C 0.99653 -0.15555 1.03542 -0.16389 1.06997 -0.14676 C 1.08125 -0.1412 1.04289 -0.13565 1.03994 -0.12014 C 1.03768 -0.10787 1.0533 -0.10231 1.0599 -0.09328 C 1.1599 -0.13796 1.26754 -0.11527 1.36997 -0.10671 C 1.38004 -0.09791 1.3908 -0.09027 1.4 -0.08009 C 1.41094 -0.06805 1.4158 -0.04004 1.43004 -0.04004 C 1.44063 -0.04004 1.43247 -0.07014 1.43994 -0.08009 C 1.4474 -0.09004 1.4599 -0.08889 1.46997 -0.09328 C 1.51754 -0.18865 1.48664 -0.16551 1.55 -0.1868 C 1.56337 -0.1824 1.57726 -0.18055 1.58994 -0.17338 C 1.60174 -0.16666 1.65469 -0.1118 1.6599 -0.10671 C 1.66181 -0.0993 1.67778 -0.02384 1.68994 -0.02662 C 1.70851 -0.03078 1.73004 -0.08009 1.73004 -0.08009 C 1.74636 -0.14583 1.72813 -0.10046 1.76997 -0.14676 C 1.78091 -0.15879 1.78907 -0.17477 1.8 -0.1868 C 1.82587 -0.21551 1.82987 -0.21342 1.8599 -0.22662 C 1.87987 -0.22222 1.9033 -0.22893 1.91997 -0.21342 C 1.93959 -0.19514 1.9599 -0.13333 1.9599 -0.13333 C 1.94653 -0.12893 1.92761 -0.13541 1.91997 -0.12014 C 1.91476 -0.10972 1.93403 -0.10324 1.93994 -0.09328 C 1.9474 -0.08078 1.9533 -0.06666 1.9599 -0.05347 C 1.9632 -0.07129 1.9632 -0.09074 1.96997 -0.10671 C 1.98612 -0.14444 2.00712 -0.14791 2.03004 -0.17338 C 2.0408 -0.18541 2.05 -0.2 2.0599 -0.21342 C 2.1033 -0.20902 2.14671 -0.20671 2.18994 -0.2 C 2.20365 -0.19791 2.21771 -0.1949 2.23004 -0.1868 C 2.23855 -0.18125 2.24341 -0.16898 2.25 -0.15995 C 2.17691 -0.12754 2.21042 -0.12639 2.15 -0.14676 C 2.1533 -0.12893 2.15382 -0.10972 2.1599 -0.09328 C 2.16407 -0.08194 2.17414 -0.07639 2.18004 -0.06666 C 2.1875 -0.05416 2.19341 -0.04004 2.2 -0.02662 C 2.21997 -0.05324 2.23994 -0.08009 2.2599 -0.10671 C 2.26667 -0.11574 2.28004 -0.13333 2.28004 -0.13333 C 2.27327 -0.14676 2.25764 -0.15764 2.2599 -0.17338 C 2.26216 -0.18912 2.27952 -0.19213 2.28994 -0.2 C 2.32414 -0.22592 2.32657 -0.225 2.3599 -0.24004 C 2.36667 -0.24884 2.37066 -0.26481 2.38004 -0.26666 C 2.41598 -0.27361 2.43421 -0.24977 2.4599 -0.22662 C 2.43716 -0.10463 2.47414 -0.23148 2.33994 -0.15995 C 2.32726 -0.15324 2.35 -0.125 2.35 -0.10671 " pathEditMode="relative" ptsTypes="fffffffffffffffffffffffffffffffffffffffffffffffffffffffffffffffA">
                                      <p:cBhvr>
                                        <p:cTn id="12" dur="3000" fill="hold"/>
                                        <p:tgtEl>
                                          <p:spTgt spid="7186"/>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 0 C 0.01337 -0.02662 0.02657 -0.05347 0.03994 -0.08009 C 0.0481 -0.09652 0.05244 -0.1162 0.0599 -0.13333 C 0.06598 -0.14722 0.07327 -0.15995 0.08004 -0.17338 C 0.08334 -0.1868 0.08247 -0.20347 0.08994 -0.21342 C 0.10053 -0.22754 0.11789 -0.22847 0.13004 -0.24004 C 0.1415 -0.25092 0.15 -0.26666 0.1599 -0.28009 C 0.18334 -0.27569 0.2073 -0.275 0.23004 -0.26666 C 0.28612 -0.24629 0.25313 -0.24027 0.3 -0.21342 C 0.31268 -0.20625 0.32657 -0.2044 0.33994 -0.2 C 0.37101 -0.17245 0.37414 -0.17338 0.4 -0.13333 C 0.41077 -0.11643 0.41823 -0.09583 0.43004 -0.08009 C 0.43855 -0.06875 0.45053 -0.06342 0.4599 -0.05347 C 0.46737 -0.0456 0.47327 -0.03565 0.48004 -0.02662 C 0.48282 -0.01574 0.49167 0.04005 0.5099 0.04005 C 0.51945 0.04005 0.52275 0.02153 0.53004 0.0132 C 0.54619 -0.00532 0.56198 -0.025 0.58004 -0.04004 C 0.59028 -0.04861 0.64254 -0.06412 0.65 -0.06666 C 0.66007 -0.08009 0.66615 -0.10324 0.68004 -0.10671 C 0.71598 -0.11551 0.75573 -0.09514 0.78994 -0.08009 C 0.8099 -0.06227 0.85 -0.02662 0.85 -0.02662 C 0.8599 -0.06666 0.86181 -0.08889 0.88994 -0.12014 C 0.8981 -0.12916 0.91025 -0.12777 0.91997 -0.13333 C 0.93369 -0.1412 0.94653 -0.15115 0.9599 -0.15995 C 0.99653 -0.15555 1.03542 -0.16389 1.06997 -0.14676 C 1.08125 -0.1412 1.04289 -0.13565 1.03994 -0.12014 C 1.03768 -0.10787 1.0533 -0.10231 1.0599 -0.09328 C 1.1599 -0.13796 1.26754 -0.11527 1.36997 -0.10671 C 1.38004 -0.09791 1.3908 -0.09027 1.4 -0.08009 C 1.41094 -0.06805 1.4158 -0.04004 1.43004 -0.04004 C 1.44063 -0.04004 1.43247 -0.07014 1.43994 -0.08009 C 1.4474 -0.09004 1.4599 -0.08889 1.46997 -0.09328 C 1.51754 -0.18865 1.48664 -0.16551 1.55 -0.1868 C 1.56337 -0.1824 1.57726 -0.18055 1.58994 -0.17338 C 1.60174 -0.16666 1.65469 -0.1118 1.6599 -0.10671 C 1.66181 -0.0993 1.67778 -0.02384 1.68994 -0.02662 C 1.70851 -0.03078 1.73004 -0.08009 1.73004 -0.08009 C 1.74636 -0.14583 1.72813 -0.10046 1.76997 -0.14676 C 1.78091 -0.15879 1.78907 -0.17477 1.8 -0.1868 C 1.82587 -0.21551 1.82987 -0.21342 1.8599 -0.22662 C 1.87987 -0.22222 1.9033 -0.22893 1.91997 -0.21342 C 1.93959 -0.19514 1.9599 -0.13333 1.9599 -0.13333 C 1.94653 -0.12893 1.92761 -0.13541 1.91997 -0.12014 C 1.91476 -0.10972 1.93403 -0.10324 1.93994 -0.09328 C 1.9474 -0.08078 1.9533 -0.06666 1.9599 -0.05347 C 1.9632 -0.07129 1.9632 -0.09074 1.96997 -0.10671 C 1.98612 -0.14444 2.00712 -0.14791 2.03004 -0.17338 C 2.0408 -0.18541 2.05 -0.2 2.0599 -0.21342 C 2.1033 -0.20902 2.14671 -0.20671 2.18994 -0.2 C 2.20365 -0.19791 2.21771 -0.1949 2.23004 -0.1868 C 2.23855 -0.18125 2.24341 -0.16898 2.25 -0.15995 C 2.17691 -0.12754 2.21042 -0.12639 2.15 -0.14676 C 2.1533 -0.12893 2.15382 -0.10972 2.1599 -0.09328 C 2.16407 -0.08194 2.17414 -0.07639 2.18004 -0.06666 C 2.1875 -0.05416 2.19341 -0.04004 2.2 -0.02662 C 2.21997 -0.05324 2.23994 -0.08009 2.2599 -0.10671 C 2.26667 -0.11574 2.28004 -0.13333 2.28004 -0.13333 C 2.27327 -0.14676 2.25764 -0.15764 2.2599 -0.17338 C 2.26216 -0.18912 2.27952 -0.19213 2.28994 -0.2 C 2.32414 -0.22592 2.32657 -0.225 2.3599 -0.24004 C 2.36667 -0.24884 2.37066 -0.26481 2.38004 -0.26666 C 2.41598 -0.27361 2.43421 -0.24977 2.4599 -0.22662 C 2.43716 -0.10463 2.47414 -0.23148 2.33994 -0.15995 C 2.32726 -0.15324 2.35 -0.125 2.35 -0.10671 " pathEditMode="relative" rAng="0" ptsTypes="fffffffffffffffffffffffffffffffffffffffffffffffffffffffffffffffA">
                                      <p:cBhvr>
                                        <p:cTn id="14" dur="3000" fill="hold"/>
                                        <p:tgtEl>
                                          <p:spTgt spid="7184"/>
                                        </p:tgtEl>
                                        <p:attrNameLst>
                                          <p:attrName>ppt_x</p:attrName>
                                          <p:attrName>ppt_y</p:attrName>
                                        </p:attrNameLst>
                                      </p:cBhvr>
                                      <p:rCtr x="0" y="0"/>
                                    </p:animMotion>
                                  </p:childTnLst>
                                </p:cTn>
                              </p:par>
                              <p:par>
                                <p:cTn id="15" presetID="0" presetClass="path" presetSubtype="0" accel="50000" decel="50000" fill="hold" nodeType="withEffect">
                                  <p:stCondLst>
                                    <p:cond delay="0"/>
                                  </p:stCondLst>
                                  <p:childTnLst>
                                    <p:animMotion origin="layout" path="M 0 0 C 0.01337 -0.02662 0.02657 -0.05347 0.03994 -0.08009 C 0.0481 -0.09652 0.05244 -0.1162 0.0599 -0.13333 C 0.06598 -0.14722 0.07327 -0.15995 0.08004 -0.17338 C 0.08334 -0.1868 0.08247 -0.20347 0.08994 -0.21342 C 0.10053 -0.22754 0.11789 -0.22847 0.13004 -0.24004 C 0.1415 -0.25092 0.15 -0.26666 0.1599 -0.28009 C 0.18334 -0.27569 0.2073 -0.275 0.23004 -0.26666 C 0.28612 -0.24629 0.25313 -0.24027 0.3 -0.21342 C 0.31268 -0.20625 0.32657 -0.2044 0.33994 -0.2 C 0.37101 -0.17245 0.37414 -0.17338 0.4 -0.13333 C 0.41077 -0.11643 0.41823 -0.09583 0.43004 -0.08009 C 0.43855 -0.06875 0.45053 -0.06342 0.4599 -0.05347 C 0.46737 -0.0456 0.47327 -0.03565 0.48004 -0.02662 C 0.48282 -0.01574 0.49167 0.04005 0.5099 0.04005 C 0.51945 0.04005 0.52275 0.02153 0.53004 0.0132 C 0.54619 -0.00532 0.56198 -0.025 0.58004 -0.04004 C 0.59028 -0.04861 0.64254 -0.06412 0.65 -0.06666 C 0.66007 -0.08009 0.66615 -0.10324 0.68004 -0.10671 C 0.71598 -0.11551 0.75573 -0.09514 0.78994 -0.08009 C 0.8099 -0.06227 0.85 -0.02662 0.85 -0.02662 C 0.8599 -0.06666 0.86181 -0.08889 0.88994 -0.12014 C 0.8981 -0.12916 0.91025 -0.12777 0.91997 -0.13333 C 0.93369 -0.1412 0.94653 -0.15115 0.9599 -0.15995 C 0.99653 -0.15555 1.03542 -0.16389 1.06997 -0.14676 C 1.08125 -0.1412 1.04289 -0.13565 1.03994 -0.12014 C 1.03768 -0.10787 1.0533 -0.10231 1.0599 -0.09328 C 1.1599 -0.13796 1.26754 -0.11527 1.36997 -0.10671 C 1.38004 -0.09791 1.3908 -0.09027 1.4 -0.08009 C 1.41094 -0.06805 1.4158 -0.04004 1.43004 -0.04004 C 1.44063 -0.04004 1.43247 -0.07014 1.43994 -0.08009 C 1.4474 -0.09004 1.4599 -0.08889 1.46997 -0.09328 C 1.51754 -0.18865 1.48664 -0.16551 1.55 -0.1868 C 1.56337 -0.1824 1.57726 -0.18055 1.58994 -0.17338 C 1.60174 -0.16666 1.65469 -0.1118 1.6599 -0.10671 C 1.66181 -0.0993 1.67778 -0.02384 1.68994 -0.02662 C 1.70851 -0.03078 1.73004 -0.08009 1.73004 -0.08009 C 1.74636 -0.14583 1.72813 -0.10046 1.76997 -0.14676 C 1.78091 -0.15879 1.78907 -0.17477 1.8 -0.1868 C 1.82587 -0.21551 1.82987 -0.21342 1.8599 -0.22662 C 1.87987 -0.22222 1.9033 -0.22893 1.91997 -0.21342 C 1.93959 -0.19514 1.9599 -0.13333 1.9599 -0.13333 C 1.94653 -0.12893 1.92761 -0.13541 1.91997 -0.12014 C 1.91476 -0.10972 1.93403 -0.10324 1.93994 -0.09328 C 1.9474 -0.08078 1.9533 -0.06666 1.9599 -0.05347 C 1.9632 -0.07129 1.9632 -0.09074 1.96997 -0.10671 C 1.98612 -0.14444 2.00712 -0.14791 2.03004 -0.17338 C 2.0408 -0.18541 2.05 -0.2 2.0599 -0.21342 C 2.1033 -0.20902 2.14671 -0.20671 2.18994 -0.2 C 2.20365 -0.19791 2.21771 -0.1949 2.23004 -0.1868 C 2.23855 -0.18125 2.24341 -0.16898 2.25 -0.15995 C 2.17691 -0.12754 2.21042 -0.12639 2.15 -0.14676 C 2.1533 -0.12893 2.15382 -0.10972 2.1599 -0.09328 C 2.16407 -0.08194 2.17414 -0.07639 2.18004 -0.06666 C 2.1875 -0.05416 2.19341 -0.04004 2.2 -0.02662 C 2.21997 -0.05324 2.23994 -0.08009 2.2599 -0.10671 C 2.26667 -0.11574 2.28004 -0.13333 2.28004 -0.13333 C 2.27327 -0.14676 2.25764 -0.15764 2.2599 -0.17338 C 2.26216 -0.18912 2.27952 -0.19213 2.28994 -0.2 C 2.32414 -0.22592 2.32657 -0.225 2.3599 -0.24004 C 2.36667 -0.24884 2.37066 -0.26481 2.38004 -0.26666 C 2.41598 -0.27361 2.43421 -0.24977 2.4599 -0.22662 C 2.43716 -0.10463 2.47414 -0.23148 2.33994 -0.15995 C 2.32726 -0.15324 2.35 -0.125 2.35 -0.10671 " pathEditMode="relative" ptsTypes="fffffffffffffffffffffffffffffffffffffffffffffffffffffffffffffffA">
                                      <p:cBhvr>
                                        <p:cTn id="16" dur="3000" fill="hold"/>
                                        <p:tgtEl>
                                          <p:spTgt spid="7182"/>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 0 C 0.01337 -0.02662 0.02657 -0.05347 0.03994 -0.08009 C 0.0481 -0.09652 0.05244 -0.1162 0.0599 -0.13333 C 0.06598 -0.14722 0.07327 -0.15995 0.08004 -0.17338 C 0.08334 -0.1868 0.08247 -0.20347 0.08994 -0.21342 C 0.10053 -0.22754 0.11789 -0.22847 0.13004 -0.24004 C 0.1415 -0.25092 0.15 -0.26666 0.1599 -0.28009 C 0.18334 -0.27569 0.2073 -0.275 0.23004 -0.26666 C 0.28612 -0.24629 0.25313 -0.24027 0.3 -0.21342 C 0.31268 -0.20625 0.32657 -0.2044 0.33994 -0.2 C 0.37101 -0.17245 0.37414 -0.17338 0.4 -0.13333 C 0.41077 -0.11643 0.41823 -0.09583 0.43004 -0.08009 C 0.43855 -0.06875 0.45053 -0.06342 0.4599 -0.05347 C 0.46737 -0.0456 0.47327 -0.03565 0.48004 -0.02662 C 0.48282 -0.01574 0.49167 0.04005 0.5099 0.04005 C 0.51945 0.04005 0.52275 0.02153 0.53004 0.0132 C 0.54619 -0.00532 0.56198 -0.025 0.58004 -0.04004 C 0.59028 -0.04861 0.64254 -0.06412 0.65 -0.06666 C 0.66007 -0.08009 0.66615 -0.10324 0.68004 -0.10671 C 0.71598 -0.11551 0.75573 -0.09514 0.78994 -0.08009 C 0.8099 -0.06227 0.85 -0.02662 0.85 -0.02662 C 0.8599 -0.06666 0.86181 -0.08889 0.88994 -0.12014 C 0.8981 -0.12916 0.91025 -0.12777 0.91997 -0.13333 C 0.93369 -0.1412 0.94653 -0.15115 0.9599 -0.15995 C 0.99653 -0.15555 1.03542 -0.16389 1.06997 -0.14676 C 1.08125 -0.1412 1.04289 -0.13565 1.03994 -0.12014 C 1.03768 -0.10787 1.0533 -0.10231 1.0599 -0.09328 C 1.1599 -0.13796 1.26754 -0.11527 1.36997 -0.10671 C 1.38004 -0.09791 1.3908 -0.09027 1.4 -0.08009 C 1.41094 -0.06805 1.4158 -0.04004 1.43004 -0.04004 C 1.44063 -0.04004 1.43247 -0.07014 1.43994 -0.08009 C 1.4474 -0.09004 1.4599 -0.08889 1.46997 -0.09328 C 1.51754 -0.18865 1.48664 -0.16551 1.55 -0.1868 C 1.56337 -0.1824 1.57726 -0.18055 1.58994 -0.17338 C 1.60174 -0.16666 1.65469 -0.1118 1.6599 -0.10671 C 1.66181 -0.0993 1.67778 -0.02384 1.68994 -0.02662 C 1.70851 -0.03078 1.73004 -0.08009 1.73004 -0.08009 C 1.74636 -0.14583 1.72813 -0.10046 1.76997 -0.14676 C 1.78091 -0.15879 1.78907 -0.17477 1.8 -0.1868 C 1.82587 -0.21551 1.82987 -0.21342 1.8599 -0.22662 C 1.87987 -0.22222 1.9033 -0.22893 1.91997 -0.21342 C 1.93959 -0.19514 1.9599 -0.13333 1.9599 -0.13333 C 1.94653 -0.12893 1.92761 -0.13541 1.91997 -0.12014 C 1.91476 -0.10972 1.93403 -0.10324 1.93994 -0.09328 C 1.9474 -0.08078 1.9533 -0.06666 1.9599 -0.05347 C 1.9632 -0.07129 1.9632 -0.09074 1.96997 -0.10671 C 1.98612 -0.14444 2.00712 -0.14791 2.03004 -0.17338 C 2.0408 -0.18541 2.05 -0.2 2.0599 -0.21342 C 2.1033 -0.20902 2.14671 -0.20671 2.18994 -0.2 C 2.20365 -0.19791 2.21771 -0.1949 2.23004 -0.1868 C 2.23855 -0.18125 2.24341 -0.16898 2.25 -0.15995 C 2.17691 -0.12754 2.21042 -0.12639 2.15 -0.14676 C 2.1533 -0.12893 2.15382 -0.10972 2.1599 -0.09328 C 2.16407 -0.08194 2.17414 -0.07639 2.18004 -0.06666 C 2.1875 -0.05416 2.19341 -0.04004 2.2 -0.02662 C 2.21997 -0.05324 2.23994 -0.08009 2.2599 -0.10671 C 2.26667 -0.11574 2.28004 -0.13333 2.28004 -0.13333 C 2.27327 -0.14676 2.25764 -0.15764 2.2599 -0.17338 C 2.26216 -0.18912 2.27952 -0.19213 2.28994 -0.2 C 2.32414 -0.22592 2.32657 -0.225 2.3599 -0.24004 C 2.36667 -0.24884 2.37066 -0.26481 2.38004 -0.26666 C 2.41598 -0.27361 2.43421 -0.24977 2.4599 -0.22662 C 2.43716 -0.10463 2.47414 -0.23148 2.33994 -0.15995 C 2.32726 -0.15324 2.35 -0.125 2.35 -0.10671 " pathEditMode="relative" ptsTypes="fffffffffffffffffffffffffffffffffffffffffffffffffffffffffffffffA">
                                      <p:cBhvr>
                                        <p:cTn id="18" dur="3000" fill="hold"/>
                                        <p:tgtEl>
                                          <p:spTgt spid="7185"/>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 0 C 0.01337 -0.02662 0.02657 -0.05347 0.03994 -0.08009 C 0.0481 -0.09652 0.05244 -0.1162 0.0599 -0.13333 C 0.06598 -0.14722 0.07327 -0.15995 0.08004 -0.17338 C 0.08334 -0.1868 0.08247 -0.20347 0.08994 -0.21342 C 0.10053 -0.22754 0.11789 -0.22847 0.13004 -0.24004 C 0.1415 -0.25092 0.15 -0.26666 0.1599 -0.28009 C 0.18334 -0.27569 0.2073 -0.275 0.23004 -0.26666 C 0.28612 -0.24629 0.25313 -0.24027 0.3 -0.21342 C 0.31268 -0.20625 0.32657 -0.2044 0.33994 -0.2 C 0.37101 -0.17245 0.37414 -0.17338 0.4 -0.13333 C 0.41077 -0.11643 0.41823 -0.09583 0.43004 -0.08009 C 0.43855 -0.06875 0.45053 -0.06342 0.4599 -0.05347 C 0.46737 -0.0456 0.47327 -0.03565 0.48004 -0.02662 C 0.48282 -0.01574 0.49167 0.04005 0.5099 0.04005 C 0.51945 0.04005 0.52275 0.02153 0.53004 0.0132 C 0.54619 -0.00532 0.56198 -0.025 0.58004 -0.04004 C 0.59028 -0.04861 0.64254 -0.06412 0.65 -0.06666 C 0.66007 -0.08009 0.66615 -0.10324 0.68004 -0.10671 C 0.71598 -0.11551 0.75573 -0.09514 0.78994 -0.08009 C 0.8099 -0.06227 0.85 -0.02662 0.85 -0.02662 C 0.8599 -0.06666 0.86181 -0.08889 0.88994 -0.12014 C 0.8981 -0.12916 0.91025 -0.12777 0.91997 -0.13333 C 0.93369 -0.1412 0.94653 -0.15115 0.9599 -0.15995 C 0.99653 -0.15555 1.03542 -0.16389 1.06997 -0.14676 C 1.08125 -0.1412 1.04289 -0.13565 1.03994 -0.12014 C 1.03768 -0.10787 1.0533 -0.10231 1.0599 -0.09328 C 1.1599 -0.13796 1.26754 -0.11527 1.36997 -0.10671 C 1.38004 -0.09791 1.3908 -0.09027 1.4 -0.08009 C 1.41094 -0.06805 1.4158 -0.04004 1.43004 -0.04004 C 1.44063 -0.04004 1.43247 -0.07014 1.43994 -0.08009 C 1.4474 -0.09004 1.4599 -0.08889 1.46997 -0.09328 C 1.51754 -0.18865 1.48664 -0.16551 1.55 -0.1868 C 1.56337 -0.1824 1.57726 -0.18055 1.58994 -0.17338 C 1.60174 -0.16666 1.65469 -0.1118 1.6599 -0.10671 C 1.66181 -0.0993 1.67778 -0.02384 1.68994 -0.02662 C 1.70851 -0.03078 1.73004 -0.08009 1.73004 -0.08009 C 1.74636 -0.14583 1.72813 -0.10046 1.76997 -0.14676 C 1.78091 -0.15879 1.78907 -0.17477 1.8 -0.1868 C 1.82587 -0.21551 1.82987 -0.21342 1.8599 -0.22662 C 1.87987 -0.22222 1.9033 -0.22893 1.91997 -0.21342 C 1.93959 -0.19514 1.9599 -0.13333 1.9599 -0.13333 C 1.94653 -0.12893 1.92761 -0.13541 1.91997 -0.12014 C 1.91476 -0.10972 1.93403 -0.10324 1.93994 -0.09328 C 1.9474 -0.08078 1.9533 -0.06666 1.9599 -0.05347 C 1.9632 -0.07129 1.9632 -0.09074 1.96997 -0.10671 C 1.98612 -0.14444 2.00712 -0.14791 2.03004 -0.17338 C 2.0408 -0.18541 2.05 -0.2 2.0599 -0.21342 C 2.1033 -0.20902 2.14671 -0.20671 2.18994 -0.2 C 2.20365 -0.19791 2.21771 -0.1949 2.23004 -0.1868 C 2.23855 -0.18125 2.24341 -0.16898 2.25 -0.15995 C 2.17691 -0.12754 2.21042 -0.12639 2.15 -0.14676 C 2.1533 -0.12893 2.15382 -0.10972 2.1599 -0.09328 C 2.16407 -0.08194 2.17414 -0.07639 2.18004 -0.06666 C 2.1875 -0.05416 2.19341 -0.04004 2.2 -0.02662 C 2.21997 -0.05324 2.23994 -0.08009 2.2599 -0.10671 C 2.26667 -0.11574 2.28004 -0.13333 2.28004 -0.13333 C 2.27327 -0.14676 2.25764 -0.15764 2.2599 -0.17338 C 2.26216 -0.18912 2.27952 -0.19213 2.28994 -0.2 C 2.32414 -0.22592 2.32657 -0.225 2.3599 -0.24004 C 2.36667 -0.24884 2.37066 -0.26481 2.38004 -0.26666 C 2.41598 -0.27361 2.43421 -0.24977 2.4599 -0.22662 C 2.43716 -0.10463 2.47414 -0.23148 2.33994 -0.15995 C 2.32726 -0.15324 2.35 -0.125 2.35 -0.10671 " pathEditMode="relative" ptsTypes="fffffffffffffffffffffffffffffffffffffffffffffffffffffffffffffffA">
                                      <p:cBhvr>
                                        <p:cTn id="20" dur="3000" fill="hold"/>
                                        <p:tgtEl>
                                          <p:spTgt spid="7181"/>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 0 C 0.01337 -0.02662 0.02657 -0.05347 0.03994 -0.08009 C 0.0481 -0.09652 0.05244 -0.1162 0.0599 -0.13333 C 0.06598 -0.14722 0.07327 -0.15995 0.08004 -0.17338 C 0.08334 -0.1868 0.08247 -0.20347 0.08994 -0.21342 C 0.10053 -0.22754 0.11789 -0.22847 0.13004 -0.24004 C 0.1415 -0.25092 0.15 -0.26666 0.1599 -0.28009 C 0.18334 -0.27569 0.2073 -0.275 0.23004 -0.26666 C 0.28612 -0.24629 0.25313 -0.24027 0.3 -0.21342 C 0.31268 -0.20625 0.32657 -0.2044 0.33994 -0.2 C 0.37101 -0.17245 0.37414 -0.17338 0.4 -0.13333 C 0.41077 -0.11643 0.41823 -0.09583 0.43004 -0.08009 C 0.43855 -0.06875 0.45053 -0.06342 0.4599 -0.05347 C 0.46737 -0.0456 0.47327 -0.03565 0.48004 -0.02662 C 0.48282 -0.01574 0.49167 0.04005 0.5099 0.04005 C 0.51945 0.04005 0.52275 0.02153 0.53004 0.0132 C 0.54619 -0.00532 0.56198 -0.025 0.58004 -0.04004 C 0.59028 -0.04861 0.64254 -0.06412 0.65 -0.06666 C 0.66007 -0.08009 0.66615 -0.10324 0.68004 -0.10671 C 0.71598 -0.11551 0.75573 -0.09514 0.78994 -0.08009 C 0.8099 -0.06227 0.85 -0.02662 0.85 -0.02662 C 0.8599 -0.06666 0.86181 -0.08889 0.88994 -0.12014 C 0.8981 -0.12916 0.91025 -0.12777 0.91997 -0.13333 C 0.93369 -0.1412 0.94653 -0.15115 0.9599 -0.15995 C 0.99653 -0.15555 1.03542 -0.16389 1.06997 -0.14676 C 1.08125 -0.1412 1.04289 -0.13565 1.03994 -0.12014 C 1.03768 -0.10787 1.0533 -0.10231 1.0599 -0.09328 C 1.1599 -0.13796 1.26754 -0.11527 1.36997 -0.10671 C 1.38004 -0.09791 1.3908 -0.09027 1.4 -0.08009 C 1.41094 -0.06805 1.4158 -0.04004 1.43004 -0.04004 C 1.44063 -0.04004 1.43247 -0.07014 1.43994 -0.08009 C 1.4474 -0.09004 1.4599 -0.08889 1.46997 -0.09328 C 1.51754 -0.18865 1.48664 -0.16551 1.55 -0.1868 C 1.56337 -0.1824 1.57726 -0.18055 1.58994 -0.17338 C 1.60174 -0.16666 1.65469 -0.1118 1.6599 -0.10671 C 1.66181 -0.0993 1.67778 -0.02384 1.68994 -0.02662 C 1.70851 -0.03078 1.73004 -0.08009 1.73004 -0.08009 C 1.74636 -0.14583 1.72813 -0.10046 1.76997 -0.14676 C 1.78091 -0.15879 1.78907 -0.17477 1.8 -0.1868 C 1.82587 -0.21551 1.82987 -0.21342 1.8599 -0.22662 C 1.87987 -0.22222 1.9033 -0.22893 1.91997 -0.21342 C 1.93959 -0.19514 1.9599 -0.13333 1.9599 -0.13333 C 1.94653 -0.12893 1.92761 -0.13541 1.91997 -0.12014 C 1.91476 -0.10972 1.93403 -0.10324 1.93994 -0.09328 C 1.9474 -0.08078 1.9533 -0.06666 1.9599 -0.05347 C 1.9632 -0.07129 1.9632 -0.09074 1.96997 -0.10671 C 1.98612 -0.14444 2.00712 -0.14791 2.03004 -0.17338 C 2.0408 -0.18541 2.05 -0.2 2.0599 -0.21342 C 2.1033 -0.20902 2.14671 -0.20671 2.18994 -0.2 C 2.20365 -0.19791 2.21771 -0.1949 2.23004 -0.1868 C 2.23855 -0.18125 2.24341 -0.16898 2.25 -0.15995 C 2.17691 -0.12754 2.21042 -0.12639 2.15 -0.14676 C 2.1533 -0.12893 2.15382 -0.10972 2.1599 -0.09328 C 2.16407 -0.08194 2.17414 -0.07639 2.18004 -0.06666 C 2.1875 -0.05416 2.19341 -0.04004 2.2 -0.02662 C 2.21997 -0.05324 2.23994 -0.08009 2.2599 -0.10671 C 2.26667 -0.11574 2.28004 -0.13333 2.28004 -0.13333 C 2.27327 -0.14676 2.25764 -0.15764 2.2599 -0.17338 C 2.26216 -0.18912 2.27952 -0.19213 2.28994 -0.2 C 2.32414 -0.22592 2.32657 -0.225 2.3599 -0.24004 C 2.36667 -0.24884 2.37066 -0.26481 2.38004 -0.26666 C 2.41598 -0.27361 2.43421 -0.24977 2.4599 -0.22662 C 2.43716 -0.10463 2.47414 -0.23148 2.33994 -0.15995 C 2.32726 -0.15324 2.35 -0.125 2.35 -0.10671 " pathEditMode="relative" ptsTypes="fffffffffffffffffffffffffffffffffffffffffffffffffffffffffffffffA">
                                      <p:cBhvr>
                                        <p:cTn id="22" dur="3000" fill="hold"/>
                                        <p:tgtEl>
                                          <p:spTgt spid="7183"/>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 0 C 0.01337 -0.02662 0.02657 -0.05347 0.03994 -0.08009 C 0.0481 -0.09652 0.05244 -0.1162 0.0599 -0.13333 C 0.06598 -0.14722 0.07327 -0.15995 0.08004 -0.17338 C 0.08334 -0.1868 0.08247 -0.20347 0.08994 -0.21342 C 0.10053 -0.22754 0.11789 -0.22847 0.13004 -0.24004 C 0.1415 -0.25092 0.15 -0.26666 0.1599 -0.28009 C 0.18334 -0.27569 0.2073 -0.275 0.23004 -0.26666 C 0.28612 -0.24629 0.25313 -0.24027 0.3 -0.21342 C 0.31268 -0.20625 0.32657 -0.2044 0.33994 -0.2 C 0.37101 -0.17245 0.37414 -0.17338 0.4 -0.13333 C 0.41077 -0.11643 0.41823 -0.09583 0.43004 -0.08009 C 0.43855 -0.06875 0.45053 -0.06342 0.4599 -0.05347 C 0.46737 -0.0456 0.47327 -0.03565 0.48004 -0.02662 C 0.48282 -0.01574 0.49167 0.04005 0.5099 0.04005 C 0.51945 0.04005 0.52275 0.02153 0.53004 0.0132 C 0.54619 -0.00532 0.56198 -0.025 0.58004 -0.04004 C 0.59028 -0.04861 0.64254 -0.06412 0.65 -0.06666 C 0.66007 -0.08009 0.66615 -0.10324 0.68004 -0.10671 C 0.71598 -0.11551 0.75573 -0.09514 0.78994 -0.08009 C 0.8099 -0.06227 0.85 -0.02662 0.85 -0.02662 C 0.8599 -0.06666 0.86181 -0.08889 0.88994 -0.12014 C 0.8981 -0.12916 0.91025 -0.12777 0.91997 -0.13333 C 0.93369 -0.1412 0.94653 -0.15115 0.9599 -0.15995 C 0.99653 -0.15555 1.03542 -0.16389 1.06997 -0.14676 C 1.08125 -0.1412 1.04289 -0.13565 1.03994 -0.12014 C 1.03768 -0.10787 1.0533 -0.10231 1.0599 -0.09328 C 1.1599 -0.13796 1.26754 -0.11527 1.36997 -0.10671 C 1.38004 -0.09791 1.3908 -0.09027 1.4 -0.08009 C 1.41094 -0.06805 1.4158 -0.04004 1.43004 -0.04004 C 1.44063 -0.04004 1.43247 -0.07014 1.43994 -0.08009 C 1.4474 -0.09004 1.4599 -0.08889 1.46997 -0.09328 C 1.51754 -0.18865 1.48664 -0.16551 1.55 -0.1868 C 1.56337 -0.1824 1.57726 -0.18055 1.58994 -0.17338 C 1.60174 -0.16666 1.65469 -0.1118 1.6599 -0.10671 C 1.66181 -0.0993 1.67778 -0.02384 1.68994 -0.02662 C 1.70851 -0.03078 1.73004 -0.08009 1.73004 -0.08009 C 1.74636 -0.14583 1.72813 -0.10046 1.76997 -0.14676 C 1.78091 -0.15879 1.78907 -0.17477 1.8 -0.1868 C 1.82587 -0.21551 1.82987 -0.21342 1.8599 -0.22662 C 1.87987 -0.22222 1.9033 -0.22893 1.91997 -0.21342 C 1.93959 -0.19514 1.9599 -0.13333 1.9599 -0.13333 C 1.94653 -0.12893 1.92761 -0.13541 1.91997 -0.12014 C 1.91476 -0.10972 1.93403 -0.10324 1.93994 -0.09328 C 1.9474 -0.08078 1.9533 -0.06666 1.9599 -0.05347 C 1.9632 -0.07129 1.9632 -0.09074 1.96997 -0.10671 C 1.98612 -0.14444 2.00712 -0.14791 2.03004 -0.17338 C 2.0408 -0.18541 2.05 -0.2 2.0599 -0.21342 C 2.1033 -0.20902 2.14671 -0.20671 2.18994 -0.2 C 2.20365 -0.19791 2.21771 -0.1949 2.23004 -0.1868 C 2.23855 -0.18125 2.24341 -0.16898 2.25 -0.15995 C 2.17691 -0.12754 2.21042 -0.12639 2.15 -0.14676 C 2.1533 -0.12893 2.15382 -0.10972 2.1599 -0.09328 C 2.16407 -0.08194 2.17414 -0.07639 2.18004 -0.06666 C 2.1875 -0.05416 2.19341 -0.04004 2.2 -0.02662 C 2.21997 -0.05324 2.23994 -0.08009 2.2599 -0.10671 C 2.26667 -0.11574 2.28004 -0.13333 2.28004 -0.13333 C 2.27327 -0.14676 2.25764 -0.15764 2.2599 -0.17338 C 2.26216 -0.18912 2.27952 -0.19213 2.28994 -0.2 C 2.32414 -0.22592 2.32657 -0.225 2.3599 -0.24004 C 2.36667 -0.24884 2.37066 -0.26481 2.38004 -0.26666 C 2.41598 -0.27361 2.43421 -0.24977 2.4599 -0.22662 C 2.43716 -0.10463 2.47414 -0.23148 2.33994 -0.15995 C 2.32726 -0.15324 2.35 -0.125 2.35 -0.10671 " pathEditMode="relative" ptsTypes="fffffffffffffffffffffffffffffffffffffffffffffffffffffffffffffffA">
                                      <p:cBhvr>
                                        <p:cTn id="24" dur="3000" fill="hold"/>
                                        <p:tgtEl>
                                          <p:spTgt spid="7180"/>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0 0 C 0.01337 -0.02662 0.02657 -0.05347 0.03994 -0.08009 C 0.0481 -0.09652 0.05244 -0.1162 0.0599 -0.13333 C 0.06598 -0.14722 0.07327 -0.15995 0.08004 -0.17338 C 0.08334 -0.1868 0.08247 -0.20347 0.08994 -0.21342 C 0.10053 -0.22754 0.11789 -0.22847 0.13004 -0.24004 C 0.1415 -0.25092 0.15 -0.26666 0.1599 -0.28009 C 0.18334 -0.27569 0.2073 -0.275 0.23004 -0.26666 C 0.28612 -0.24629 0.25313 -0.24027 0.3 -0.21342 C 0.31268 -0.20625 0.32657 -0.2044 0.33994 -0.2 C 0.37101 -0.17245 0.37414 -0.17338 0.4 -0.13333 C 0.41077 -0.11643 0.41823 -0.09583 0.43004 -0.08009 C 0.43855 -0.06875 0.45053 -0.06342 0.4599 -0.05347 C 0.46737 -0.0456 0.47327 -0.03565 0.48004 -0.02662 C 0.48282 -0.01574 0.49167 0.04005 0.5099 0.04005 C 0.51945 0.04005 0.52275 0.02153 0.53004 0.0132 C 0.54619 -0.00532 0.56198 -0.025 0.58004 -0.04004 C 0.59028 -0.04861 0.64254 -0.06412 0.65 -0.06666 C 0.66007 -0.08009 0.66615 -0.10324 0.68004 -0.10671 C 0.71598 -0.11551 0.75573 -0.09514 0.78994 -0.08009 C 0.8099 -0.06227 0.85 -0.02662 0.85 -0.02662 C 0.8599 -0.06666 0.86181 -0.08889 0.88994 -0.12014 C 0.8981 -0.12916 0.91025 -0.12777 0.91997 -0.13333 C 0.93369 -0.1412 0.94653 -0.15115 0.9599 -0.15995 C 0.99653 -0.15555 1.03542 -0.16389 1.06997 -0.14676 C 1.08125 -0.1412 1.04289 -0.13565 1.03994 -0.12014 C 1.03768 -0.10787 1.0533 -0.10231 1.0599 -0.09328 C 1.1599 -0.13796 1.26754 -0.11527 1.36997 -0.10671 C 1.38004 -0.09791 1.3908 -0.09027 1.4 -0.08009 C 1.41094 -0.06805 1.4158 -0.04004 1.43004 -0.04004 C 1.44063 -0.04004 1.43247 -0.07014 1.43994 -0.08009 C 1.4474 -0.09004 1.4599 -0.08889 1.46997 -0.09328 C 1.51754 -0.18865 1.48664 -0.16551 1.55 -0.1868 C 1.56337 -0.1824 1.57726 -0.18055 1.58994 -0.17338 C 1.60174 -0.16666 1.65469 -0.1118 1.6599 -0.10671 C 1.66181 -0.0993 1.67778 -0.02384 1.68994 -0.02662 C 1.70851 -0.03078 1.73004 -0.08009 1.73004 -0.08009 C 1.74636 -0.14583 1.72813 -0.10046 1.76997 -0.14676 C 1.78091 -0.15879 1.78907 -0.17477 1.8 -0.1868 C 1.82587 -0.21551 1.82987 -0.21342 1.8599 -0.22662 C 1.87987 -0.22222 1.9033 -0.22893 1.91997 -0.21342 C 1.93959 -0.19514 1.9599 -0.13333 1.9599 -0.13333 C 1.94653 -0.12893 1.92761 -0.13541 1.91997 -0.12014 C 1.91476 -0.10972 1.93403 -0.10324 1.93994 -0.09328 C 1.9474 -0.08078 1.9533 -0.06666 1.9599 -0.05347 C 1.9632 -0.07129 1.9632 -0.09074 1.96997 -0.10671 C 1.98612 -0.14444 2.00712 -0.14791 2.03004 -0.17338 C 2.0408 -0.18541 2.05 -0.2 2.0599 -0.21342 C 2.1033 -0.20902 2.14671 -0.20671 2.18994 -0.2 C 2.20365 -0.19791 2.21771 -0.1949 2.23004 -0.1868 C 2.23855 -0.18125 2.24341 -0.16898 2.25 -0.15995 C 2.17691 -0.12754 2.21042 -0.12639 2.15 -0.14676 C 2.1533 -0.12893 2.15382 -0.10972 2.1599 -0.09328 C 2.16407 -0.08194 2.17414 -0.07639 2.18004 -0.06666 C 2.1875 -0.05416 2.19341 -0.04004 2.2 -0.02662 C 2.21997 -0.05324 2.23994 -0.08009 2.2599 -0.10671 C 2.26667 -0.11574 2.28004 -0.13333 2.28004 -0.13333 C 2.27327 -0.14676 2.25764 -0.15764 2.2599 -0.17338 C 2.26216 -0.18912 2.27952 -0.19213 2.28994 -0.2 C 2.32414 -0.22592 2.32657 -0.225 2.3599 -0.24004 C 2.36667 -0.24884 2.37066 -0.26481 2.38004 -0.26666 C 2.41598 -0.27361 2.43421 -0.24977 2.4599 -0.22662 C 2.43716 -0.10463 2.47414 -0.23148 2.33994 -0.15995 C 2.32726 -0.15324 2.35 -0.125 2.35 -0.10671 " pathEditMode="relative" ptsTypes="fffffffffffffffffffffffffffffffffffffffffffffffffffffffffffffffA">
                                      <p:cBhvr>
                                        <p:cTn id="26" dur="3000" fill="hold"/>
                                        <p:tgtEl>
                                          <p:spTgt spid="7179"/>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0 0 C 0.01337 -0.02662 0.02657 -0.05347 0.03994 -0.08009 C 0.0481 -0.09652 0.05244 -0.1162 0.0599 -0.13333 C 0.06598 -0.14722 0.07327 -0.15995 0.08004 -0.17338 C 0.08334 -0.1868 0.08247 -0.20347 0.08994 -0.21342 C 0.10053 -0.22754 0.11789 -0.22847 0.13004 -0.24004 C 0.1415 -0.25092 0.15 -0.26666 0.1599 -0.28009 C 0.18334 -0.27569 0.2073 -0.275 0.23004 -0.26666 C 0.28612 -0.24629 0.25313 -0.24027 0.3 -0.21342 C 0.31268 -0.20625 0.32657 -0.2044 0.33994 -0.2 C 0.37101 -0.17245 0.37414 -0.17338 0.4 -0.13333 C 0.41077 -0.11643 0.41823 -0.09583 0.43004 -0.08009 C 0.43855 -0.06875 0.45053 -0.06342 0.4599 -0.05347 C 0.46737 -0.0456 0.47327 -0.03565 0.48004 -0.02662 C 0.48282 -0.01574 0.49167 0.04005 0.5099 0.04005 C 0.51945 0.04005 0.52275 0.02153 0.53004 0.0132 C 0.54619 -0.00532 0.56198 -0.025 0.58004 -0.04004 C 0.59028 -0.04861 0.64254 -0.06412 0.65 -0.06666 C 0.66007 -0.08009 0.66615 -0.10324 0.68004 -0.10671 C 0.71598 -0.11551 0.75573 -0.09514 0.78994 -0.08009 C 0.8099 -0.06227 0.85 -0.02662 0.85 -0.02662 C 0.8599 -0.06666 0.86181 -0.08889 0.88994 -0.12014 C 0.8981 -0.12916 0.91025 -0.12777 0.91997 -0.13333 C 0.93369 -0.1412 0.94653 -0.15115 0.9599 -0.15995 C 0.99653 -0.15555 1.03542 -0.16389 1.06997 -0.14676 C 1.08125 -0.1412 1.04289 -0.13565 1.03994 -0.12014 C 1.03768 -0.10787 1.0533 -0.10231 1.0599 -0.09328 C 1.1599 -0.13796 1.26754 -0.11527 1.36997 -0.10671 C 1.38004 -0.09791 1.3908 -0.09027 1.4 -0.08009 C 1.41094 -0.06805 1.4158 -0.04004 1.43004 -0.04004 C 1.44063 -0.04004 1.43247 -0.07014 1.43994 -0.08009 C 1.4474 -0.09004 1.4599 -0.08889 1.46997 -0.09328 C 1.51754 -0.18865 1.48664 -0.16551 1.55 -0.1868 C 1.56337 -0.1824 1.57726 -0.18055 1.58994 -0.17338 C 1.60174 -0.16666 1.65469 -0.1118 1.6599 -0.10671 C 1.66181 -0.0993 1.67778 -0.02384 1.68994 -0.02662 C 1.70851 -0.03078 1.73004 -0.08009 1.73004 -0.08009 C 1.74636 -0.14583 1.72813 -0.10046 1.76997 -0.14676 C 1.78091 -0.15879 1.78907 -0.17477 1.8 -0.1868 C 1.82587 -0.21551 1.82987 -0.21342 1.8599 -0.22662 C 1.87987 -0.22222 1.9033 -0.22893 1.91997 -0.21342 C 1.93959 -0.19514 1.9599 -0.13333 1.9599 -0.13333 C 1.94653 -0.12893 1.92761 -0.13541 1.91997 -0.12014 C 1.91476 -0.10972 1.93403 -0.10324 1.93994 -0.09328 C 1.9474 -0.08078 1.9533 -0.06666 1.9599 -0.05347 C 1.9632 -0.07129 1.9632 -0.09074 1.96997 -0.10671 C 1.98612 -0.14444 2.00712 -0.14791 2.03004 -0.17338 C 2.0408 -0.18541 2.05 -0.2 2.0599 -0.21342 C 2.1033 -0.20902 2.14671 -0.20671 2.18994 -0.2 C 2.20365 -0.19791 2.21771 -0.1949 2.23004 -0.1868 C 2.23855 -0.18125 2.24341 -0.16898 2.25 -0.15995 C 2.17691 -0.12754 2.21042 -0.12639 2.15 -0.14676 C 2.1533 -0.12893 2.15382 -0.10972 2.1599 -0.09328 C 2.16407 -0.08194 2.17414 -0.07639 2.18004 -0.06666 C 2.1875 -0.05416 2.19341 -0.04004 2.2 -0.02662 C 2.21997 -0.05324 2.23994 -0.08009 2.2599 -0.10671 C 2.26667 -0.11574 2.28004 -0.13333 2.28004 -0.13333 C 2.27327 -0.14676 2.25764 -0.15764 2.2599 -0.17338 C 2.26216 -0.18912 2.27952 -0.19213 2.28994 -0.2 C 2.32414 -0.22592 2.32657 -0.225 2.3599 -0.24004 C 2.36667 -0.24884 2.37066 -0.26481 2.38004 -0.26666 C 2.41598 -0.27361 2.43421 -0.24977 2.4599 -0.22662 C 2.43716 -0.10463 2.47414 -0.23148 2.33994 -0.15995 C 2.32726 -0.15324 2.35 -0.125 2.35 -0.10671 " pathEditMode="relative" ptsTypes="fffffffffffffffffffffffffffffffffffffffffffffffffffffffffffffffA">
                                      <p:cBhvr>
                                        <p:cTn id="28" dur="3000" fill="hold"/>
                                        <p:tgtEl>
                                          <p:spTgt spid="7178"/>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0 0 C 0.01337 -0.02662 0.02657 -0.05347 0.03994 -0.08009 C 0.0481 -0.09652 0.05244 -0.1162 0.0599 -0.13333 C 0.06598 -0.14722 0.07327 -0.15995 0.08004 -0.17338 C 0.08334 -0.1868 0.08247 -0.20347 0.08994 -0.21342 C 0.10053 -0.22754 0.11789 -0.22847 0.13004 -0.24004 C 0.1415 -0.25092 0.15 -0.26666 0.1599 -0.28009 C 0.18334 -0.27569 0.2073 -0.275 0.23004 -0.26666 C 0.28612 -0.24629 0.25313 -0.24027 0.3 -0.21342 C 0.31268 -0.20625 0.32657 -0.2044 0.33994 -0.2 C 0.37101 -0.17245 0.37414 -0.17338 0.4 -0.13333 C 0.41077 -0.11643 0.41823 -0.09583 0.43004 -0.08009 C 0.43855 -0.06875 0.45053 -0.06342 0.4599 -0.05347 C 0.46737 -0.0456 0.47327 -0.03565 0.48004 -0.02662 C 0.48282 -0.01574 0.49167 0.04005 0.5099 0.04005 C 0.51945 0.04005 0.52275 0.02153 0.53004 0.0132 C 0.54619 -0.00532 0.56198 -0.025 0.58004 -0.04004 C 0.59028 -0.04861 0.64254 -0.06412 0.65 -0.06666 C 0.66007 -0.08009 0.66615 -0.10324 0.68004 -0.10671 C 0.71598 -0.11551 0.75573 -0.09514 0.78994 -0.08009 C 0.8099 -0.06227 0.85 -0.02662 0.85 -0.02662 C 0.8599 -0.06666 0.86181 -0.08889 0.88994 -0.12014 C 0.8981 -0.12916 0.91025 -0.12777 0.91997 -0.13333 C 0.93369 -0.1412 0.94653 -0.15115 0.9599 -0.15995 C 0.99653 -0.15555 1.03542 -0.16389 1.06997 -0.14676 C 1.08125 -0.1412 1.04289 -0.13565 1.03994 -0.12014 C 1.03768 -0.10787 1.0533 -0.10231 1.0599 -0.09328 C 1.1599 -0.13796 1.26754 -0.11527 1.36997 -0.10671 C 1.38004 -0.09791 1.3908 -0.09027 1.4 -0.08009 C 1.41094 -0.06805 1.4158 -0.04004 1.43004 -0.04004 C 1.44063 -0.04004 1.43247 -0.07014 1.43994 -0.08009 C 1.4474 -0.09004 1.4599 -0.08889 1.46997 -0.09328 C 1.51754 -0.18865 1.48664 -0.16551 1.55 -0.1868 C 1.56337 -0.1824 1.57726 -0.18055 1.58994 -0.17338 C 1.60174 -0.16666 1.65469 -0.1118 1.6599 -0.10671 C 1.66181 -0.0993 1.67778 -0.02384 1.68994 -0.02662 C 1.70851 -0.03078 1.73004 -0.08009 1.73004 -0.08009 C 1.74636 -0.14583 1.72813 -0.10046 1.76997 -0.14676 C 1.78091 -0.15879 1.78907 -0.17477 1.8 -0.1868 C 1.82587 -0.21551 1.82987 -0.21342 1.8599 -0.22662 C 1.87987 -0.22222 1.9033 -0.22893 1.91997 -0.21342 C 1.93959 -0.19514 1.9599 -0.13333 1.9599 -0.13333 C 1.94653 -0.12893 1.92761 -0.13541 1.91997 -0.12014 C 1.91476 -0.10972 1.93403 -0.10324 1.93994 -0.09328 C 1.9474 -0.08078 1.9533 -0.06666 1.9599 -0.05347 C 1.9632 -0.07129 1.9632 -0.09074 1.96997 -0.10671 C 1.98612 -0.14444 2.00712 -0.14791 2.03004 -0.17338 C 2.0408 -0.18541 2.05 -0.2 2.0599 -0.21342 C 2.1033 -0.20902 2.14671 -0.20671 2.18994 -0.2 C 2.20365 -0.19791 2.21771 -0.1949 2.23004 -0.1868 C 2.23855 -0.18125 2.24341 -0.16898 2.25 -0.15995 C 2.17691 -0.12754 2.21042 -0.12639 2.15 -0.14676 C 2.1533 -0.12893 2.15382 -0.10972 2.1599 -0.09328 C 2.16407 -0.08194 2.17414 -0.07639 2.18004 -0.06666 C 2.1875 -0.05416 2.19341 -0.04004 2.2 -0.02662 C 2.21997 -0.05324 2.23994 -0.08009 2.2599 -0.10671 C 2.26667 -0.11574 2.28004 -0.13333 2.28004 -0.13333 C 2.27327 -0.14676 2.25764 -0.15764 2.2599 -0.17338 C 2.26216 -0.18912 2.27952 -0.19213 2.28994 -0.2 C 2.32414 -0.22592 2.32657 -0.225 2.3599 -0.24004 C 2.36667 -0.24884 2.37066 -0.26481 2.38004 -0.26666 C 2.41598 -0.27361 2.43421 -0.24977 2.4599 -0.22662 C 2.43716 -0.10463 2.47414 -0.23148 2.33994 -0.15995 C 2.32726 -0.15324 2.35 -0.125 2.35 -0.10671 " pathEditMode="relative" ptsTypes="fffffffffffffffffffffffffffffffffffffffffffffffffffffffffffffffA">
                                      <p:cBhvr>
                                        <p:cTn id="30" dur="3000" fill="hold"/>
                                        <p:tgtEl>
                                          <p:spTgt spid="7175"/>
                                        </p:tgtEl>
                                        <p:attrNameLst>
                                          <p:attrName>ppt_x</p:attrName>
                                          <p:attrName>ppt_y</p:attrName>
                                        </p:attrNameLst>
                                      </p:cBhvr>
                                    </p:animMotion>
                                  </p:childTnLst>
                                </p:cTn>
                              </p:par>
                              <p:par>
                                <p:cTn id="31" presetID="0" presetClass="path" presetSubtype="0" accel="50000" decel="50000" fill="hold" nodeType="withEffect">
                                  <p:stCondLst>
                                    <p:cond delay="0"/>
                                  </p:stCondLst>
                                  <p:childTnLst>
                                    <p:animMotion origin="layout" path="M 0 0 C 0.01337 -0.02662 0.02657 -0.05347 0.03994 -0.08009 C 0.0481 -0.09652 0.05244 -0.1162 0.0599 -0.13333 C 0.06598 -0.14722 0.07327 -0.15995 0.08004 -0.17338 C 0.08334 -0.1868 0.08247 -0.20347 0.08994 -0.21342 C 0.10053 -0.22754 0.11789 -0.22847 0.13004 -0.24004 C 0.1415 -0.25092 0.15 -0.26666 0.1599 -0.28009 C 0.18334 -0.27569 0.2073 -0.275 0.23004 -0.26666 C 0.28612 -0.24629 0.25313 -0.24027 0.3 -0.21342 C 0.31268 -0.20625 0.32657 -0.2044 0.33994 -0.2 C 0.37101 -0.17245 0.37414 -0.17338 0.4 -0.13333 C 0.41077 -0.11643 0.41823 -0.09583 0.43004 -0.08009 C 0.43855 -0.06875 0.45053 -0.06342 0.4599 -0.05347 C 0.46737 -0.0456 0.47327 -0.03565 0.48004 -0.02662 C 0.48282 -0.01574 0.49167 0.04005 0.5099 0.04005 C 0.51945 0.04005 0.52275 0.02153 0.53004 0.0132 C 0.54619 -0.00532 0.56198 -0.025 0.58004 -0.04004 C 0.59028 -0.04861 0.64254 -0.06412 0.65 -0.06666 C 0.66007 -0.08009 0.66615 -0.10324 0.68004 -0.10671 C 0.71598 -0.11551 0.75573 -0.09514 0.78994 -0.08009 C 0.8099 -0.06227 0.85 -0.02662 0.85 -0.02662 C 0.8599 -0.06666 0.86181 -0.08889 0.88994 -0.12014 C 0.8981 -0.12916 0.91025 -0.12777 0.91997 -0.13333 C 0.93369 -0.1412 0.94653 -0.15115 0.9599 -0.15995 C 0.99653 -0.15555 1.03542 -0.16389 1.06997 -0.14676 C 1.08125 -0.1412 1.04289 -0.13565 1.03994 -0.12014 C 1.03768 -0.10787 1.0533 -0.10231 1.0599 -0.09328 C 1.1599 -0.13796 1.26754 -0.11527 1.36997 -0.10671 C 1.38004 -0.09791 1.3908 -0.09027 1.4 -0.08009 C 1.41094 -0.06805 1.4158 -0.04004 1.43004 -0.04004 C 1.44063 -0.04004 1.43247 -0.07014 1.43994 -0.08009 C 1.4474 -0.09004 1.4599 -0.08889 1.46997 -0.09328 C 1.51754 -0.18865 1.48664 -0.16551 1.55 -0.1868 C 1.56337 -0.1824 1.57726 -0.18055 1.58994 -0.17338 C 1.60174 -0.16666 1.65469 -0.1118 1.6599 -0.10671 C 1.66181 -0.0993 1.67778 -0.02384 1.68994 -0.02662 C 1.70851 -0.03078 1.73004 -0.08009 1.73004 -0.08009 C 1.74636 -0.14583 1.72813 -0.10046 1.76997 -0.14676 C 1.78091 -0.15879 1.78907 -0.17477 1.8 -0.1868 C 1.82587 -0.21551 1.82987 -0.21342 1.8599 -0.22662 C 1.87987 -0.22222 1.9033 -0.22893 1.91997 -0.21342 C 1.93959 -0.19514 1.9599 -0.13333 1.9599 -0.13333 C 1.94653 -0.12893 1.92761 -0.13541 1.91997 -0.12014 C 1.91476 -0.10972 1.93403 -0.10324 1.93994 -0.09328 C 1.9474 -0.08078 1.9533 -0.06666 1.9599 -0.05347 C 1.9632 -0.07129 1.9632 -0.09074 1.96997 -0.10671 C 1.98612 -0.14444 2.00712 -0.14791 2.03004 -0.17338 C 2.0408 -0.18541 2.05 -0.2 2.0599 -0.21342 C 2.1033 -0.20902 2.14671 -0.20671 2.18994 -0.2 C 2.20365 -0.19791 2.21771 -0.1949 2.23004 -0.1868 C 2.23855 -0.18125 2.24341 -0.16898 2.25 -0.15995 C 2.17691 -0.12754 2.21042 -0.12639 2.15 -0.14676 C 2.1533 -0.12893 2.15382 -0.10972 2.1599 -0.09328 C 2.16407 -0.08194 2.17414 -0.07639 2.18004 -0.06666 C 2.1875 -0.05416 2.19341 -0.04004 2.2 -0.02662 C 2.21997 -0.05324 2.23994 -0.08009 2.2599 -0.10671 C 2.26667 -0.11574 2.28004 -0.13333 2.28004 -0.13333 C 2.27327 -0.14676 2.25764 -0.15764 2.2599 -0.17338 C 2.26216 -0.18912 2.27952 -0.19213 2.28994 -0.2 C 2.32414 -0.22592 2.32657 -0.225 2.3599 -0.24004 C 2.36667 -0.24884 2.37066 -0.26481 2.38004 -0.26666 C 2.41598 -0.27361 2.43421 -0.24977 2.4599 -0.22662 C 2.43716 -0.10463 2.47414 -0.23148 2.33994 -0.15995 C 2.32726 -0.15324 2.35 -0.125 2.35 -0.10671 " pathEditMode="relative" ptsTypes="fffffffffffffffffffffffffffffffffffffffffffffffffffffffffffffffA">
                                      <p:cBhvr>
                                        <p:cTn id="32" dur="3000" fill="hold"/>
                                        <p:tgtEl>
                                          <p:spTgt spid="7174"/>
                                        </p:tgtEl>
                                        <p:attrNameLst>
                                          <p:attrName>ppt_x</p:attrName>
                                          <p:attrName>ppt_y</p:attrName>
                                        </p:attrNameLst>
                                      </p:cBhvr>
                                    </p:animMotion>
                                  </p:childTnLst>
                                </p:cTn>
                              </p:par>
                              <p:par>
                                <p:cTn id="33" presetID="0" presetClass="path" presetSubtype="0" accel="50000" decel="50000" fill="hold" nodeType="withEffect">
                                  <p:stCondLst>
                                    <p:cond delay="0"/>
                                  </p:stCondLst>
                                  <p:childTnLst>
                                    <p:animMotion origin="layout" path="M 0 0 C 0.01337 -0.02662 0.02657 -0.05347 0.03994 -0.08009 C 0.0481 -0.09652 0.05244 -0.1162 0.0599 -0.13333 C 0.06598 -0.14722 0.07327 -0.15995 0.08004 -0.17338 C 0.08334 -0.1868 0.08247 -0.20347 0.08994 -0.21342 C 0.10053 -0.22754 0.11789 -0.22847 0.13004 -0.24004 C 0.1415 -0.25092 0.15 -0.26666 0.1599 -0.28009 C 0.18334 -0.27569 0.2073 -0.275 0.23004 -0.26666 C 0.28612 -0.24629 0.25313 -0.24027 0.3 -0.21342 C 0.31268 -0.20625 0.32657 -0.2044 0.33994 -0.2 C 0.37101 -0.17245 0.37414 -0.17338 0.4 -0.13333 C 0.41077 -0.11643 0.41823 -0.09583 0.43004 -0.08009 C 0.43855 -0.06875 0.45053 -0.06342 0.4599 -0.05347 C 0.46737 -0.0456 0.47327 -0.03565 0.48004 -0.02662 C 0.48282 -0.01574 0.49167 0.04005 0.5099 0.04005 C 0.51945 0.04005 0.52275 0.02153 0.53004 0.0132 C 0.54619 -0.00532 0.56198 -0.025 0.58004 -0.04004 C 0.59028 -0.04861 0.64254 -0.06412 0.65 -0.06666 C 0.66007 -0.08009 0.66615 -0.10324 0.68004 -0.10671 C 0.71598 -0.11551 0.75573 -0.09514 0.78994 -0.08009 C 0.8099 -0.06227 0.85 -0.02662 0.85 -0.02662 C 0.8599 -0.06666 0.86181 -0.08889 0.88994 -0.12014 C 0.8981 -0.12916 0.91025 -0.12777 0.91997 -0.13333 C 0.93369 -0.1412 0.94653 -0.15115 0.9599 -0.15995 C 0.99653 -0.15555 1.03542 -0.16389 1.06997 -0.14676 C 1.08125 -0.1412 1.04289 -0.13565 1.03994 -0.12014 C 1.03768 -0.10787 1.0533 -0.10231 1.0599 -0.09328 C 1.1599 -0.13796 1.26754 -0.11527 1.36997 -0.10671 C 1.38004 -0.09791 1.3908 -0.09027 1.4 -0.08009 C 1.41094 -0.06805 1.4158 -0.04004 1.43004 -0.04004 C 1.44063 -0.04004 1.43247 -0.07014 1.43994 -0.08009 C 1.4474 -0.09004 1.4599 -0.08889 1.46997 -0.09328 C 1.51754 -0.18865 1.48664 -0.16551 1.55 -0.1868 C 1.56337 -0.1824 1.57726 -0.18055 1.58994 -0.17338 C 1.60174 -0.16666 1.65469 -0.1118 1.6599 -0.10671 C 1.66181 -0.0993 1.67778 -0.02384 1.68994 -0.02662 C 1.70851 -0.03078 1.73004 -0.08009 1.73004 -0.08009 C 1.74636 -0.14583 1.72813 -0.10046 1.76997 -0.14676 C 1.78091 -0.15879 1.78907 -0.17477 1.8 -0.1868 C 1.82587 -0.21551 1.82987 -0.21342 1.8599 -0.22662 C 1.87987 -0.22222 1.9033 -0.22893 1.91997 -0.21342 C 1.93959 -0.19514 1.9599 -0.13333 1.9599 -0.13333 C 1.94653 -0.12893 1.92761 -0.13541 1.91997 -0.12014 C 1.91476 -0.10972 1.93403 -0.10324 1.93994 -0.09328 C 1.9474 -0.08078 1.9533 -0.06666 1.9599 -0.05347 C 1.9632 -0.07129 1.9632 -0.09074 1.96997 -0.10671 C 1.98612 -0.14444 2.00712 -0.14791 2.03004 -0.17338 C 2.0408 -0.18541 2.05 -0.2 2.0599 -0.21342 C 2.1033 -0.20902 2.14671 -0.20671 2.18994 -0.2 C 2.20365 -0.19791 2.21771 -0.1949 2.23004 -0.1868 C 2.23855 -0.18125 2.24341 -0.16898 2.25 -0.15995 C 2.17691 -0.12754 2.21042 -0.12639 2.15 -0.14676 C 2.1533 -0.12893 2.15382 -0.10972 2.1599 -0.09328 C 2.16407 -0.08194 2.17414 -0.07639 2.18004 -0.06666 C 2.1875 -0.05416 2.19341 -0.04004 2.2 -0.02662 C 2.21997 -0.05324 2.23994 -0.08009 2.2599 -0.10671 C 2.26667 -0.11574 2.28004 -0.13333 2.28004 -0.13333 C 2.27327 -0.14676 2.25764 -0.15764 2.2599 -0.17338 C 2.26216 -0.18912 2.27952 -0.19213 2.28994 -0.2 C 2.32414 -0.22592 2.32657 -0.225 2.3599 -0.24004 C 2.36667 -0.24884 2.37066 -0.26481 2.38004 -0.26666 C 2.41598 -0.27361 2.43421 -0.24977 2.4599 -0.22662 C 2.43716 -0.10463 2.47414 -0.23148 2.33994 -0.15995 C 2.32726 -0.15324 2.35 -0.125 2.35 -0.10671 " pathEditMode="relative" ptsTypes="fffffffffffffffffffffffffffffffffffffffffffffffffffffffffffffffA">
                                      <p:cBhvr>
                                        <p:cTn id="34" dur="3000" fill="hold"/>
                                        <p:tgtEl>
                                          <p:spTgt spid="7170"/>
                                        </p:tgtEl>
                                        <p:attrNameLst>
                                          <p:attrName>ppt_x</p:attrName>
                                          <p:attrName>ppt_y</p:attrName>
                                        </p:attrNameLst>
                                      </p:cBhvr>
                                    </p:animMotion>
                                  </p:childTnLst>
                                </p:cTn>
                              </p:par>
                              <p:par>
                                <p:cTn id="35" presetID="0" presetClass="path" presetSubtype="0" accel="50000" decel="50000" fill="hold" nodeType="withEffect">
                                  <p:stCondLst>
                                    <p:cond delay="0"/>
                                  </p:stCondLst>
                                  <p:childTnLst>
                                    <p:animMotion origin="layout" path="M 0 0 C 0.01337 -0.02662 0.02657 -0.05347 0.03994 -0.08009 C 0.0481 -0.09652 0.05244 -0.1162 0.0599 -0.13333 C 0.06598 -0.14722 0.07327 -0.15995 0.08004 -0.17338 C 0.08334 -0.1868 0.08247 -0.20347 0.08994 -0.21342 C 0.10053 -0.22754 0.11789 -0.22847 0.13004 -0.24004 C 0.1415 -0.25092 0.15 -0.26666 0.1599 -0.28009 C 0.18334 -0.27569 0.2073 -0.275 0.23004 -0.26666 C 0.28612 -0.24629 0.25313 -0.24027 0.3 -0.21342 C 0.31268 -0.20625 0.32657 -0.2044 0.33994 -0.2 C 0.37101 -0.17245 0.37414 -0.17338 0.4 -0.13333 C 0.41077 -0.11643 0.41823 -0.09583 0.43004 -0.08009 C 0.43855 -0.06875 0.45053 -0.06342 0.4599 -0.05347 C 0.46737 -0.0456 0.47327 -0.03565 0.48004 -0.02662 C 0.48282 -0.01574 0.49167 0.04005 0.5099 0.04005 C 0.51945 0.04005 0.52275 0.02153 0.53004 0.0132 C 0.54619 -0.00532 0.56198 -0.025 0.58004 -0.04004 C 0.59028 -0.04861 0.64254 -0.06412 0.65 -0.06666 C 0.66007 -0.08009 0.66615 -0.10324 0.68004 -0.10671 C 0.71598 -0.11551 0.75573 -0.09514 0.78994 -0.08009 C 0.8099 -0.06227 0.85 -0.02662 0.85 -0.02662 C 0.8599 -0.06666 0.86181 -0.08889 0.88994 -0.12014 C 0.8981 -0.12916 0.91025 -0.12777 0.91997 -0.13333 C 0.93369 -0.1412 0.94653 -0.15115 0.9599 -0.15995 C 0.99653 -0.15555 1.03542 -0.16389 1.06997 -0.14676 C 1.08125 -0.1412 1.04289 -0.13565 1.03994 -0.12014 C 1.03768 -0.10787 1.0533 -0.10231 1.0599 -0.09328 C 1.1599 -0.13796 1.26754 -0.11527 1.36997 -0.10671 C 1.38004 -0.09791 1.3908 -0.09027 1.4 -0.08009 C 1.41094 -0.06805 1.4158 -0.04004 1.43004 -0.04004 C 1.44063 -0.04004 1.43247 -0.07014 1.43994 -0.08009 C 1.4474 -0.09004 1.4599 -0.08889 1.46997 -0.09328 C 1.51754 -0.18865 1.48664 -0.16551 1.55 -0.1868 C 1.56337 -0.1824 1.57726 -0.18055 1.58994 -0.17338 C 1.60174 -0.16666 1.65469 -0.1118 1.6599 -0.10671 C 1.66181 -0.0993 1.67778 -0.02384 1.68994 -0.02662 C 1.70851 -0.03078 1.73004 -0.08009 1.73004 -0.08009 C 1.74636 -0.14583 1.72813 -0.10046 1.76997 -0.14676 C 1.78091 -0.15879 1.78907 -0.17477 1.8 -0.1868 C 1.82587 -0.21551 1.82987 -0.21342 1.8599 -0.22662 C 1.87987 -0.22222 1.9033 -0.22893 1.91997 -0.21342 C 1.93959 -0.19514 1.9599 -0.13333 1.9599 -0.13333 C 1.94653 -0.12893 1.92761 -0.13541 1.91997 -0.12014 C 1.91476 -0.10972 1.93403 -0.10324 1.93994 -0.09328 C 1.9474 -0.08078 1.9533 -0.06666 1.9599 -0.05347 C 1.9632 -0.07129 1.9632 -0.09074 1.96997 -0.10671 C 1.98612 -0.14444 2.00712 -0.14791 2.03004 -0.17338 C 2.0408 -0.18541 2.05 -0.2 2.0599 -0.21342 C 2.1033 -0.20902 2.14671 -0.20671 2.18994 -0.2 C 2.20365 -0.19791 2.21771 -0.1949 2.23004 -0.1868 C 2.23855 -0.18125 2.24341 -0.16898 2.25 -0.15995 C 2.17691 -0.12754 2.21042 -0.12639 2.15 -0.14676 C 2.1533 -0.12893 2.15382 -0.10972 2.1599 -0.09328 C 2.16407 -0.08194 2.17414 -0.07639 2.18004 -0.06666 C 2.1875 -0.05416 2.19341 -0.04004 2.2 -0.02662 C 2.21997 -0.05324 2.23994 -0.08009 2.2599 -0.10671 C 2.26667 -0.11574 2.28004 -0.13333 2.28004 -0.13333 C 2.27327 -0.14676 2.25764 -0.15764 2.2599 -0.17338 C 2.26216 -0.18912 2.27952 -0.19213 2.28994 -0.2 C 2.32414 -0.22592 2.32657 -0.225 2.3599 -0.24004 C 2.36667 -0.24884 2.37066 -0.26481 2.38004 -0.26666 C 2.41598 -0.27361 2.43421 -0.24977 2.4599 -0.22662 C 2.43716 -0.10463 2.47414 -0.23148 2.33994 -0.15995 C 2.32726 -0.15324 2.35 -0.125 2.35 -0.10671 " pathEditMode="relative" ptsTypes="fffffffffffffffffffffffffffffffffffffffffffffffffffffffffffffffA">
                                      <p:cBhvr>
                                        <p:cTn id="36" dur="3000" fill="hold"/>
                                        <p:tgtEl>
                                          <p:spTgt spid="7173"/>
                                        </p:tgtEl>
                                        <p:attrNameLst>
                                          <p:attrName>ppt_x</p:attrName>
                                          <p:attrName>ppt_y</p:attrName>
                                        </p:attrNameLst>
                                      </p:cBhvr>
                                    </p:animMotion>
                                  </p:childTnLst>
                                </p:cTn>
                              </p:par>
                              <p:par>
                                <p:cTn id="37" presetID="0" presetClass="path" presetSubtype="0" accel="50000" decel="50000" fill="hold" nodeType="withEffect">
                                  <p:stCondLst>
                                    <p:cond delay="0"/>
                                  </p:stCondLst>
                                  <p:childTnLst>
                                    <p:animMotion origin="layout" path="M -0.30608 0.03333 L 1.11892 -0.24445 " pathEditMode="relative" rAng="0" ptsTypes="AA">
                                      <p:cBhvr>
                                        <p:cTn id="38" dur="500" fill="hold"/>
                                        <p:tgtEl>
                                          <p:spTgt spid="7187"/>
                                        </p:tgtEl>
                                        <p:attrNameLst>
                                          <p:attrName>ppt_x</p:attrName>
                                          <p:attrName>ppt_y</p:attrName>
                                        </p:attrNameLst>
                                      </p:cBhvr>
                                      <p:rCtr x="71250" y="-13889"/>
                                    </p:animMotion>
                                  </p:childTnLst>
                                </p:cTn>
                              </p:par>
                              <p:par>
                                <p:cTn id="39" presetID="0" presetClass="path" presetSubtype="0" accel="50000" decel="50000" fill="hold" nodeType="withEffect">
                                  <p:stCondLst>
                                    <p:cond delay="0"/>
                                  </p:stCondLst>
                                  <p:childTnLst>
                                    <p:animMotion origin="layout" path="M -2.77778E-7 1.11111E-6 L 0.99166 -0.26667 " pathEditMode="relative" ptsTypes="AA">
                                      <p:cBhvr>
                                        <p:cTn id="40" dur="500" fill="hold"/>
                                        <p:tgtEl>
                                          <p:spTgt spid="7188"/>
                                        </p:tgtEl>
                                        <p:attrNameLst>
                                          <p:attrName>ppt_x</p:attrName>
                                          <p:attrName>ppt_y</p:attrName>
                                        </p:attrNameLst>
                                      </p:cBhvr>
                                    </p:animMotion>
                                  </p:childTnLst>
                                </p:cTn>
                              </p:par>
                              <p:par>
                                <p:cTn id="41" presetID="0" presetClass="path" presetSubtype="0" accel="50000" decel="50000" fill="hold" nodeType="withEffect">
                                  <p:stCondLst>
                                    <p:cond delay="500"/>
                                  </p:stCondLst>
                                  <p:childTnLst>
                                    <p:animMotion origin="layout" path="M -2.77778E-7 1.11111E-6 L 1.41441 -0.26667 " pathEditMode="relative" rAng="0" ptsTypes="AA">
                                      <p:cBhvr>
                                        <p:cTn id="42" dur="500" fill="hold"/>
                                        <p:tgtEl>
                                          <p:spTgt spid="7189"/>
                                        </p:tgtEl>
                                        <p:attrNameLst>
                                          <p:attrName>ppt_x</p:attrName>
                                          <p:attrName>ppt_y</p:attrName>
                                        </p:attrNameLst>
                                      </p:cBhvr>
                                      <p:rCtr x="70712" y="-13333"/>
                                    </p:animMotion>
                                  </p:childTnLst>
                                </p:cTn>
                              </p:par>
                              <p:par>
                                <p:cTn id="43" presetID="0" presetClass="path" presetSubtype="0" accel="50000" decel="50000" fill="hold" nodeType="withEffect">
                                  <p:stCondLst>
                                    <p:cond delay="1000"/>
                                  </p:stCondLst>
                                  <p:childTnLst>
                                    <p:animMotion origin="layout" path="M -3.05556E-6 -4.44444E-6 L 1.63559 -0.25555 " pathEditMode="relative" rAng="0" ptsTypes="AA">
                                      <p:cBhvr>
                                        <p:cTn id="44" dur="500" fill="hold"/>
                                        <p:tgtEl>
                                          <p:spTgt spid="7190"/>
                                        </p:tgtEl>
                                        <p:attrNameLst>
                                          <p:attrName>ppt_x</p:attrName>
                                          <p:attrName>ppt_y</p:attrName>
                                        </p:attrNameLst>
                                      </p:cBhvr>
                                      <p:rCtr x="81771" y="-127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D3B0E683-6A08-40D3-93DB-7E04CAF719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3276600" cy="8229600"/>
          </a:xfrm>
          <a:prstGeom prst="rect">
            <a:avLst/>
          </a:prstGeom>
          <a:noFill/>
          <a:extLst>
            <a:ext uri="{909E8E84-426E-40DD-AFC4-6F175D3DCCD1}">
              <a14:hiddenFill xmlns:a14="http://schemas.microsoft.com/office/drawing/2010/main">
                <a:solidFill>
                  <a:srgbClr val="FFFFFF"/>
                </a:solidFill>
              </a14:hiddenFill>
            </a:ext>
          </a:extLst>
        </p:spPr>
      </p:pic>
      <p:sp>
        <p:nvSpPr>
          <p:cNvPr id="8195" name="Rectangle 3">
            <a:extLst>
              <a:ext uri="{FF2B5EF4-FFF2-40B4-BE49-F238E27FC236}">
                <a16:creationId xmlns:a16="http://schemas.microsoft.com/office/drawing/2014/main" id="{A36BE8DD-5AF3-4B1A-85A2-B545144F1AA1}"/>
              </a:ext>
            </a:extLst>
          </p:cNvPr>
          <p:cNvSpPr>
            <a:spLocks noGrp="1" noChangeArrowheads="1"/>
          </p:cNvSpPr>
          <p:nvPr>
            <p:ph type="title"/>
          </p:nvPr>
        </p:nvSpPr>
        <p:spPr>
          <a:xfrm>
            <a:off x="609600" y="609600"/>
            <a:ext cx="8229600" cy="1143000"/>
          </a:xfrm>
        </p:spPr>
        <p:txBody>
          <a:bodyPr/>
          <a:lstStyle/>
          <a:p>
            <a:r>
              <a:rPr lang="en-US" altLang="en-US" sz="4000"/>
              <a:t>And outside the city of Taif he rested in a garden near a vine yard  and his shoes filled with blood  he prayed to Allah (SWT).</a:t>
            </a:r>
          </a:p>
        </p:txBody>
      </p:sp>
      <p:sp>
        <p:nvSpPr>
          <p:cNvPr id="8196" name="Oval 4">
            <a:extLst>
              <a:ext uri="{FF2B5EF4-FFF2-40B4-BE49-F238E27FC236}">
                <a16:creationId xmlns:a16="http://schemas.microsoft.com/office/drawing/2014/main" id="{1D550358-CBD7-44F4-BB08-D3DF98E13967}"/>
              </a:ext>
            </a:extLst>
          </p:cNvPr>
          <p:cNvSpPr>
            <a:spLocks noChangeArrowheads="1"/>
          </p:cNvSpPr>
          <p:nvPr/>
        </p:nvSpPr>
        <p:spPr bwMode="auto">
          <a:xfrm>
            <a:off x="2438400" y="2057400"/>
            <a:ext cx="5943600" cy="4800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O, Allah to you alone I make complaint </a:t>
            </a:r>
          </a:p>
          <a:p>
            <a:pPr algn="ctr"/>
            <a:r>
              <a:rPr lang="en-US" altLang="en-US" b="1"/>
              <a:t>Of my helplessness, lack of resources,</a:t>
            </a:r>
          </a:p>
          <a:p>
            <a:pPr algn="ctr"/>
            <a:r>
              <a:rPr lang="en-US" altLang="en-US" b="1"/>
              <a:t>And insignificance before other men.</a:t>
            </a:r>
          </a:p>
          <a:p>
            <a:pPr algn="ctr"/>
            <a:endParaRPr lang="en-US" altLang="en-US" b="1"/>
          </a:p>
          <a:p>
            <a:pPr algn="ctr"/>
            <a:r>
              <a:rPr lang="en-US" altLang="en-US" b="1"/>
              <a:t>You are most merciful. The lord </a:t>
            </a:r>
          </a:p>
          <a:p>
            <a:pPr algn="ctr"/>
            <a:r>
              <a:rPr lang="en-US" altLang="en-US" b="1"/>
              <a:t>of the helpless and you are my lord</a:t>
            </a:r>
          </a:p>
          <a:p>
            <a:pPr algn="ctr"/>
            <a:endParaRPr lang="en-US" altLang="en-US" b="1"/>
          </a:p>
          <a:p>
            <a:pPr algn="ctr"/>
            <a:r>
              <a:rPr lang="en-US" altLang="en-US" b="1"/>
              <a:t>In whose hands would You abandon me—</a:t>
            </a:r>
          </a:p>
          <a:p>
            <a:pPr algn="ctr"/>
            <a:r>
              <a:rPr lang="en-US" altLang="en-US" b="1"/>
              <a:t>Of an unsympathetic enemy and an unkind </a:t>
            </a:r>
          </a:p>
          <a:p>
            <a:pPr algn="ctr"/>
            <a:r>
              <a:rPr lang="en-US" altLang="en-US" b="1"/>
              <a:t>Foe? But if You are not angry with me</a:t>
            </a:r>
          </a:p>
          <a:p>
            <a:pPr algn="ctr"/>
            <a:r>
              <a:rPr lang="en-US" altLang="en-US" b="1"/>
              <a:t>I don’t worry about anything else.</a:t>
            </a:r>
          </a:p>
          <a:p>
            <a:pPr algn="ctr"/>
            <a:endParaRPr lang="en-US" altLang="en-US" b="1"/>
          </a:p>
          <a:p>
            <a:pPr algn="ctr"/>
            <a:r>
              <a:rPr lang="en-US" altLang="en-US" b="1"/>
              <a:t>I seek protection in the light of Your </a:t>
            </a:r>
          </a:p>
          <a:p>
            <a:pPr algn="ctr"/>
            <a:r>
              <a:rPr lang="en-US" altLang="en-US" b="1"/>
              <a:t>Face. You alone control all affairs</a:t>
            </a:r>
          </a:p>
          <a:p>
            <a:pPr algn="ctr"/>
            <a:r>
              <a:rPr lang="en-US" altLang="en-US" b="1"/>
              <a:t> of this  and the here after. And there is no power</a:t>
            </a:r>
          </a:p>
          <a:p>
            <a:pPr algn="ctr"/>
            <a:r>
              <a:rPr lang="en-US" altLang="en-US" b="1"/>
              <a:t>Except Your power.</a:t>
            </a:r>
          </a:p>
          <a:p>
            <a:pPr algn="ctr"/>
            <a:endParaRPr lang="en-US" altLang="en-US" b="1"/>
          </a:p>
        </p:txBody>
      </p:sp>
      <p:sp>
        <p:nvSpPr>
          <p:cNvPr id="8197" name="Line 5">
            <a:extLst>
              <a:ext uri="{FF2B5EF4-FFF2-40B4-BE49-F238E27FC236}">
                <a16:creationId xmlns:a16="http://schemas.microsoft.com/office/drawing/2014/main" id="{2CED5427-BE0B-4AAF-8DA9-1FEBBC9C6E7E}"/>
              </a:ext>
            </a:extLst>
          </p:cNvPr>
          <p:cNvSpPr>
            <a:spLocks noChangeShapeType="1"/>
          </p:cNvSpPr>
          <p:nvPr/>
        </p:nvSpPr>
        <p:spPr bwMode="auto">
          <a:xfrm flipH="1">
            <a:off x="2133600" y="48768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8" name="Rectangle 6">
            <a:extLst>
              <a:ext uri="{FF2B5EF4-FFF2-40B4-BE49-F238E27FC236}">
                <a16:creationId xmlns:a16="http://schemas.microsoft.com/office/drawing/2014/main" id="{AEA65C52-7059-494F-A6D2-C7164A96F7FB}"/>
              </a:ext>
            </a:extLst>
          </p:cNvPr>
          <p:cNvSpPr>
            <a:spLocks noChangeArrowheads="1"/>
          </p:cNvSpPr>
          <p:nvPr/>
        </p:nvSpPr>
        <p:spPr bwMode="auto">
          <a:xfrm>
            <a:off x="60960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4000"/>
              <a:t>And then Allah (SWT) sent an angel to the prophet</a:t>
            </a:r>
          </a:p>
        </p:txBody>
      </p:sp>
      <p:pic>
        <p:nvPicPr>
          <p:cNvPr id="8199" name="Picture 7">
            <a:extLst>
              <a:ext uri="{FF2B5EF4-FFF2-40B4-BE49-F238E27FC236}">
                <a16:creationId xmlns:a16="http://schemas.microsoft.com/office/drawing/2014/main" id="{E4F3BE56-58EA-46D9-8778-EF6B240E8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6388" y="-1957388"/>
            <a:ext cx="2562225" cy="2057401"/>
          </a:xfrm>
          <a:prstGeom prst="rect">
            <a:avLst/>
          </a:prstGeom>
          <a:noFill/>
          <a:extLst>
            <a:ext uri="{909E8E84-426E-40DD-AFC4-6F175D3DCCD1}">
              <a14:hiddenFill xmlns:a14="http://schemas.microsoft.com/office/drawing/2010/main">
                <a:solidFill>
                  <a:srgbClr val="FFFFFF"/>
                </a:solidFill>
              </a14:hiddenFill>
            </a:ext>
          </a:extLst>
        </p:spPr>
      </p:pic>
      <p:sp>
        <p:nvSpPr>
          <p:cNvPr id="8200" name="Oval 8">
            <a:extLst>
              <a:ext uri="{FF2B5EF4-FFF2-40B4-BE49-F238E27FC236}">
                <a16:creationId xmlns:a16="http://schemas.microsoft.com/office/drawing/2014/main" id="{008125A7-AF6E-451F-9DE0-CDA2674DFE90}"/>
              </a:ext>
            </a:extLst>
          </p:cNvPr>
          <p:cNvSpPr>
            <a:spLocks noChangeArrowheads="1"/>
          </p:cNvSpPr>
          <p:nvPr/>
        </p:nvSpPr>
        <p:spPr bwMode="auto">
          <a:xfrm>
            <a:off x="4343400" y="1447800"/>
            <a:ext cx="3581400" cy="1752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If you wish Allah (SWT) will unite the</a:t>
            </a:r>
          </a:p>
          <a:p>
            <a:pPr algn="ctr" rtl="1"/>
            <a:r>
              <a:rPr lang="en-US" altLang="en-US" b="1"/>
              <a:t>Mountains on both sides of Taif and </a:t>
            </a:r>
          </a:p>
          <a:p>
            <a:pPr algn="ctr" rtl="1"/>
            <a:r>
              <a:rPr lang="en-US" altLang="en-US" b="1"/>
              <a:t>Crush the people between them</a:t>
            </a:r>
          </a:p>
        </p:txBody>
      </p:sp>
      <p:sp>
        <p:nvSpPr>
          <p:cNvPr id="8201" name="Oval 9">
            <a:extLst>
              <a:ext uri="{FF2B5EF4-FFF2-40B4-BE49-F238E27FC236}">
                <a16:creationId xmlns:a16="http://schemas.microsoft.com/office/drawing/2014/main" id="{1B3E1659-19F1-4F5C-8517-26EEAA8C5069}"/>
              </a:ext>
            </a:extLst>
          </p:cNvPr>
          <p:cNvSpPr>
            <a:spLocks noChangeArrowheads="1"/>
          </p:cNvSpPr>
          <p:nvPr/>
        </p:nvSpPr>
        <p:spPr bwMode="auto">
          <a:xfrm>
            <a:off x="1524000" y="3200400"/>
            <a:ext cx="2590800" cy="152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No! I don’t want any punishment for them. </a:t>
            </a:r>
          </a:p>
          <a:p>
            <a:pPr algn="ctr" rtl="1"/>
            <a:r>
              <a:rPr lang="en-US" altLang="en-US" b="1"/>
              <a:t>I hopeAllah will guide them and their</a:t>
            </a:r>
          </a:p>
          <a:p>
            <a:pPr algn="ctr" rtl="1"/>
            <a:r>
              <a:rPr lang="en-US" altLang="en-US" b="1"/>
              <a:t> children to the straight path.</a:t>
            </a:r>
          </a:p>
        </p:txBody>
      </p:sp>
      <p:sp>
        <p:nvSpPr>
          <p:cNvPr id="8202" name="Rectangle 10">
            <a:extLst>
              <a:ext uri="{FF2B5EF4-FFF2-40B4-BE49-F238E27FC236}">
                <a16:creationId xmlns:a16="http://schemas.microsoft.com/office/drawing/2014/main" id="{379DEFF8-6734-4B64-9B79-EFE91331A548}"/>
              </a:ext>
            </a:extLst>
          </p:cNvPr>
          <p:cNvSpPr>
            <a:spLocks noChangeArrowheads="1"/>
          </p:cNvSpPr>
          <p:nvPr/>
        </p:nvSpPr>
        <p:spPr bwMode="auto">
          <a:xfrm>
            <a:off x="533400" y="5181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4000"/>
              <a:t>And the prophet’s prayer became true. The children of the city later became Muslim 10 years later!</a:t>
            </a:r>
          </a:p>
        </p:txBody>
      </p:sp>
    </p:spTree>
    <p:extLst>
      <p:ext uri="{BB962C8B-B14F-4D97-AF65-F5344CB8AC3E}">
        <p14:creationId xmlns:p14="http://schemas.microsoft.com/office/powerpoint/2010/main" val="4099907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2000"/>
                                        <p:tgtEl>
                                          <p:spTgt spid="8196"/>
                                        </p:tgtEl>
                                      </p:cBhvr>
                                    </p:animEffect>
                                  </p:childTnLst>
                                </p:cTn>
                              </p:par>
                              <p:par>
                                <p:cTn id="8" presetID="10" presetClass="entr" presetSubtype="0" fill="hold" nodeType="withEffect">
                                  <p:stCondLst>
                                    <p:cond delay="0"/>
                                  </p:stCondLst>
                                  <p:childTnLst>
                                    <p:set>
                                      <p:cBhvr>
                                        <p:cTn id="9" dur="1" fill="hold">
                                          <p:stCondLst>
                                            <p:cond delay="0"/>
                                          </p:stCondLst>
                                        </p:cTn>
                                        <p:tgtEl>
                                          <p:spTgt spid="8197"/>
                                        </p:tgtEl>
                                        <p:attrNameLst>
                                          <p:attrName>style.visibility</p:attrName>
                                        </p:attrNameLst>
                                      </p:cBhvr>
                                      <p:to>
                                        <p:strVal val="visible"/>
                                      </p:to>
                                    </p:set>
                                    <p:animEffect transition="in" filter="fade">
                                      <p:cBhvr>
                                        <p:cTn id="10" dur="2000"/>
                                        <p:tgtEl>
                                          <p:spTgt spid="819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2000"/>
                                        <p:tgtEl>
                                          <p:spTgt spid="8196"/>
                                        </p:tgtEl>
                                      </p:cBhvr>
                                    </p:animEffect>
                                    <p:set>
                                      <p:cBhvr>
                                        <p:cTn id="15" dur="1" fill="hold">
                                          <p:stCondLst>
                                            <p:cond delay="1999"/>
                                          </p:stCondLst>
                                        </p:cTn>
                                        <p:tgtEl>
                                          <p:spTgt spid="8196"/>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2000"/>
                                        <p:tgtEl>
                                          <p:spTgt spid="8197"/>
                                        </p:tgtEl>
                                      </p:cBhvr>
                                    </p:animEffect>
                                    <p:set>
                                      <p:cBhvr>
                                        <p:cTn id="18" dur="1" fill="hold">
                                          <p:stCondLst>
                                            <p:cond delay="1999"/>
                                          </p:stCondLst>
                                        </p:cTn>
                                        <p:tgtEl>
                                          <p:spTgt spid="8197"/>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2000"/>
                                        <p:tgtEl>
                                          <p:spTgt spid="8195"/>
                                        </p:tgtEl>
                                      </p:cBhvr>
                                    </p:animEffect>
                                    <p:set>
                                      <p:cBhvr>
                                        <p:cTn id="21" dur="1" fill="hold">
                                          <p:stCondLst>
                                            <p:cond delay="1999"/>
                                          </p:stCondLst>
                                        </p:cTn>
                                        <p:tgtEl>
                                          <p:spTgt spid="8195"/>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8198"/>
                                        </p:tgtEl>
                                        <p:attrNameLst>
                                          <p:attrName>style.visibility</p:attrName>
                                        </p:attrNameLst>
                                      </p:cBhvr>
                                      <p:to>
                                        <p:strVal val="visible"/>
                                      </p:to>
                                    </p:set>
                                    <p:animEffect transition="in" filter="fade">
                                      <p:cBhvr>
                                        <p:cTn id="24" dur="2000"/>
                                        <p:tgtEl>
                                          <p:spTgt spid="819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0" presetClass="path" presetSubtype="0" accel="50000" decel="50000" fill="hold" nodeType="clickEffect">
                                  <p:stCondLst>
                                    <p:cond delay="0"/>
                                  </p:stCondLst>
                                  <p:childTnLst>
                                    <p:animMotion origin="layout" path="M -3.33333E-6 -3.33333E-6 C -0.0085 0.00486 -0.00382 -3.33333E-6 -0.01267 0.01968 C -0.01788 0.03125 -0.02465 0.03843 -0.03159 0.0419 C -0.03281 0.04491 -0.03385 0.04815 -0.03524 0.05023 C -0.03645 0.05186 -0.03802 0.05116 -0.03906 0.05301 C -0.04705 0.0669 -0.03507 0.05764 -0.0467 0.06412 C -0.04878 0.06736 -0.05677 0.07848 -0.0592 0.08357 C -0.06614 0.09769 -0.07152 0.11598 -0.08055 0.12269 C -0.08298 0.12778 -0.08593 0.13148 -0.08819 0.13635 C -0.08923 0.13866 -0.08958 0.1426 -0.09062 0.14468 C -0.096 0.15486 -0.10434 0.1676 -0.11076 0.17246 C -0.12135 0.20162 -0.11059 0.1757 -0.12083 0.19213 C -0.12916 0.2051 -0.12031 0.19723 -0.12847 0.20324 C -0.13611 0.23681 -0.12586 0.1963 -0.13472 0.21991 C -0.13593 0.22315 -0.13611 0.22778 -0.13732 0.23102 C -0.14027 0.23889 -0.14948 0.25093 -0.15364 0.2588 C -0.1677 0.28565 -0.18211 0.31111 -0.19774 0.33403 C -0.20868 0.35047 -0.21805 0.37061 -0.23038 0.38148 C -0.23802 0.39815 -0.2467 0.40463 -0.25677 0.41204 C -0.26371 0.42361 -0.2717 0.43287 -0.2783 0.44561 C -0.2927 0.47292 -0.27291 0.43658 -0.28455 0.46227 C -0.2875 0.46898 -0.2934 0.47199 -0.29705 0.47616 C -0.30486 0.50139 -0.29236 0.46273 -0.3059 0.49283 C -0.30729 0.49584 -0.30711 0.50093 -0.3085 0.50394 C -0.31007 0.50764 -0.31267 0.50949 -0.31475 0.51227 C -0.32152 0.53172 -0.3283 0.5507 -0.33611 0.56806 C -0.33993 0.59306 -0.33281 0.55 -0.34739 0.59861 C -0.35173 0.61273 -0.35607 0.62246 -0.36007 0.63773 C -0.36093 0.64121 -0.36128 0.64584 -0.3625 0.64885 C -0.36475 0.65348 -0.37014 0.65996 -0.37014 0.66019 C -0.37395 0.67662 -0.37517 0.6794 -0.38264 0.69051 C -0.38611 0.69584 -0.38767 0.70556 -0.39027 0.71297 C -0.39166 0.71713 -0.39357 0.72037 -0.39531 0.72408 C -0.39774 0.74028 -0.39461 0.72547 -0.40034 0.73797 C -0.40538 0.74908 -0.40434 0.75209 -0.41163 0.76019 C -0.41527 0.77107 -0.41718 0.77547 -0.42291 0.77986 C -0.4335 0.77871 -0.44392 0.77917 -0.45451 0.77686 C -0.45972 0.7757 -0.46406 0.7632 -0.46961 0.76019 C -0.47083 0.75093 -0.47083 0.75486 -0.47083 0.74908 " pathEditMode="relative" rAng="0" ptsTypes="ffffffffffffffffffffffffffffffffffffffA">
                                      <p:cBhvr>
                                        <p:cTn id="28" dur="2000" fill="hold"/>
                                        <p:tgtEl>
                                          <p:spTgt spid="8199"/>
                                        </p:tgtEl>
                                        <p:attrNameLst>
                                          <p:attrName>ppt_x</p:attrName>
                                          <p:attrName>ppt_y</p:attrName>
                                        </p:attrNameLst>
                                      </p:cBhvr>
                                      <p:rCtr x="-23542" y="38981"/>
                                    </p:animMotion>
                                  </p:childTnLst>
                                </p:cTn>
                              </p:par>
                              <p:par>
                                <p:cTn id="29" presetID="8" presetClass="emph" presetSubtype="0" fill="hold" nodeType="withEffect">
                                  <p:stCondLst>
                                    <p:cond delay="0"/>
                                  </p:stCondLst>
                                  <p:childTnLst>
                                    <p:animRot by="5400000">
                                      <p:cBhvr>
                                        <p:cTn id="30" dur="2000" fill="hold"/>
                                        <p:tgtEl>
                                          <p:spTgt spid="8199"/>
                                        </p:tgtEl>
                                        <p:attrNameLst>
                                          <p:attrName>r</p:attrName>
                                        </p:attrNameLst>
                                      </p:cBhvr>
                                    </p:animRot>
                                  </p:childTnLst>
                                </p:cTn>
                              </p:par>
                              <p:par>
                                <p:cTn id="31" presetID="10" presetClass="entr" presetSubtype="0" fill="hold" grpId="0" nodeType="withEffect">
                                  <p:stCondLst>
                                    <p:cond delay="0"/>
                                  </p:stCondLst>
                                  <p:childTnLst>
                                    <p:set>
                                      <p:cBhvr>
                                        <p:cTn id="32" dur="1" fill="hold">
                                          <p:stCondLst>
                                            <p:cond delay="0"/>
                                          </p:stCondLst>
                                        </p:cTn>
                                        <p:tgtEl>
                                          <p:spTgt spid="8200"/>
                                        </p:tgtEl>
                                        <p:attrNameLst>
                                          <p:attrName>style.visibility</p:attrName>
                                        </p:attrNameLst>
                                      </p:cBhvr>
                                      <p:to>
                                        <p:strVal val="visible"/>
                                      </p:to>
                                    </p:set>
                                    <p:animEffect transition="in" filter="fade">
                                      <p:cBhvr>
                                        <p:cTn id="33" dur="2000"/>
                                        <p:tgtEl>
                                          <p:spTgt spid="820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201"/>
                                        </p:tgtEl>
                                        <p:attrNameLst>
                                          <p:attrName>style.visibility</p:attrName>
                                        </p:attrNameLst>
                                      </p:cBhvr>
                                      <p:to>
                                        <p:strVal val="visible"/>
                                      </p:to>
                                    </p:set>
                                    <p:animEffect transition="in" filter="fade">
                                      <p:cBhvr>
                                        <p:cTn id="38" dur="2000"/>
                                        <p:tgtEl>
                                          <p:spTgt spid="8201"/>
                                        </p:tgtEl>
                                      </p:cBhvr>
                                    </p:animEffect>
                                  </p:childTnLst>
                                </p:cTn>
                              </p:par>
                            </p:childTnLst>
                          </p:cTn>
                        </p:par>
                        <p:par>
                          <p:cTn id="39" fill="hold" nodeType="afterGroup">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8202"/>
                                        </p:tgtEl>
                                        <p:attrNameLst>
                                          <p:attrName>style.visibility</p:attrName>
                                        </p:attrNameLst>
                                      </p:cBhvr>
                                      <p:to>
                                        <p:strVal val="visible"/>
                                      </p:to>
                                    </p:set>
                                    <p:animEffect transition="in" filter="fade">
                                      <p:cBhvr>
                                        <p:cTn id="42" dur="2000"/>
                                        <p:tgtEl>
                                          <p:spTgt spid="820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xit" presetSubtype="1" fill="hold" nodeType="clickEffect">
                                  <p:stCondLst>
                                    <p:cond delay="0"/>
                                  </p:stCondLst>
                                  <p:childTnLst>
                                    <p:anim calcmode="lin" valueType="num">
                                      <p:cBhvr additive="base">
                                        <p:cTn id="46" dur="500"/>
                                        <p:tgtEl>
                                          <p:spTgt spid="8199"/>
                                        </p:tgtEl>
                                        <p:attrNameLst>
                                          <p:attrName>ppt_x</p:attrName>
                                        </p:attrNameLst>
                                      </p:cBhvr>
                                      <p:tavLst>
                                        <p:tav tm="0">
                                          <p:val>
                                            <p:strVal val="ppt_x"/>
                                          </p:val>
                                        </p:tav>
                                        <p:tav tm="100000">
                                          <p:val>
                                            <p:strVal val="ppt_x"/>
                                          </p:val>
                                        </p:tav>
                                      </p:tavLst>
                                    </p:anim>
                                    <p:anim calcmode="lin" valueType="num">
                                      <p:cBhvr additive="base">
                                        <p:cTn id="47" dur="500"/>
                                        <p:tgtEl>
                                          <p:spTgt spid="8199"/>
                                        </p:tgtEl>
                                        <p:attrNameLst>
                                          <p:attrName>ppt_y</p:attrName>
                                        </p:attrNameLst>
                                      </p:cBhvr>
                                      <p:tavLst>
                                        <p:tav tm="0">
                                          <p:val>
                                            <p:strVal val="ppt_y"/>
                                          </p:val>
                                        </p:tav>
                                        <p:tav tm="100000">
                                          <p:val>
                                            <p:strVal val="0-ppt_h/2"/>
                                          </p:val>
                                        </p:tav>
                                      </p:tavLst>
                                    </p:anim>
                                    <p:set>
                                      <p:cBhvr>
                                        <p:cTn id="48" dur="1" fill="hold">
                                          <p:stCondLst>
                                            <p:cond delay="499"/>
                                          </p:stCondLst>
                                        </p:cTn>
                                        <p:tgtEl>
                                          <p:spTgt spid="81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0" animBg="1"/>
      <p:bldP spid="8196" grpId="1" animBg="1"/>
      <p:bldP spid="8198" grpId="0"/>
      <p:bldP spid="8200" grpId="0" animBg="1"/>
      <p:bldP spid="8201" grpId="0" animBg="1"/>
      <p:bldP spid="820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5455F041-BB60-4B47-9A6A-D955EB970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3276600" cy="822960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a:extLst>
              <a:ext uri="{FF2B5EF4-FFF2-40B4-BE49-F238E27FC236}">
                <a16:creationId xmlns:a16="http://schemas.microsoft.com/office/drawing/2014/main" id="{5CA3F3D1-1B10-406A-9BF7-EB71042224C5}"/>
              </a:ext>
            </a:extLst>
          </p:cNvPr>
          <p:cNvSpPr>
            <a:spLocks noGrp="1" noChangeArrowheads="1"/>
          </p:cNvSpPr>
          <p:nvPr>
            <p:ph type="body" idx="1"/>
          </p:nvPr>
        </p:nvSpPr>
        <p:spPr>
          <a:xfrm>
            <a:off x="3352800" y="228600"/>
            <a:ext cx="5486400" cy="6629400"/>
          </a:xfrm>
        </p:spPr>
        <p:txBody>
          <a:bodyPr/>
          <a:lstStyle/>
          <a:p>
            <a:pPr algn="ctr"/>
            <a:r>
              <a:rPr lang="en-US" altLang="en-US" sz="3000" b="1"/>
              <a:t>Then the owner ,Addas, came and saw them. The Arabs used to believe in the principle of hospitality so the owner came with a basket of grapes! </a:t>
            </a:r>
          </a:p>
        </p:txBody>
      </p:sp>
      <p:pic>
        <p:nvPicPr>
          <p:cNvPr id="9220" name="Picture 4">
            <a:extLst>
              <a:ext uri="{FF2B5EF4-FFF2-40B4-BE49-F238E27FC236}">
                <a16:creationId xmlns:a16="http://schemas.microsoft.com/office/drawing/2014/main" id="{37E013B5-2B1A-48FA-98BD-E66A6A33F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7863" y="3952875"/>
            <a:ext cx="1481137" cy="2905125"/>
          </a:xfrm>
          <a:prstGeom prst="rect">
            <a:avLst/>
          </a:prstGeom>
          <a:noFill/>
          <a:extLst>
            <a:ext uri="{909E8E84-426E-40DD-AFC4-6F175D3DCCD1}">
              <a14:hiddenFill xmlns:a14="http://schemas.microsoft.com/office/drawing/2010/main">
                <a:solidFill>
                  <a:srgbClr val="FFFFFF"/>
                </a:solidFill>
              </a14:hiddenFill>
            </a:ext>
          </a:extLst>
        </p:spPr>
      </p:pic>
      <p:sp>
        <p:nvSpPr>
          <p:cNvPr id="9221" name="Oval 5">
            <a:extLst>
              <a:ext uri="{FF2B5EF4-FFF2-40B4-BE49-F238E27FC236}">
                <a16:creationId xmlns:a16="http://schemas.microsoft.com/office/drawing/2014/main" id="{60889BCC-2E5A-4893-8A15-C35DA9E53AB5}"/>
              </a:ext>
            </a:extLst>
          </p:cNvPr>
          <p:cNvSpPr>
            <a:spLocks noChangeArrowheads="1"/>
          </p:cNvSpPr>
          <p:nvPr/>
        </p:nvSpPr>
        <p:spPr bwMode="auto">
          <a:xfrm>
            <a:off x="533400" y="2590800"/>
            <a:ext cx="1828800" cy="1905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Thank you…</a:t>
            </a:r>
          </a:p>
          <a:p>
            <a:pPr algn="ctr" rtl="1"/>
            <a:r>
              <a:rPr lang="en-US" altLang="en-US" b="1"/>
              <a:t>In the name of </a:t>
            </a:r>
          </a:p>
          <a:p>
            <a:pPr algn="ctr" rtl="1"/>
            <a:r>
              <a:rPr lang="en-US" altLang="en-US" b="1"/>
              <a:t>Allah most merciful</a:t>
            </a:r>
          </a:p>
          <a:p>
            <a:pPr algn="ctr" rtl="1"/>
            <a:r>
              <a:rPr lang="en-US" altLang="en-US" b="1"/>
              <a:t>Most gracious.</a:t>
            </a:r>
          </a:p>
        </p:txBody>
      </p:sp>
      <p:sp>
        <p:nvSpPr>
          <p:cNvPr id="9222" name="Oval 6">
            <a:extLst>
              <a:ext uri="{FF2B5EF4-FFF2-40B4-BE49-F238E27FC236}">
                <a16:creationId xmlns:a16="http://schemas.microsoft.com/office/drawing/2014/main" id="{20A5D413-1DE5-45A4-B880-20A20DDEADFF}"/>
              </a:ext>
            </a:extLst>
          </p:cNvPr>
          <p:cNvSpPr>
            <a:spLocks noChangeArrowheads="1"/>
          </p:cNvSpPr>
          <p:nvPr/>
        </p:nvSpPr>
        <p:spPr bwMode="auto">
          <a:xfrm>
            <a:off x="2895600" y="1981200"/>
            <a:ext cx="2590800" cy="152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These words are not generally </a:t>
            </a:r>
          </a:p>
          <a:p>
            <a:pPr algn="ctr" rtl="1"/>
            <a:r>
              <a:rPr lang="en-US" altLang="en-US" b="1"/>
              <a:t>spoken by people here.</a:t>
            </a:r>
          </a:p>
        </p:txBody>
      </p:sp>
      <p:pic>
        <p:nvPicPr>
          <p:cNvPr id="9223" name="Picture 7">
            <a:extLst>
              <a:ext uri="{FF2B5EF4-FFF2-40B4-BE49-F238E27FC236}">
                <a16:creationId xmlns:a16="http://schemas.microsoft.com/office/drawing/2014/main" id="{D7D2DFF4-92CE-456D-A64D-B99AA59AD6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5257800"/>
            <a:ext cx="7620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a:extLst>
              <a:ext uri="{FF2B5EF4-FFF2-40B4-BE49-F238E27FC236}">
                <a16:creationId xmlns:a16="http://schemas.microsoft.com/office/drawing/2014/main" id="{2A3C614A-7D5A-4E03-8F95-34E203B6F2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7800" y="5257800"/>
            <a:ext cx="990600" cy="747713"/>
          </a:xfrm>
          <a:prstGeom prst="rect">
            <a:avLst/>
          </a:prstGeom>
          <a:noFill/>
          <a:extLst>
            <a:ext uri="{909E8E84-426E-40DD-AFC4-6F175D3DCCD1}">
              <a14:hiddenFill xmlns:a14="http://schemas.microsoft.com/office/drawing/2010/main">
                <a:solidFill>
                  <a:srgbClr val="FFFFFF"/>
                </a:solidFill>
              </a14:hiddenFill>
            </a:ext>
          </a:extLst>
        </p:spPr>
      </p:pic>
      <p:sp>
        <p:nvSpPr>
          <p:cNvPr id="9225" name="Oval 9">
            <a:extLst>
              <a:ext uri="{FF2B5EF4-FFF2-40B4-BE49-F238E27FC236}">
                <a16:creationId xmlns:a16="http://schemas.microsoft.com/office/drawing/2014/main" id="{3CFCF8F5-9F37-42A2-85A6-EF681AAE7F3E}"/>
              </a:ext>
            </a:extLst>
          </p:cNvPr>
          <p:cNvSpPr>
            <a:spLocks noChangeArrowheads="1"/>
          </p:cNvSpPr>
          <p:nvPr/>
        </p:nvSpPr>
        <p:spPr bwMode="auto">
          <a:xfrm>
            <a:off x="533400" y="2667000"/>
            <a:ext cx="1828800" cy="1905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Where are you</a:t>
            </a:r>
          </a:p>
          <a:p>
            <a:pPr algn="ctr" rtl="1"/>
            <a:r>
              <a:rPr lang="en-US" altLang="en-US" b="1"/>
              <a:t>From?</a:t>
            </a:r>
          </a:p>
        </p:txBody>
      </p:sp>
      <p:sp>
        <p:nvSpPr>
          <p:cNvPr id="9226" name="Oval 10">
            <a:extLst>
              <a:ext uri="{FF2B5EF4-FFF2-40B4-BE49-F238E27FC236}">
                <a16:creationId xmlns:a16="http://schemas.microsoft.com/office/drawing/2014/main" id="{D8477C19-0F51-4BA4-9430-3B7312695344}"/>
              </a:ext>
            </a:extLst>
          </p:cNvPr>
          <p:cNvSpPr>
            <a:spLocks noChangeArrowheads="1"/>
          </p:cNvSpPr>
          <p:nvPr/>
        </p:nvSpPr>
        <p:spPr bwMode="auto">
          <a:xfrm>
            <a:off x="2667000" y="2209800"/>
            <a:ext cx="2971800" cy="1295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I am a Christian from Nineveh.?</a:t>
            </a:r>
          </a:p>
        </p:txBody>
      </p:sp>
      <p:sp>
        <p:nvSpPr>
          <p:cNvPr id="9227" name="Oval 11">
            <a:extLst>
              <a:ext uri="{FF2B5EF4-FFF2-40B4-BE49-F238E27FC236}">
                <a16:creationId xmlns:a16="http://schemas.microsoft.com/office/drawing/2014/main" id="{FF755028-AE9B-4F1D-8908-E0A40CA97957}"/>
              </a:ext>
            </a:extLst>
          </p:cNvPr>
          <p:cNvSpPr>
            <a:spLocks noChangeArrowheads="1"/>
          </p:cNvSpPr>
          <p:nvPr/>
        </p:nvSpPr>
        <p:spPr bwMode="auto">
          <a:xfrm>
            <a:off x="533400" y="2590800"/>
            <a:ext cx="1828800" cy="1981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Oh you are from the city </a:t>
            </a:r>
          </a:p>
          <a:p>
            <a:pPr algn="ctr" rtl="1"/>
            <a:r>
              <a:rPr lang="en-US" altLang="en-US" b="1"/>
              <a:t>of my brother Yunus (A),</a:t>
            </a:r>
          </a:p>
          <a:p>
            <a:pPr algn="ctr" rtl="1"/>
            <a:r>
              <a:rPr lang="en-US" altLang="en-US" b="1"/>
              <a:t>The prophet of Allah.</a:t>
            </a:r>
          </a:p>
        </p:txBody>
      </p:sp>
      <p:sp>
        <p:nvSpPr>
          <p:cNvPr id="9228" name="Rectangle 12">
            <a:extLst>
              <a:ext uri="{FF2B5EF4-FFF2-40B4-BE49-F238E27FC236}">
                <a16:creationId xmlns:a16="http://schemas.microsoft.com/office/drawing/2014/main" id="{AC48FD92-D3EC-4497-B0CC-44BA26659D8F}"/>
              </a:ext>
            </a:extLst>
          </p:cNvPr>
          <p:cNvSpPr>
            <a:spLocks noChangeArrowheads="1"/>
          </p:cNvSpPr>
          <p:nvPr/>
        </p:nvSpPr>
        <p:spPr bwMode="auto">
          <a:xfrm>
            <a:off x="3429000" y="228600"/>
            <a:ext cx="54864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r>
              <a:rPr lang="en-US" altLang="en-US" sz="3000" b="1"/>
              <a:t>The conversation between them continued. After a while he accepted Islam, and tended the prophet’s and Zaid’s wounds.</a:t>
            </a:r>
          </a:p>
        </p:txBody>
      </p:sp>
    </p:spTree>
    <p:extLst>
      <p:ext uri="{BB962C8B-B14F-4D97-AF65-F5344CB8AC3E}">
        <p14:creationId xmlns:p14="http://schemas.microsoft.com/office/powerpoint/2010/main" val="4173182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0191 4.39306E-6 C -0.01909 -0.00578 0.00452 0.00323 -0.01996 -0.01272 C -0.03455 -0.0222 -0.04757 -0.03284 -0.06441 -0.03815 C -0.07239 -0.04532 -0.06701 -0.04185 -0.08246 -0.04671 C -0.08455 -0.0474 -0.0868 -0.0481 -0.08906 -0.04879 C -0.09114 -0.04948 -0.09548 -0.05087 -0.09548 -0.05064 C -0.11823 -0.04902 -0.13073 -0.04856 -0.14705 -0.03399 C -0.15139 -0.02151 -0.1526 -0.01341 -0.1625 -0.0044 C -0.16336 -0.00232 -0.1625 0.00138 -0.16475 0.00208 C -0.16666 0.00277 -0.1677 -0.0007 -0.16909 -0.00232 C -0.17621 -0.01018 -0.18385 -0.01619 -0.19149 -0.02336 C -0.2276 -0.0222 -0.2651 -0.03099 -0.2783 0.00624 C -0.28663 -0.00417 -0.28663 -0.01434 -0.29618 -0.02336 C -0.29982 -0.02683 -0.30729 -0.03399 -0.30729 -0.03376 C -0.30798 -0.03607 -0.30781 -0.03885 -0.30955 -0.04024 C -0.31198 -0.04209 -0.31562 -0.04139 -0.31857 -0.04232 C -0.35625 -0.0555 -0.31215 -0.04301 -0.34965 -0.05295 C -0.38698 -0.05157 -0.40729 -0.06266 -0.42552 -0.03815 C -0.42968 -0.02613 -0.42448 -0.037 -0.4342 -0.02752 C -0.4533 -0.00925 -0.42569 -0.03307 -0.44114 -0.0148 C -0.44479 -0.01064 -0.45017 -0.00833 -0.45434 -0.0044 C -0.45711 -0.00509 -0.46076 -0.00463 -0.46336 -0.00648 C -0.46493 -0.00787 -0.46423 -0.01087 -0.46545 -0.01272 C -0.47014 -0.01943 -0.475 -0.02636 -0.48107 -0.03191 C -0.48871 -0.03908 -0.50156 -0.05573 -0.51232 -0.0592 C -0.52864 -0.0585 -0.54496 -0.05896 -0.56128 -0.05711 C -0.56389 -0.05688 -0.56545 -0.05365 -0.56805 -0.05295 C -0.57326 -0.05157 -0.57847 -0.05157 -0.58368 -0.05087 C -0.59097 -0.04625 -0.59635 -0.0407 -0.60364 -0.03607 C -0.6085 -0.02891 -0.61076 -0.02613 -0.61927 -0.02336 C -0.62222 -0.01526 -0.63281 -0.00602 -0.64149 -0.00232 C -0.64583 -0.00047 -0.65486 0.00208 -0.65486 0.00231 C -0.6585 0.00138 -0.66267 0.00138 -0.66597 4.39306E-6 C -0.66753 -0.0007 -0.68402 -0.01526 -0.68593 -0.01711 C -0.69722 -0.01642 -0.7085 -0.01642 -0.71944 -0.0148 C -0.75416 -0.00995 -0.71875 -0.01064 -0.73958 -0.01064 " pathEditMode="relative" rAng="0" ptsTypes="fffffffffffffffffffffffffffffffffffA">
                                      <p:cBhvr>
                                        <p:cTn id="6" dur="2000" fill="hold"/>
                                        <p:tgtEl>
                                          <p:spTgt spid="9224"/>
                                        </p:tgtEl>
                                        <p:attrNameLst>
                                          <p:attrName>ppt_x</p:attrName>
                                          <p:attrName>ppt_y</p:attrName>
                                        </p:attrNameLst>
                                      </p:cBhvr>
                                      <p:rCtr x="-37292" y="-2821"/>
                                    </p:animMotion>
                                  </p:childTnLst>
                                </p:cTn>
                              </p:par>
                              <p:par>
                                <p:cTn id="7" presetID="0" presetClass="path" presetSubtype="0" accel="50000" decel="50000" fill="hold" nodeType="withEffect">
                                  <p:stCondLst>
                                    <p:cond delay="0"/>
                                  </p:stCondLst>
                                  <p:childTnLst>
                                    <p:animMotion origin="layout" path="M -0.00191 -3.23699E-6 C -0.0191 -0.00578 0.00451 0.00324 -0.01997 -0.01271 C -0.03455 -0.02219 -0.04757 -0.03283 -0.06441 -0.03815 C -0.0724 -0.04531 -0.06702 -0.04185 -0.08247 -0.0467 C -0.08455 -0.0474 -0.08681 -0.04809 -0.08907 -0.04878 C -0.09115 -0.04948 -0.09549 -0.05086 -0.09549 -0.05063 C -0.11823 -0.04901 -0.13073 -0.04855 -0.14705 -0.03399 C -0.15139 -0.0215 -0.15261 -0.01341 -0.1625 -0.00439 C -0.16337 -0.00231 -0.1625 0.00139 -0.16476 0.00208 C -0.16667 0.00278 -0.16771 -0.00069 -0.1691 -0.00231 C -0.17622 -0.01017 -0.18386 -0.01618 -0.1915 -0.02335 C -0.22761 -0.02219 -0.26511 -0.03098 -0.2783 0.00625 C -0.28663 -0.00416 -0.28663 -0.01433 -0.29618 -0.02335 C -0.29983 -0.02682 -0.30729 -0.03399 -0.30729 -0.03375 C -0.30799 -0.03607 -0.30782 -0.03884 -0.30955 -0.04023 C -0.31198 -0.04208 -0.31563 -0.04138 -0.31858 -0.04231 C -0.35625 -0.05549 -0.31216 -0.043 -0.34966 -0.05294 C -0.38698 -0.05156 -0.40729 -0.06266 -0.42552 -0.03815 C -0.42969 -0.02612 -0.42448 -0.03699 -0.4342 -0.02751 C -0.4533 -0.00925 -0.4257 -0.03306 -0.44115 -0.01479 C -0.44479 -0.01063 -0.45018 -0.00832 -0.45434 -0.00439 C -0.45712 -0.00508 -0.46077 -0.00462 -0.46337 -0.00647 C -0.46493 -0.00786 -0.46424 -0.01086 -0.46545 -0.01271 C -0.47014 -0.01942 -0.475 -0.02636 -0.48108 -0.0319 C -0.48872 -0.03907 -0.50157 -0.05572 -0.51233 -0.05919 C -0.52865 -0.05849 -0.54497 -0.05896 -0.56129 -0.05711 C -0.56389 -0.05688 -0.56545 -0.05364 -0.56806 -0.05294 C -0.57327 -0.05156 -0.57848 -0.05156 -0.58368 -0.05086 C -0.59098 -0.04624 -0.59636 -0.04069 -0.60365 -0.03607 C -0.60851 -0.0289 -0.61077 -0.02612 -0.61927 -0.02335 C -0.62223 -0.01526 -0.63282 -0.00601 -0.6415 -0.00231 C -0.64584 -0.00046 -0.65486 0.00208 -0.65486 0.00232 C -0.65851 0.00139 -0.66268 0.00139 -0.66598 -3.23699E-6 C -0.66754 -0.00069 -0.68403 -0.01526 -0.68594 -0.01711 C -0.69723 -0.01641 -0.70851 -0.01641 -0.71945 -0.01479 C -0.75417 -0.00994 -0.71875 -0.01063 -0.73959 -0.01063 " pathEditMode="relative" rAng="0" ptsTypes="fffffffffffffffffffffffffffffffffffA">
                                      <p:cBhvr>
                                        <p:cTn id="8" dur="2000" fill="hold"/>
                                        <p:tgtEl>
                                          <p:spTgt spid="9220"/>
                                        </p:tgtEl>
                                        <p:attrNameLst>
                                          <p:attrName>ppt_x</p:attrName>
                                          <p:attrName>ppt_y</p:attrName>
                                        </p:attrNameLst>
                                      </p:cBhvr>
                                      <p:rCtr x="-37292" y="-2821"/>
                                    </p:animMotion>
                                  </p:childTnLst>
                                </p:cTn>
                              </p:par>
                              <p:par>
                                <p:cTn id="9" presetID="10" presetClass="exit" presetSubtype="0" fill="hold" grpId="0" nodeType="withEffect">
                                  <p:stCondLst>
                                    <p:cond delay="0"/>
                                  </p:stCondLst>
                                  <p:childTnLst>
                                    <p:animEffect transition="out" filter="fade">
                                      <p:cBhvr>
                                        <p:cTn id="10" dur="2000"/>
                                        <p:tgtEl>
                                          <p:spTgt spid="9219">
                                            <p:txEl>
                                              <p:pRg st="0" end="0"/>
                                            </p:txEl>
                                          </p:spTgt>
                                        </p:tgtEl>
                                      </p:cBhvr>
                                    </p:animEffect>
                                    <p:set>
                                      <p:cBhvr>
                                        <p:cTn id="11" dur="1" fill="hold">
                                          <p:stCondLst>
                                            <p:cond delay="1999"/>
                                          </p:stCondLst>
                                        </p:cTn>
                                        <p:tgtEl>
                                          <p:spTgt spid="9219">
                                            <p:txEl>
                                              <p:pRg st="0" end="0"/>
                                            </p:txEl>
                                          </p:spTgt>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0" presetClass="path" presetSubtype="0" accel="50000" decel="50000" fill="hold" nodeType="clickEffect">
                                  <p:stCondLst>
                                    <p:cond delay="0"/>
                                  </p:stCondLst>
                                  <p:childTnLst>
                                    <p:animMotion origin="layout" path="M -0.73958 -0.01064 C -0.75173 -0.00532 -0.74583 -0.0074 -0.75711 -0.00439 C -0.76041 0.00231 -0.76389 0.00509 -0.76823 0.0104 C -0.77291 0.04231 -0.77135 0.07537 -0.77135 0.10774 " pathEditMode="relative" rAng="0" ptsTypes="fffA">
                                      <p:cBhvr>
                                        <p:cTn id="15" dur="2000" fill="hold"/>
                                        <p:tgtEl>
                                          <p:spTgt spid="9224"/>
                                        </p:tgtEl>
                                        <p:attrNameLst>
                                          <p:attrName>ppt_x</p:attrName>
                                          <p:attrName>ppt_y</p:attrName>
                                        </p:attrNameLst>
                                      </p:cBhvr>
                                      <p:rCtr x="-1667" y="5919"/>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221"/>
                                        </p:tgtEl>
                                        <p:attrNameLst>
                                          <p:attrName>style.visibility</p:attrName>
                                        </p:attrNameLst>
                                      </p:cBhvr>
                                      <p:to>
                                        <p:strVal val="visible"/>
                                      </p:to>
                                    </p:set>
                                    <p:animEffect transition="in" filter="fade">
                                      <p:cBhvr>
                                        <p:cTn id="20" dur="2000"/>
                                        <p:tgtEl>
                                          <p:spTgt spid="922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222"/>
                                        </p:tgtEl>
                                        <p:attrNameLst>
                                          <p:attrName>style.visibility</p:attrName>
                                        </p:attrNameLst>
                                      </p:cBhvr>
                                      <p:to>
                                        <p:strVal val="visible"/>
                                      </p:to>
                                    </p:set>
                                    <p:animEffect transition="in" filter="fade">
                                      <p:cBhvr>
                                        <p:cTn id="25" dur="2000"/>
                                        <p:tgtEl>
                                          <p:spTgt spid="922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225"/>
                                        </p:tgtEl>
                                        <p:attrNameLst>
                                          <p:attrName>style.visibility</p:attrName>
                                        </p:attrNameLst>
                                      </p:cBhvr>
                                      <p:to>
                                        <p:strVal val="visible"/>
                                      </p:to>
                                    </p:set>
                                    <p:animEffect transition="in" filter="fade">
                                      <p:cBhvr>
                                        <p:cTn id="30" dur="2000"/>
                                        <p:tgtEl>
                                          <p:spTgt spid="9225"/>
                                        </p:tgtEl>
                                      </p:cBhvr>
                                    </p:animEffect>
                                  </p:childTnLst>
                                </p:cTn>
                              </p:par>
                              <p:par>
                                <p:cTn id="31" presetID="10" presetClass="exit" presetSubtype="0" fill="hold" grpId="1" nodeType="withEffect">
                                  <p:stCondLst>
                                    <p:cond delay="0"/>
                                  </p:stCondLst>
                                  <p:childTnLst>
                                    <p:animEffect transition="out" filter="fade">
                                      <p:cBhvr>
                                        <p:cTn id="32" dur="2000"/>
                                        <p:tgtEl>
                                          <p:spTgt spid="9221"/>
                                        </p:tgtEl>
                                      </p:cBhvr>
                                    </p:animEffect>
                                    <p:set>
                                      <p:cBhvr>
                                        <p:cTn id="33" dur="1" fill="hold">
                                          <p:stCondLst>
                                            <p:cond delay="1999"/>
                                          </p:stCondLst>
                                        </p:cTn>
                                        <p:tgtEl>
                                          <p:spTgt spid="9221"/>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226"/>
                                        </p:tgtEl>
                                        <p:attrNameLst>
                                          <p:attrName>style.visibility</p:attrName>
                                        </p:attrNameLst>
                                      </p:cBhvr>
                                      <p:to>
                                        <p:strVal val="visible"/>
                                      </p:to>
                                    </p:set>
                                    <p:animEffect transition="in" filter="fade">
                                      <p:cBhvr>
                                        <p:cTn id="38" dur="2000"/>
                                        <p:tgtEl>
                                          <p:spTgt spid="9226"/>
                                        </p:tgtEl>
                                      </p:cBhvr>
                                    </p:animEffect>
                                  </p:childTnLst>
                                </p:cTn>
                              </p:par>
                              <p:par>
                                <p:cTn id="39" presetID="10" presetClass="exit" presetSubtype="0" fill="hold" grpId="1" nodeType="withEffect">
                                  <p:stCondLst>
                                    <p:cond delay="0"/>
                                  </p:stCondLst>
                                  <p:childTnLst>
                                    <p:animEffect transition="out" filter="fade">
                                      <p:cBhvr>
                                        <p:cTn id="40" dur="2000"/>
                                        <p:tgtEl>
                                          <p:spTgt spid="9222"/>
                                        </p:tgtEl>
                                      </p:cBhvr>
                                    </p:animEffect>
                                    <p:set>
                                      <p:cBhvr>
                                        <p:cTn id="41" dur="1" fill="hold">
                                          <p:stCondLst>
                                            <p:cond delay="1999"/>
                                          </p:stCondLst>
                                        </p:cTn>
                                        <p:tgtEl>
                                          <p:spTgt spid="9222"/>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227"/>
                                        </p:tgtEl>
                                        <p:attrNameLst>
                                          <p:attrName>style.visibility</p:attrName>
                                        </p:attrNameLst>
                                      </p:cBhvr>
                                      <p:to>
                                        <p:strVal val="visible"/>
                                      </p:to>
                                    </p:set>
                                    <p:animEffect transition="in" filter="fade">
                                      <p:cBhvr>
                                        <p:cTn id="46" dur="2000"/>
                                        <p:tgtEl>
                                          <p:spTgt spid="9227"/>
                                        </p:tgtEl>
                                      </p:cBhvr>
                                    </p:animEffect>
                                  </p:childTnLst>
                                </p:cTn>
                              </p:par>
                              <p:par>
                                <p:cTn id="47" presetID="10" presetClass="exit" presetSubtype="0" fill="hold" grpId="1" nodeType="withEffect">
                                  <p:stCondLst>
                                    <p:cond delay="0"/>
                                  </p:stCondLst>
                                  <p:childTnLst>
                                    <p:animEffect transition="out" filter="fade">
                                      <p:cBhvr>
                                        <p:cTn id="48" dur="2000"/>
                                        <p:tgtEl>
                                          <p:spTgt spid="9225"/>
                                        </p:tgtEl>
                                      </p:cBhvr>
                                    </p:animEffect>
                                    <p:set>
                                      <p:cBhvr>
                                        <p:cTn id="49" dur="1" fill="hold">
                                          <p:stCondLst>
                                            <p:cond delay="1999"/>
                                          </p:stCondLst>
                                        </p:cTn>
                                        <p:tgtEl>
                                          <p:spTgt spid="9225"/>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228"/>
                                        </p:tgtEl>
                                        <p:attrNameLst>
                                          <p:attrName>style.visibility</p:attrName>
                                        </p:attrNameLst>
                                      </p:cBhvr>
                                      <p:to>
                                        <p:strVal val="visible"/>
                                      </p:to>
                                    </p:set>
                                    <p:animEffect transition="in" filter="fade">
                                      <p:cBhvr>
                                        <p:cTn id="54" dur="2000"/>
                                        <p:tgtEl>
                                          <p:spTgt spid="9228"/>
                                        </p:tgtEl>
                                      </p:cBhvr>
                                    </p:animEffect>
                                  </p:childTnLst>
                                </p:cTn>
                              </p:par>
                              <p:par>
                                <p:cTn id="55" presetID="10" presetClass="exit" presetSubtype="0" fill="hold" grpId="1" nodeType="withEffect">
                                  <p:stCondLst>
                                    <p:cond delay="0"/>
                                  </p:stCondLst>
                                  <p:childTnLst>
                                    <p:animEffect transition="out" filter="fade">
                                      <p:cBhvr>
                                        <p:cTn id="56" dur="2000"/>
                                        <p:tgtEl>
                                          <p:spTgt spid="9226"/>
                                        </p:tgtEl>
                                      </p:cBhvr>
                                    </p:animEffect>
                                    <p:set>
                                      <p:cBhvr>
                                        <p:cTn id="57" dur="1" fill="hold">
                                          <p:stCondLst>
                                            <p:cond delay="1999"/>
                                          </p:stCondLst>
                                        </p:cTn>
                                        <p:tgtEl>
                                          <p:spTgt spid="92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21" grpId="0" animBg="1"/>
      <p:bldP spid="9221" grpId="1" animBg="1"/>
      <p:bldP spid="9222" grpId="0" animBg="1"/>
      <p:bldP spid="9222" grpId="1" animBg="1"/>
      <p:bldP spid="9225" grpId="0" animBg="1"/>
      <p:bldP spid="9225" grpId="1" animBg="1"/>
      <p:bldP spid="9226" grpId="0" animBg="1"/>
      <p:bldP spid="9226" grpId="1" animBg="1"/>
      <p:bldP spid="9227" grpId="0" animBg="1"/>
      <p:bldP spid="922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94C1D41-FB32-4968-A9D7-C18858436A12}"/>
              </a:ext>
            </a:extLst>
          </p:cNvPr>
          <p:cNvSpPr>
            <a:spLocks noGrp="1" noChangeArrowheads="1"/>
          </p:cNvSpPr>
          <p:nvPr>
            <p:ph type="title"/>
          </p:nvPr>
        </p:nvSpPr>
        <p:spPr/>
        <p:txBody>
          <a:bodyPr/>
          <a:lstStyle/>
          <a:p>
            <a:endParaRPr lang="en-US" altLang="en-US"/>
          </a:p>
        </p:txBody>
      </p:sp>
      <p:sp>
        <p:nvSpPr>
          <p:cNvPr id="10243" name="Rectangle 3">
            <a:extLst>
              <a:ext uri="{FF2B5EF4-FFF2-40B4-BE49-F238E27FC236}">
                <a16:creationId xmlns:a16="http://schemas.microsoft.com/office/drawing/2014/main" id="{4B591242-D7E0-4A68-9296-7388F99B94E7}"/>
              </a:ext>
            </a:extLst>
          </p:cNvPr>
          <p:cNvSpPr>
            <a:spLocks noChangeArrowheads="1"/>
          </p:cNvSpPr>
          <p:nvPr/>
        </p:nvSpPr>
        <p:spPr bwMode="auto">
          <a:xfrm>
            <a:off x="1143000" y="228600"/>
            <a:ext cx="7772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r>
              <a:rPr lang="en-US" altLang="en-US" sz="3000" b="1"/>
              <a:t>Addas’ master learned of this and he became furious! He called upon Addas…</a:t>
            </a:r>
          </a:p>
        </p:txBody>
      </p:sp>
      <p:pic>
        <p:nvPicPr>
          <p:cNvPr id="10244" name="Picture 4">
            <a:extLst>
              <a:ext uri="{FF2B5EF4-FFF2-40B4-BE49-F238E27FC236}">
                <a16:creationId xmlns:a16="http://schemas.microsoft.com/office/drawing/2014/main" id="{AC205EE8-D3A3-48AE-B396-FB77F959C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4313" y="3200400"/>
            <a:ext cx="1712912" cy="3657600"/>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6B2839F3-EFB6-4483-94B4-ECBB44F08A77}"/>
              </a:ext>
            </a:extLst>
          </p:cNvPr>
          <p:cNvSpPr>
            <a:spLocks noChangeArrowheads="1"/>
          </p:cNvSpPr>
          <p:nvPr/>
        </p:nvSpPr>
        <p:spPr bwMode="auto">
          <a:xfrm rot="1002968">
            <a:off x="6172200" y="2209800"/>
            <a:ext cx="2667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b="1"/>
              <a:t>ADDAS!!!</a:t>
            </a:r>
          </a:p>
        </p:txBody>
      </p:sp>
      <p:pic>
        <p:nvPicPr>
          <p:cNvPr id="10246" name="Picture 6">
            <a:extLst>
              <a:ext uri="{FF2B5EF4-FFF2-40B4-BE49-F238E27FC236}">
                <a16:creationId xmlns:a16="http://schemas.microsoft.com/office/drawing/2014/main" id="{06EA2ECB-1B96-419C-9D2B-3030B35BF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276600"/>
            <a:ext cx="1371600" cy="3581400"/>
          </a:xfrm>
          <a:prstGeom prst="rect">
            <a:avLst/>
          </a:prstGeom>
          <a:noFill/>
          <a:extLst>
            <a:ext uri="{909E8E84-426E-40DD-AFC4-6F175D3DCCD1}">
              <a14:hiddenFill xmlns:a14="http://schemas.microsoft.com/office/drawing/2010/main">
                <a:solidFill>
                  <a:srgbClr val="FFFFFF"/>
                </a:solidFill>
              </a14:hiddenFill>
            </a:ext>
          </a:extLst>
        </p:spPr>
      </p:pic>
      <p:sp>
        <p:nvSpPr>
          <p:cNvPr id="10247" name="Rectangle 7">
            <a:extLst>
              <a:ext uri="{FF2B5EF4-FFF2-40B4-BE49-F238E27FC236}">
                <a16:creationId xmlns:a16="http://schemas.microsoft.com/office/drawing/2014/main" id="{C346E745-F1C1-41B7-B4A9-1F23EC53292F}"/>
              </a:ext>
            </a:extLst>
          </p:cNvPr>
          <p:cNvSpPr>
            <a:spLocks noChangeArrowheads="1"/>
          </p:cNvSpPr>
          <p:nvPr/>
        </p:nvSpPr>
        <p:spPr bwMode="auto">
          <a:xfrm>
            <a:off x="1219200" y="2057400"/>
            <a:ext cx="3581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4000" b="1"/>
          </a:p>
        </p:txBody>
      </p:sp>
      <p:sp>
        <p:nvSpPr>
          <p:cNvPr id="10248" name="Oval 8">
            <a:extLst>
              <a:ext uri="{FF2B5EF4-FFF2-40B4-BE49-F238E27FC236}">
                <a16:creationId xmlns:a16="http://schemas.microsoft.com/office/drawing/2014/main" id="{D5DAFCD9-A0F0-4356-9866-0B42A3A5527C}"/>
              </a:ext>
            </a:extLst>
          </p:cNvPr>
          <p:cNvSpPr>
            <a:spLocks noChangeArrowheads="1"/>
          </p:cNvSpPr>
          <p:nvPr/>
        </p:nvSpPr>
        <p:spPr bwMode="auto">
          <a:xfrm>
            <a:off x="762000" y="1371600"/>
            <a:ext cx="3124200" cy="2057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sz="3200" b="1"/>
              <a:t>Yes master?</a:t>
            </a:r>
          </a:p>
        </p:txBody>
      </p:sp>
      <p:sp>
        <p:nvSpPr>
          <p:cNvPr id="10249" name="Oval 9">
            <a:extLst>
              <a:ext uri="{FF2B5EF4-FFF2-40B4-BE49-F238E27FC236}">
                <a16:creationId xmlns:a16="http://schemas.microsoft.com/office/drawing/2014/main" id="{A727C0FC-5A43-4795-9213-DB334A7D337C}"/>
              </a:ext>
            </a:extLst>
          </p:cNvPr>
          <p:cNvSpPr>
            <a:spLocks noChangeArrowheads="1"/>
          </p:cNvSpPr>
          <p:nvPr/>
        </p:nvSpPr>
        <p:spPr bwMode="auto">
          <a:xfrm>
            <a:off x="5486400" y="1143000"/>
            <a:ext cx="3124200" cy="2057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sz="3200" b="1"/>
              <a:t>How can you tend</a:t>
            </a:r>
          </a:p>
          <a:p>
            <a:pPr algn="ctr" rtl="1"/>
            <a:r>
              <a:rPr lang="en-US" altLang="en-US" sz="3200" b="1"/>
              <a:t>To Mohamed without </a:t>
            </a:r>
          </a:p>
          <a:p>
            <a:pPr algn="ctr" rtl="1"/>
            <a:r>
              <a:rPr lang="en-US" altLang="en-US" sz="3200" b="1"/>
              <a:t>My permission?!?</a:t>
            </a:r>
          </a:p>
        </p:txBody>
      </p:sp>
      <p:sp>
        <p:nvSpPr>
          <p:cNvPr id="10250" name="Oval 10">
            <a:extLst>
              <a:ext uri="{FF2B5EF4-FFF2-40B4-BE49-F238E27FC236}">
                <a16:creationId xmlns:a16="http://schemas.microsoft.com/office/drawing/2014/main" id="{717EFEC4-C28A-4446-83AC-BE9DF721A361}"/>
              </a:ext>
            </a:extLst>
          </p:cNvPr>
          <p:cNvSpPr>
            <a:spLocks noChangeArrowheads="1"/>
          </p:cNvSpPr>
          <p:nvPr/>
        </p:nvSpPr>
        <p:spPr bwMode="auto">
          <a:xfrm>
            <a:off x="762000" y="1371600"/>
            <a:ext cx="3124200" cy="2057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sz="2400" b="1"/>
              <a:t>No one living on earth today is</a:t>
            </a:r>
          </a:p>
          <a:p>
            <a:pPr algn="ctr"/>
            <a:r>
              <a:rPr lang="en-US" altLang="en-US" sz="2400" b="1"/>
              <a:t>better than this prophet. </a:t>
            </a:r>
          </a:p>
          <a:p>
            <a:pPr algn="ctr"/>
            <a:r>
              <a:rPr lang="en-US" altLang="en-US" sz="2400" b="1"/>
              <a:t>He told me truth of which </a:t>
            </a:r>
          </a:p>
          <a:p>
            <a:pPr algn="ctr"/>
            <a:r>
              <a:rPr lang="en-US" altLang="en-US" sz="2400" b="1"/>
              <a:t>Only a prophet can tell!!!</a:t>
            </a:r>
          </a:p>
        </p:txBody>
      </p:sp>
    </p:spTree>
    <p:extLst>
      <p:ext uri="{BB962C8B-B14F-4D97-AF65-F5344CB8AC3E}">
        <p14:creationId xmlns:p14="http://schemas.microsoft.com/office/powerpoint/2010/main" val="1737117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fade">
                                      <p:cBhvr>
                                        <p:cTn id="7" dur="2000"/>
                                        <p:tgtEl>
                                          <p:spTgt spid="1024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nodeType="clickEffect">
                                  <p:stCondLst>
                                    <p:cond delay="0"/>
                                  </p:stCondLst>
                                  <p:childTnLst>
                                    <p:animMotion origin="layout" path="M -1.11111E-6 8.09249E-7 C 0.00278 -0.01526 0.00451 -0.01457 0.01423 -0.02104 C 0.01979 -0.02474 0.0243 -0.02913 0.03021 -0.03168 C 0.04062 -0.04092 0.05034 -0.03884 0.06354 -0.04 C 0.08038 -0.03931 0.09896 -0.04578 0.11423 -0.03584 C 0.13177 -0.02428 0.10191 -0.03861 0.12222 -0.02959 C 0.12691 -0.02289 0.12812 -0.01896 0.13021 -0.0104 C 0.13125 -0.02405 0.13125 -0.02959 0.13646 -0.04 C 0.12916 -0.06983 0.17066 -0.04948 0.18732 -0.04231 C 0.18958 -0.03907 0.19114 -0.03491 0.19357 -0.03168 C 0.19982 -0.02358 0.21111 -0.02266 0.2191 -0.02104 C 0.22778 -0.02682 0.23576 -0.03422 0.24444 -0.04 C 0.246 -0.04116 0.24722 -0.04393 0.24896 -0.04439 C 0.25521 -0.04601 0.2618 -0.04578 0.26805 -0.04647 C 0.27864 -0.04578 0.28923 -0.04555 0.3 -0.04439 C 0.30746 -0.04347 0.30885 -0.03283 0.3191 -0.02959 C 0.32118 -0.02058 0.32361 -0.02104 0.32864 -0.0148 C 0.32899 -0.01734 0.33212 -0.04185 0.33333 -0.04439 C 0.33455 -0.04694 0.35035 -0.04855 0.35087 -0.04855 C 0.36614 -0.05364 0.3592 -0.05156 0.37135 -0.0548 C 0.3934 -0.05179 0.41458 -0.04832 0.43646 -0.04439 C 0.43698 -0.04416 0.44548 -0.04069 0.44583 -0.04 C 0.45399 -0.02913 0.43993 -0.03699 0.45243 -0.03168 C 0.45399 -0.02959 0.45521 -0.02682 0.45694 -0.0252 C 0.4585 -0.02405 0.46198 -0.02312 0.46198 -0.02312 " pathEditMode="relative" ptsTypes="ffffffffffffffffffffffffA">
                                      <p:cBhvr>
                                        <p:cTn id="11" dur="2000" fill="hold"/>
                                        <p:tgtEl>
                                          <p:spTgt spid="10246"/>
                                        </p:tgtEl>
                                        <p:attrNameLst>
                                          <p:attrName>ppt_x</p:attrName>
                                          <p:attrName>ppt_y</p:attrName>
                                        </p:attrNameLst>
                                      </p:cBhvr>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nodePh="1">
                                  <p:stCondLst>
                                    <p:cond delay="0"/>
                                  </p:stCondLst>
                                  <p:endCondLst>
                                    <p:cond evt="begin" delay="0">
                                      <p:tn val="14"/>
                                    </p:cond>
                                  </p:endCondLst>
                                  <p:childTnLst>
                                    <p:set>
                                      <p:cBhvr>
                                        <p:cTn id="15" dur="1" fill="hold">
                                          <p:stCondLst>
                                            <p:cond delay="0"/>
                                          </p:stCondLst>
                                        </p:cTn>
                                        <p:tgtEl>
                                          <p:spTgt spid="10247"/>
                                        </p:tgtEl>
                                        <p:attrNameLst>
                                          <p:attrName>style.visibility</p:attrName>
                                        </p:attrNameLst>
                                      </p:cBhvr>
                                      <p:to>
                                        <p:strVal val="visible"/>
                                      </p:to>
                                    </p:set>
                                    <p:animEffect transition="in" filter="fade">
                                      <p:cBhvr>
                                        <p:cTn id="16" dur="2000"/>
                                        <p:tgtEl>
                                          <p:spTgt spid="102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248"/>
                                        </p:tgtEl>
                                        <p:attrNameLst>
                                          <p:attrName>style.visibility</p:attrName>
                                        </p:attrNameLst>
                                      </p:cBhvr>
                                      <p:to>
                                        <p:strVal val="visible"/>
                                      </p:to>
                                    </p:set>
                                    <p:animEffect transition="in" filter="fade">
                                      <p:cBhvr>
                                        <p:cTn id="19" dur="2000"/>
                                        <p:tgtEl>
                                          <p:spTgt spid="1024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249"/>
                                        </p:tgtEl>
                                        <p:attrNameLst>
                                          <p:attrName>style.visibility</p:attrName>
                                        </p:attrNameLst>
                                      </p:cBhvr>
                                      <p:to>
                                        <p:strVal val="visible"/>
                                      </p:to>
                                    </p:set>
                                    <p:animEffect transition="in" filter="fade">
                                      <p:cBhvr>
                                        <p:cTn id="24" dur="2000"/>
                                        <p:tgtEl>
                                          <p:spTgt spid="10249"/>
                                        </p:tgtEl>
                                      </p:cBhvr>
                                    </p:animEffect>
                                  </p:childTnLst>
                                </p:cTn>
                              </p:par>
                              <p:par>
                                <p:cTn id="25" presetID="10" presetClass="exit" presetSubtype="0" fill="hold" nodeType="withEffect">
                                  <p:stCondLst>
                                    <p:cond delay="0"/>
                                  </p:stCondLst>
                                  <p:childTnLst>
                                    <p:animEffect transition="out" filter="fade">
                                      <p:cBhvr>
                                        <p:cTn id="26" dur="2000"/>
                                        <p:tgtEl>
                                          <p:spTgt spid="10245">
                                            <p:txEl>
                                              <p:pRg st="0" end="0"/>
                                            </p:txEl>
                                          </p:spTgt>
                                        </p:tgtEl>
                                      </p:cBhvr>
                                    </p:animEffect>
                                    <p:set>
                                      <p:cBhvr>
                                        <p:cTn id="27" dur="1" fill="hold">
                                          <p:stCondLst>
                                            <p:cond delay="1999"/>
                                          </p:stCondLst>
                                        </p:cTn>
                                        <p:tgtEl>
                                          <p:spTgt spid="10245">
                                            <p:txEl>
                                              <p:pRg st="0" end="0"/>
                                            </p:txEl>
                                          </p:spTgt>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50"/>
                                        </p:tgtEl>
                                        <p:attrNameLst>
                                          <p:attrName>style.visibility</p:attrName>
                                        </p:attrNameLst>
                                      </p:cBhvr>
                                      <p:to>
                                        <p:strVal val="visible"/>
                                      </p:to>
                                    </p:set>
                                    <p:animEffect transition="in" filter="fade">
                                      <p:cBhvr>
                                        <p:cTn id="32" dur="20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allAtOnce"/>
      <p:bldP spid="10247" grpId="0"/>
      <p:bldP spid="10248" grpId="0" animBg="1"/>
      <p:bldP spid="10249" grpId="0" animBg="1"/>
      <p:bldP spid="10250"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964A16A-7DE9-4E91-A3C3-13C63D5A098C}"/>
              </a:ext>
            </a:extLst>
          </p:cNvPr>
          <p:cNvSpPr>
            <a:spLocks noGrp="1" noChangeArrowheads="1"/>
          </p:cNvSpPr>
          <p:nvPr>
            <p:ph type="ctrTitle"/>
          </p:nvPr>
        </p:nvSpPr>
        <p:spPr>
          <a:xfrm>
            <a:off x="685800" y="2130425"/>
            <a:ext cx="7772400" cy="1470025"/>
          </a:xfrm>
        </p:spPr>
        <p:txBody>
          <a:bodyPr anchor="ctr"/>
          <a:lstStyle/>
          <a:p>
            <a:r>
              <a:rPr lang="en-US" altLang="en-US" sz="4400"/>
              <a:t> </a:t>
            </a:r>
          </a:p>
        </p:txBody>
      </p:sp>
      <p:sp>
        <p:nvSpPr>
          <p:cNvPr id="4100" name="WordArt 4">
            <a:extLst>
              <a:ext uri="{FF2B5EF4-FFF2-40B4-BE49-F238E27FC236}">
                <a16:creationId xmlns:a16="http://schemas.microsoft.com/office/drawing/2014/main" id="{F2833EA9-7FEE-4F39-A277-95465C71BCC6}"/>
              </a:ext>
            </a:extLst>
          </p:cNvPr>
          <p:cNvSpPr>
            <a:spLocks noChangeArrowheads="1" noChangeShapeType="1" noTextEdit="1"/>
          </p:cNvSpPr>
          <p:nvPr/>
        </p:nvSpPr>
        <p:spPr bwMode="auto">
          <a:xfrm>
            <a:off x="762000" y="2514600"/>
            <a:ext cx="7772400" cy="1371600"/>
          </a:xfrm>
          <a:prstGeom prst="rect">
            <a:avLst/>
          </a:prstGeom>
        </p:spPr>
        <p:txBody>
          <a:bodyPr wrap="none" fromWordArt="1">
            <a:prstTxWarp prst="textPlain">
              <a:avLst>
                <a:gd name="adj" fmla="val 4612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Sirat Of The PROPET (SAW)</a:t>
            </a:r>
          </a:p>
        </p:txBody>
      </p:sp>
      <p:sp>
        <p:nvSpPr>
          <p:cNvPr id="4101" name="WordArt 5">
            <a:extLst>
              <a:ext uri="{FF2B5EF4-FFF2-40B4-BE49-F238E27FC236}">
                <a16:creationId xmlns:a16="http://schemas.microsoft.com/office/drawing/2014/main" id="{603B1767-B2A0-4A8A-A1BA-C23C8F32998D}"/>
              </a:ext>
            </a:extLst>
          </p:cNvPr>
          <p:cNvSpPr>
            <a:spLocks noChangeArrowheads="1" noChangeShapeType="1" noTextEdit="1"/>
          </p:cNvSpPr>
          <p:nvPr/>
        </p:nvSpPr>
        <p:spPr bwMode="auto">
          <a:xfrm>
            <a:off x="2438400" y="5105400"/>
            <a:ext cx="4724400" cy="1257300"/>
          </a:xfrm>
          <a:prstGeom prst="rect">
            <a:avLst/>
          </a:prstGeom>
        </p:spPr>
        <p:txBody>
          <a:bodyPr wrap="none" fromWordArt="1">
            <a:prstTxWarp prst="textPlain">
              <a:avLst>
                <a:gd name="adj" fmla="val 45926"/>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Part 11</a:t>
            </a:r>
          </a:p>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LIFE IN MAKKAH</a:t>
            </a:r>
          </a:p>
        </p:txBody>
      </p:sp>
    </p:spTree>
    <p:extLst>
      <p:ext uri="{BB962C8B-B14F-4D97-AF65-F5344CB8AC3E}">
        <p14:creationId xmlns:p14="http://schemas.microsoft.com/office/powerpoint/2010/main" val="1457978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873975B-B31C-44BB-9C96-D548A5AB48C5}"/>
              </a:ext>
            </a:extLst>
          </p:cNvPr>
          <p:cNvSpPr>
            <a:spLocks noGrp="1" noChangeArrowheads="1"/>
          </p:cNvSpPr>
          <p:nvPr>
            <p:ph type="title"/>
          </p:nvPr>
        </p:nvSpPr>
        <p:spPr>
          <a:xfrm>
            <a:off x="457200" y="0"/>
            <a:ext cx="8229600" cy="1143000"/>
          </a:xfrm>
        </p:spPr>
        <p:txBody>
          <a:bodyPr/>
          <a:lstStyle/>
          <a:p>
            <a:r>
              <a:rPr lang="en-US" altLang="en-US" sz="4000"/>
              <a:t>Isra’ And Miraj</a:t>
            </a:r>
            <a:br>
              <a:rPr lang="en-US" altLang="en-US" sz="4000"/>
            </a:br>
            <a:r>
              <a:rPr lang="en-US" altLang="en-US" sz="4000"/>
              <a:t>12</a:t>
            </a:r>
            <a:r>
              <a:rPr lang="en-US" altLang="en-US" sz="4000" baseline="30000"/>
              <a:t>th</a:t>
            </a:r>
            <a:r>
              <a:rPr lang="en-US" altLang="en-US" sz="4000"/>
              <a:t> year of prophet hood</a:t>
            </a:r>
          </a:p>
        </p:txBody>
      </p:sp>
      <p:sp>
        <p:nvSpPr>
          <p:cNvPr id="7171" name="Rectangle 3">
            <a:extLst>
              <a:ext uri="{FF2B5EF4-FFF2-40B4-BE49-F238E27FC236}">
                <a16:creationId xmlns:a16="http://schemas.microsoft.com/office/drawing/2014/main" id="{11E61DCA-2B29-4FCA-8A09-4BACA4613483}"/>
              </a:ext>
            </a:extLst>
          </p:cNvPr>
          <p:cNvSpPr>
            <a:spLocks noGrp="1" noChangeArrowheads="1"/>
          </p:cNvSpPr>
          <p:nvPr>
            <p:ph type="body" idx="1"/>
          </p:nvPr>
        </p:nvSpPr>
        <p:spPr>
          <a:xfrm>
            <a:off x="457200" y="1371600"/>
            <a:ext cx="8229600" cy="4525963"/>
          </a:xfrm>
        </p:spPr>
        <p:txBody>
          <a:bodyPr/>
          <a:lstStyle/>
          <a:p>
            <a:r>
              <a:rPr lang="en-US" altLang="en-US"/>
              <a:t>One night Allah Decided to honor his last prophet. So he decided to send Jibreel (A)! He brought a strange animal by the name of “</a:t>
            </a:r>
            <a:r>
              <a:rPr lang="en-US" altLang="en-US" i="1"/>
              <a:t>Buraq</a:t>
            </a:r>
            <a:r>
              <a:rPr lang="en-US" altLang="en-US"/>
              <a:t>”. In Arabic </a:t>
            </a:r>
            <a:r>
              <a:rPr lang="en-US" altLang="en-US" i="1"/>
              <a:t>buraq</a:t>
            </a:r>
            <a:r>
              <a:rPr lang="en-US" altLang="en-US"/>
              <a:t> means lightning. </a:t>
            </a:r>
          </a:p>
        </p:txBody>
      </p:sp>
      <p:pic>
        <p:nvPicPr>
          <p:cNvPr id="7172" name="Picture 4">
            <a:extLst>
              <a:ext uri="{FF2B5EF4-FFF2-40B4-BE49-F238E27FC236}">
                <a16:creationId xmlns:a16="http://schemas.microsoft.com/office/drawing/2014/main" id="{3B74BE27-B9F3-427B-9407-F280B5F3F5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6388" y="-1957388"/>
            <a:ext cx="2562225" cy="2057401"/>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a:extLst>
              <a:ext uri="{FF2B5EF4-FFF2-40B4-BE49-F238E27FC236}">
                <a16:creationId xmlns:a16="http://schemas.microsoft.com/office/drawing/2014/main" id="{5F46F8EF-81BF-46C1-BF0F-927B14BE2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800600"/>
            <a:ext cx="3733800" cy="1162050"/>
          </a:xfrm>
          <a:prstGeom prst="rect">
            <a:avLst/>
          </a:prstGeom>
          <a:noFill/>
          <a:extLst>
            <a:ext uri="{909E8E84-426E-40DD-AFC4-6F175D3DCCD1}">
              <a14:hiddenFill xmlns:a14="http://schemas.microsoft.com/office/drawing/2010/main">
                <a:solidFill>
                  <a:srgbClr val="FFFFFF"/>
                </a:solidFill>
              </a14:hiddenFill>
            </a:ext>
          </a:extLst>
        </p:spPr>
      </p:pic>
      <p:sp>
        <p:nvSpPr>
          <p:cNvPr id="7174" name="Rectangle 6">
            <a:extLst>
              <a:ext uri="{FF2B5EF4-FFF2-40B4-BE49-F238E27FC236}">
                <a16:creationId xmlns:a16="http://schemas.microsoft.com/office/drawing/2014/main" id="{B3EB51A4-04E3-4CD4-8021-A9F1B1CE29B7}"/>
              </a:ext>
            </a:extLst>
          </p:cNvPr>
          <p:cNvSpPr>
            <a:spLocks noChangeArrowheads="1"/>
          </p:cNvSpPr>
          <p:nvPr/>
        </p:nvSpPr>
        <p:spPr bwMode="auto">
          <a:xfrm>
            <a:off x="1581150" y="45862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en-US" altLang="en-US" b="1"/>
              <a:t>Z</a:t>
            </a:r>
          </a:p>
        </p:txBody>
      </p:sp>
      <p:sp>
        <p:nvSpPr>
          <p:cNvPr id="7175" name="Rectangle 7">
            <a:extLst>
              <a:ext uri="{FF2B5EF4-FFF2-40B4-BE49-F238E27FC236}">
                <a16:creationId xmlns:a16="http://schemas.microsoft.com/office/drawing/2014/main" id="{6944C734-318D-4F03-B5B3-C1A2194479ED}"/>
              </a:ext>
            </a:extLst>
          </p:cNvPr>
          <p:cNvSpPr>
            <a:spLocks noChangeArrowheads="1"/>
          </p:cNvSpPr>
          <p:nvPr/>
        </p:nvSpPr>
        <p:spPr bwMode="auto">
          <a:xfrm>
            <a:off x="1428750" y="43576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en-US" altLang="en-US" b="1"/>
              <a:t>Z</a:t>
            </a:r>
          </a:p>
        </p:txBody>
      </p:sp>
      <p:sp>
        <p:nvSpPr>
          <p:cNvPr id="7176" name="Rectangle 8">
            <a:extLst>
              <a:ext uri="{FF2B5EF4-FFF2-40B4-BE49-F238E27FC236}">
                <a16:creationId xmlns:a16="http://schemas.microsoft.com/office/drawing/2014/main" id="{05841012-BC33-44C0-9EC2-8141A426D07D}"/>
              </a:ext>
            </a:extLst>
          </p:cNvPr>
          <p:cNvSpPr>
            <a:spLocks noChangeArrowheads="1"/>
          </p:cNvSpPr>
          <p:nvPr/>
        </p:nvSpPr>
        <p:spPr bwMode="auto">
          <a:xfrm>
            <a:off x="1276350" y="41290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en-US" altLang="en-US" b="1"/>
              <a:t>Z</a:t>
            </a:r>
          </a:p>
        </p:txBody>
      </p:sp>
      <p:sp>
        <p:nvSpPr>
          <p:cNvPr id="7177" name="Oval 9">
            <a:extLst>
              <a:ext uri="{FF2B5EF4-FFF2-40B4-BE49-F238E27FC236}">
                <a16:creationId xmlns:a16="http://schemas.microsoft.com/office/drawing/2014/main" id="{DFC25475-15CC-4B68-9280-126FE105EBBB}"/>
              </a:ext>
            </a:extLst>
          </p:cNvPr>
          <p:cNvSpPr>
            <a:spLocks noChangeArrowheads="1"/>
          </p:cNvSpPr>
          <p:nvPr/>
        </p:nvSpPr>
        <p:spPr bwMode="auto">
          <a:xfrm>
            <a:off x="4572000" y="2362200"/>
            <a:ext cx="2133600" cy="990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sz="2400" b="1"/>
              <a:t>Mohamed!!!</a:t>
            </a:r>
          </a:p>
        </p:txBody>
      </p:sp>
      <p:pic>
        <p:nvPicPr>
          <p:cNvPr id="7178" name="Picture 10">
            <a:extLst>
              <a:ext uri="{FF2B5EF4-FFF2-40B4-BE49-F238E27FC236}">
                <a16:creationId xmlns:a16="http://schemas.microsoft.com/office/drawing/2014/main" id="{89A49306-4373-42FC-86EC-8CC551A96D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505200"/>
            <a:ext cx="3200400" cy="2454275"/>
          </a:xfrm>
          <a:prstGeom prst="rect">
            <a:avLst/>
          </a:prstGeom>
          <a:noFill/>
          <a:extLst>
            <a:ext uri="{909E8E84-426E-40DD-AFC4-6F175D3DCCD1}">
              <a14:hiddenFill xmlns:a14="http://schemas.microsoft.com/office/drawing/2010/main">
                <a:solidFill>
                  <a:srgbClr val="FFFFFF"/>
                </a:solidFill>
              </a14:hiddenFill>
            </a:ext>
          </a:extLst>
        </p:spPr>
      </p:pic>
      <p:sp>
        <p:nvSpPr>
          <p:cNvPr id="7179" name="Oval 11">
            <a:extLst>
              <a:ext uri="{FF2B5EF4-FFF2-40B4-BE49-F238E27FC236}">
                <a16:creationId xmlns:a16="http://schemas.microsoft.com/office/drawing/2014/main" id="{E0E2E044-EBD4-4AB5-BDA5-0CE97E6F58D4}"/>
              </a:ext>
            </a:extLst>
          </p:cNvPr>
          <p:cNvSpPr>
            <a:spLocks noChangeArrowheads="1"/>
          </p:cNvSpPr>
          <p:nvPr/>
        </p:nvSpPr>
        <p:spPr bwMode="auto">
          <a:xfrm>
            <a:off x="2057400" y="2743200"/>
            <a:ext cx="15240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a:t>What?!?</a:t>
            </a:r>
          </a:p>
        </p:txBody>
      </p:sp>
      <p:pic>
        <p:nvPicPr>
          <p:cNvPr id="7180" name="Picture 12">
            <a:extLst>
              <a:ext uri="{FF2B5EF4-FFF2-40B4-BE49-F238E27FC236}">
                <a16:creationId xmlns:a16="http://schemas.microsoft.com/office/drawing/2014/main" id="{6756A2FA-A918-4C78-B0C8-8F000B0938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0" y="3124200"/>
            <a:ext cx="2836863" cy="1587500"/>
          </a:xfrm>
          <a:prstGeom prst="rect">
            <a:avLst/>
          </a:prstGeom>
          <a:noFill/>
          <a:extLst>
            <a:ext uri="{909E8E84-426E-40DD-AFC4-6F175D3DCCD1}">
              <a14:hiddenFill xmlns:a14="http://schemas.microsoft.com/office/drawing/2010/main">
                <a:solidFill>
                  <a:srgbClr val="FFFFFF"/>
                </a:solidFill>
              </a14:hiddenFill>
            </a:ext>
          </a:extLst>
        </p:spPr>
      </p:pic>
      <p:sp>
        <p:nvSpPr>
          <p:cNvPr id="7181" name="Oval 13">
            <a:extLst>
              <a:ext uri="{FF2B5EF4-FFF2-40B4-BE49-F238E27FC236}">
                <a16:creationId xmlns:a16="http://schemas.microsoft.com/office/drawing/2014/main" id="{8C366B3E-9594-4F0E-8EFB-BE02FD2D3F36}"/>
              </a:ext>
            </a:extLst>
          </p:cNvPr>
          <p:cNvSpPr>
            <a:spLocks noChangeArrowheads="1"/>
          </p:cNvSpPr>
          <p:nvPr/>
        </p:nvSpPr>
        <p:spPr bwMode="auto">
          <a:xfrm>
            <a:off x="4572000" y="2362200"/>
            <a:ext cx="2133600" cy="990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sz="2400" b="1"/>
              <a:t>Get on!!!</a:t>
            </a:r>
          </a:p>
        </p:txBody>
      </p:sp>
    </p:spTree>
    <p:extLst>
      <p:ext uri="{BB962C8B-B14F-4D97-AF65-F5344CB8AC3E}">
        <p14:creationId xmlns:p14="http://schemas.microsoft.com/office/powerpoint/2010/main" val="792490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grpId="0" nodeType="afterEffect">
                                  <p:stCondLst>
                                    <p:cond delay="0"/>
                                  </p:stCondLst>
                                  <p:childTnLst>
                                    <p:animMotion origin="layout" path="M 0 0 C -0.00139 -0.00578 -0.00156 -0.02821 -0.00799 -0.0296 C -0.01632 -0.03145 -0.02483 -0.03098 -0.03333 -0.03168 C -0.03125 -0.04278 -0.02674 -0.04786 -0.02222 -0.05711 C -0.03229 -0.07515 -0.03472 -0.06983 -0.05556 -0.07191 C -0.05868 -0.0726 -0.0625 -0.07145 -0.0651 -0.07399 C -0.06632 -0.07538 -0.06441 -0.07838 -0.06354 -0.08023 C -0.06163 -0.08463 -0.0592 -0.08879 -0.05712 -0.09295 C -0.05625 -0.09457 -0.0408 -0.09989 -0.03646 -0.1015 C -0.02917 -0.11607 -0.02448 -0.10312 -0.0158 -0.11399 C -0.02517 -0.12648 -0.03507 -0.13387 -0.04757 -0.13942 C -0.0559 -0.14312 -0.04878 -0.1452 -0.05868 -0.1459 C -0.06875 -0.14659 -0.07882 -0.1459 -0.08889 -0.1459 " pathEditMode="relative" ptsTypes="ffffffffffffA">
                                      <p:cBhvr>
                                        <p:cTn id="6" dur="2000" fill="hold"/>
                                        <p:tgtEl>
                                          <p:spTgt spid="7176"/>
                                        </p:tgtEl>
                                        <p:attrNameLst>
                                          <p:attrName>ppt_x</p:attrName>
                                          <p:attrName>ppt_y</p:attrName>
                                        </p:attrNameLst>
                                      </p:cBhvr>
                                    </p:animMotion>
                                  </p:childTnLst>
                                </p:cTn>
                              </p:par>
                              <p:par>
                                <p:cTn id="7" presetID="0" presetClass="path" presetSubtype="0" repeatCount="indefinite" accel="50000" decel="50000" fill="hold" grpId="0" nodeType="withEffect">
                                  <p:stCondLst>
                                    <p:cond delay="0"/>
                                  </p:stCondLst>
                                  <p:childTnLst>
                                    <p:animMotion origin="layout" path="M 0 0 C -0.00139 -0.00578 -0.00156 -0.02821 -0.00799 -0.0296 C -0.01632 -0.03145 -0.02483 -0.03098 -0.03333 -0.03168 C -0.03125 -0.04278 -0.02674 -0.04786 -0.02222 -0.05711 C -0.03229 -0.07515 -0.03472 -0.06983 -0.05556 -0.07191 C -0.05868 -0.0726 -0.0625 -0.07145 -0.0651 -0.07399 C -0.06632 -0.07538 -0.06441 -0.07838 -0.06354 -0.08023 C -0.06163 -0.08463 -0.0592 -0.08879 -0.05712 -0.09295 C -0.05625 -0.09457 -0.0408 -0.09989 -0.03646 -0.1015 C -0.02917 -0.11607 -0.02448 -0.10312 -0.0158 -0.11399 C -0.02517 -0.12648 -0.03507 -0.13387 -0.04757 -0.13942 C -0.0559 -0.14312 -0.04878 -0.1452 -0.05868 -0.1459 C -0.06875 -0.14659 -0.07882 -0.1459 -0.08889 -0.1459 " pathEditMode="relative" ptsTypes="ffffffffffffA">
                                      <p:cBhvr>
                                        <p:cTn id="8" dur="2000" fill="hold"/>
                                        <p:tgtEl>
                                          <p:spTgt spid="7175"/>
                                        </p:tgtEl>
                                        <p:attrNameLst>
                                          <p:attrName>ppt_x</p:attrName>
                                          <p:attrName>ppt_y</p:attrName>
                                        </p:attrNameLst>
                                      </p:cBhvr>
                                    </p:animMotion>
                                  </p:childTnLst>
                                </p:cTn>
                              </p:par>
                              <p:par>
                                <p:cTn id="9" presetID="0" presetClass="path" presetSubtype="0" repeatCount="indefinite" accel="50000" decel="50000" fill="hold" grpId="0" nodeType="withEffect">
                                  <p:stCondLst>
                                    <p:cond delay="0"/>
                                  </p:stCondLst>
                                  <p:childTnLst>
                                    <p:animMotion origin="layout" path="M 0 0 C -0.00139 -0.00578 -0.00156 -0.02821 -0.00799 -0.0296 C -0.01632 -0.03145 -0.02483 -0.03098 -0.03333 -0.03168 C -0.03125 -0.04278 -0.02674 -0.04786 -0.02222 -0.05711 C -0.03229 -0.07515 -0.03472 -0.06983 -0.05556 -0.07191 C -0.05868 -0.0726 -0.0625 -0.07145 -0.0651 -0.07399 C -0.06632 -0.07538 -0.06441 -0.07838 -0.06354 -0.08023 C -0.06163 -0.08463 -0.0592 -0.08879 -0.05712 -0.09295 C -0.05625 -0.09457 -0.0408 -0.09989 -0.03646 -0.1015 C -0.02917 -0.11607 -0.02448 -0.10312 -0.0158 -0.11399 C -0.02517 -0.12648 -0.03507 -0.13387 -0.04757 -0.13942 C -0.0559 -0.14312 -0.04878 -0.1452 -0.05868 -0.1459 C -0.06875 -0.14659 -0.07882 -0.1459 -0.08889 -0.1459 " pathEditMode="relative" rAng="0" ptsTypes="ffffffffffffA">
                                      <p:cBhvr>
                                        <p:cTn id="10" dur="2000" fill="hold"/>
                                        <p:tgtEl>
                                          <p:spTgt spid="7174"/>
                                        </p:tgtEl>
                                        <p:attrNameLst>
                                          <p:attrName>ppt_x</p:attrName>
                                          <p:attrName>ppt_y</p:attrName>
                                        </p:attrNameLst>
                                      </p:cBhvr>
                                      <p:rCtr x="0" y="0"/>
                                    </p:animMotion>
                                  </p:childTnLst>
                                </p:cTn>
                              </p:par>
                              <p:par>
                                <p:cTn id="11" presetID="10" presetClass="exit" presetSubtype="0" repeatCount="indefinite" fill="hold" grpId="1" nodeType="withEffect">
                                  <p:stCondLst>
                                    <p:cond delay="0"/>
                                  </p:stCondLst>
                                  <p:childTnLst>
                                    <p:animEffect transition="out" filter="fade">
                                      <p:cBhvr>
                                        <p:cTn id="12" dur="2000"/>
                                        <p:tgtEl>
                                          <p:spTgt spid="7176"/>
                                        </p:tgtEl>
                                      </p:cBhvr>
                                    </p:animEffect>
                                    <p:set>
                                      <p:cBhvr>
                                        <p:cTn id="13" dur="1" fill="hold">
                                          <p:stCondLst>
                                            <p:cond delay="1999"/>
                                          </p:stCondLst>
                                        </p:cTn>
                                        <p:tgtEl>
                                          <p:spTgt spid="7176"/>
                                        </p:tgtEl>
                                        <p:attrNameLst>
                                          <p:attrName>style.visibility</p:attrName>
                                        </p:attrNameLst>
                                      </p:cBhvr>
                                      <p:to>
                                        <p:strVal val="hidden"/>
                                      </p:to>
                                    </p:set>
                                  </p:childTnLst>
                                </p:cTn>
                              </p:par>
                              <p:par>
                                <p:cTn id="14" presetID="10" presetClass="exit" presetSubtype="0" repeatCount="indefinite" fill="hold" grpId="1" nodeType="withEffect">
                                  <p:stCondLst>
                                    <p:cond delay="0"/>
                                  </p:stCondLst>
                                  <p:childTnLst>
                                    <p:animEffect transition="out" filter="fade">
                                      <p:cBhvr>
                                        <p:cTn id="15" dur="2000"/>
                                        <p:tgtEl>
                                          <p:spTgt spid="7175"/>
                                        </p:tgtEl>
                                      </p:cBhvr>
                                    </p:animEffect>
                                    <p:set>
                                      <p:cBhvr>
                                        <p:cTn id="16" dur="1" fill="hold">
                                          <p:stCondLst>
                                            <p:cond delay="1999"/>
                                          </p:stCondLst>
                                        </p:cTn>
                                        <p:tgtEl>
                                          <p:spTgt spid="7175"/>
                                        </p:tgtEl>
                                        <p:attrNameLst>
                                          <p:attrName>style.visibility</p:attrName>
                                        </p:attrNameLst>
                                      </p:cBhvr>
                                      <p:to>
                                        <p:strVal val="hidden"/>
                                      </p:to>
                                    </p:set>
                                  </p:childTnLst>
                                </p:cTn>
                              </p:par>
                              <p:par>
                                <p:cTn id="17" presetID="10" presetClass="exit" presetSubtype="0" repeatCount="indefinite" fill="hold" grpId="1" nodeType="withEffect">
                                  <p:stCondLst>
                                    <p:cond delay="0"/>
                                  </p:stCondLst>
                                  <p:childTnLst>
                                    <p:animEffect transition="out" filter="fade">
                                      <p:cBhvr>
                                        <p:cTn id="18" dur="2000"/>
                                        <p:tgtEl>
                                          <p:spTgt spid="7174"/>
                                        </p:tgtEl>
                                      </p:cBhvr>
                                    </p:animEffect>
                                    <p:set>
                                      <p:cBhvr>
                                        <p:cTn id="19" dur="1" fill="hold">
                                          <p:stCondLst>
                                            <p:cond delay="1999"/>
                                          </p:stCondLst>
                                        </p:cTn>
                                        <p:tgtEl>
                                          <p:spTgt spid="7174"/>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grpId="0" nodeType="clickEffect">
                                  <p:stCondLst>
                                    <p:cond delay="0"/>
                                  </p:stCondLst>
                                  <p:childTnLst>
                                    <p:animEffect transition="out" filter="fade">
                                      <p:cBhvr>
                                        <p:cTn id="23" dur="2000"/>
                                        <p:tgtEl>
                                          <p:spTgt spid="7171">
                                            <p:txEl>
                                              <p:pRg st="0" end="0"/>
                                            </p:txEl>
                                          </p:spTgt>
                                        </p:tgtEl>
                                      </p:cBhvr>
                                    </p:animEffect>
                                    <p:set>
                                      <p:cBhvr>
                                        <p:cTn id="24" dur="1" fill="hold">
                                          <p:stCondLst>
                                            <p:cond delay="1999"/>
                                          </p:stCondLst>
                                        </p:cTn>
                                        <p:tgtEl>
                                          <p:spTgt spid="7171">
                                            <p:txEl>
                                              <p:pRg st="0" end="0"/>
                                            </p:txEl>
                                          </p:spTgt>
                                        </p:tgtEl>
                                        <p:attrNameLst>
                                          <p:attrName>style.visibility</p:attrName>
                                        </p:attrNameLst>
                                      </p:cBhvr>
                                      <p:to>
                                        <p:strVal val="hidden"/>
                                      </p:to>
                                    </p:set>
                                  </p:childTnLst>
                                </p:cTn>
                              </p:par>
                              <p:par>
                                <p:cTn id="25" presetID="0" presetClass="path" presetSubtype="0" accel="50000" decel="50000" fill="hold" nodeType="withEffect">
                                  <p:stCondLst>
                                    <p:cond delay="0"/>
                                  </p:stCondLst>
                                  <p:childTnLst>
                                    <p:animMotion origin="layout" path="M 0.11667 0.03542 C 0.10903 0.03959 0.11302 0.03542 0.10521 0.05209 C 0.10052 0.06181 0.09445 0.06783 0.08837 0.07084 C 0.08716 0.07338 0.08629 0.07616 0.08507 0.07778 C 0.08403 0.0794 0.08247 0.07871 0.0816 0.08033 C 0.07448 0.0919 0.08525 0.08403 0.07466 0.08959 C 0.07292 0.09236 0.0658 0.10162 0.06355 0.10602 C 0.05747 0.11783 0.05261 0.13334 0.04462 0.13889 C 0.04236 0.14329 0.03959 0.1463 0.03768 0.15047 C 0.03681 0.15232 0.03646 0.15579 0.03559 0.15764 C 0.03073 0.16621 0.02327 0.17662 0.01754 0.18079 C 0.00816 0.2051 0.01771 0.18357 0.00851 0.19723 C 0.00105 0.20811 0.00886 0.20162 0.00174 0.20672 C -0.0052 0.23473 0.004 0.20093 -0.00382 0.22084 C -0.00486 0.22338 -0.0052 0.22732 -0.00607 0.22986 C -0.00885 0.23658 -0.01701 0.24699 -0.02083 0.25348 C -0.03333 0.27616 -0.04618 0.29769 -0.06024 0.3169 C -0.06996 0.33079 -0.0783 0.34792 -0.08941 0.35672 C -0.09635 0.37107 -0.10399 0.37616 -0.11302 0.38287 C -0.11927 0.3926 -0.12639 0.40023 -0.13211 0.41111 C -0.14514 0.4338 -0.12743 0.40278 -0.13784 0.425 C -0.14045 0.43079 -0.14583 0.43334 -0.14895 0.43681 C -0.1559 0.45811 -0.14479 0.425 -0.15694 0.4507 C -0.15816 0.45371 -0.15798 0.45764 -0.1592 0.45996 C -0.16059 0.46343 -0.16302 0.46505 -0.16475 0.46736 C -0.17083 0.4838 -0.17691 0.49954 -0.18402 0.51436 C -0.18732 0.53542 -0.1809 0.49885 -0.19409 0.54005 C -0.19774 0.55209 -0.20173 0.56019 -0.20538 0.57315 C -0.20607 0.57593 -0.20642 0.57986 -0.20746 0.58241 C -0.20955 0.58635 -0.21423 0.5919 -0.21423 0.59213 C -0.2177 0.60579 -0.21875 0.60834 -0.22552 0.6176 C -0.22847 0.62223 -0.23003 0.63033 -0.23229 0.63611 C -0.2335 0.63959 -0.23524 0.64283 -0.2368 0.64561 C -0.23906 0.65949 -0.23611 0.64676 -0.24132 0.65718 C -0.24583 0.66667 -0.24479 0.66945 -0.25139 0.67593 C -0.25468 0.68542 -0.25642 0.68889 -0.26145 0.69306 C -0.271 0.6919 -0.28038 0.69236 -0.28975 0.69005 C -0.29427 0.68936 -0.29826 0.67894 -0.3033 0.67593 C -0.30416 0.66852 -0.30416 0.67176 -0.30416 0.66667 " pathEditMode="relative" rAng="0" ptsTypes="ffffffffffffffffffffffffffffffffffffffA">
                                      <p:cBhvr>
                                        <p:cTn id="26" dur="2000" fill="hold"/>
                                        <p:tgtEl>
                                          <p:spTgt spid="7172"/>
                                        </p:tgtEl>
                                        <p:attrNameLst>
                                          <p:attrName>ppt_x</p:attrName>
                                          <p:attrName>ppt_y</p:attrName>
                                        </p:attrNameLst>
                                      </p:cBhvr>
                                      <p:rCtr x="-21042" y="32870"/>
                                    </p:animMotion>
                                  </p:childTnLst>
                                </p:cTn>
                              </p:par>
                              <p:par>
                                <p:cTn id="27" presetID="0" presetClass="path" presetSubtype="0" accel="50000" decel="50000" fill="hold" nodeType="withEffect">
                                  <p:stCondLst>
                                    <p:cond delay="0"/>
                                  </p:stCondLst>
                                  <p:childTnLst>
                                    <p:animMotion origin="layout" path="M 1.38889E-6 -3.7037E-7 C -0.02986 -0.00093 -0.05972 -0.00278 -0.08958 -0.00278 C -0.09288 -0.00278 -0.10955 0.00532 -0.11042 0.00555 C -0.13264 0.01389 -0.15434 0.02546 -0.17708 0.03055 C -0.20851 0.04722 -0.19931 0.04189 -0.25208 0.04444 C -0.25417 0.04722 -0.2559 0.05069 -0.25833 0.05277 C -0.26632 0.05995 -0.26354 0.05023 -0.27083 0.06111 C -0.27552 0.06805 -0.27778 0.07777 -0.28333 0.08333 C -0.28611 0.08611 -0.28924 0.08842 -0.29167 0.09166 C -0.30556 0.11018 -0.28542 0.09074 -0.30208 0.10555 C -0.30729 0.11921 -0.31267 0.13078 -0.32083 0.14166 C -0.32378 0.15324 -0.32917 0.16111 -0.33333 0.17222 C -0.34062 0.19189 -0.34826 0.20324 -0.36042 0.21944 C -0.36892 0.23078 -0.37778 0.24328 -0.38958 0.24722 C -0.39774 0.25439 -0.39896 0.2625 -0.40833 0.26666 C -0.43108 0.31227 -0.49479 0.30277 -0.525 0.30277 " pathEditMode="relative" ptsTypes="fffffffffffffffA">
                                      <p:cBhvr>
                                        <p:cTn id="28" dur="2000" fill="hold"/>
                                        <p:tgtEl>
                                          <p:spTgt spid="7180"/>
                                        </p:tgtEl>
                                        <p:attrNameLst>
                                          <p:attrName>ppt_x</p:attrName>
                                          <p:attrName>ppt_y</p:attrName>
                                        </p:attrNameLst>
                                      </p:cBhvr>
                                    </p:animMotion>
                                  </p:childTnLst>
                                </p:cTn>
                              </p:par>
                              <p:par>
                                <p:cTn id="29" presetID="8" presetClass="emph" presetSubtype="0" fill="hold" nodeType="withEffect">
                                  <p:stCondLst>
                                    <p:cond delay="0"/>
                                  </p:stCondLst>
                                  <p:childTnLst>
                                    <p:animRot by="5400000">
                                      <p:cBhvr>
                                        <p:cTn id="30" dur="2000" fill="hold"/>
                                        <p:tgtEl>
                                          <p:spTgt spid="7172"/>
                                        </p:tgtEl>
                                        <p:attrNameLst>
                                          <p:attrName>r</p:attrName>
                                        </p:attrNameLst>
                                      </p:cBhvr>
                                    </p:animRo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7178"/>
                                        </p:tgtEl>
                                        <p:attrNameLst>
                                          <p:attrName>style.visibility</p:attrName>
                                        </p:attrNameLst>
                                      </p:cBhvr>
                                      <p:to>
                                        <p:strVal val="visible"/>
                                      </p:to>
                                    </p:set>
                                    <p:animEffect transition="in" filter="fade">
                                      <p:cBhvr>
                                        <p:cTn id="35" dur="2000"/>
                                        <p:tgtEl>
                                          <p:spTgt spid="7178"/>
                                        </p:tgtEl>
                                      </p:cBhvr>
                                    </p:animEffect>
                                  </p:childTnLst>
                                </p:cTn>
                              </p:par>
                              <p:par>
                                <p:cTn id="36" presetID="10" presetClass="exit" presetSubtype="0" fill="hold" grpId="2" nodeType="withEffect">
                                  <p:stCondLst>
                                    <p:cond delay="0"/>
                                  </p:stCondLst>
                                  <p:childTnLst>
                                    <p:animEffect transition="out" filter="fade">
                                      <p:cBhvr>
                                        <p:cTn id="37" dur="2000"/>
                                        <p:tgtEl>
                                          <p:spTgt spid="7175"/>
                                        </p:tgtEl>
                                      </p:cBhvr>
                                    </p:animEffect>
                                    <p:set>
                                      <p:cBhvr>
                                        <p:cTn id="38" dur="1" fill="hold">
                                          <p:stCondLst>
                                            <p:cond delay="1999"/>
                                          </p:stCondLst>
                                        </p:cTn>
                                        <p:tgtEl>
                                          <p:spTgt spid="7175"/>
                                        </p:tgtEl>
                                        <p:attrNameLst>
                                          <p:attrName>style.visibility</p:attrName>
                                        </p:attrNameLst>
                                      </p:cBhvr>
                                      <p:to>
                                        <p:strVal val="hidden"/>
                                      </p:to>
                                    </p:set>
                                  </p:childTnLst>
                                </p:cTn>
                              </p:par>
                              <p:par>
                                <p:cTn id="39" presetID="10" presetClass="exit" presetSubtype="0" fill="hold" grpId="2" nodeType="withEffect">
                                  <p:stCondLst>
                                    <p:cond delay="0"/>
                                  </p:stCondLst>
                                  <p:childTnLst>
                                    <p:animEffect transition="out" filter="fade">
                                      <p:cBhvr>
                                        <p:cTn id="40" dur="2000"/>
                                        <p:tgtEl>
                                          <p:spTgt spid="7174"/>
                                        </p:tgtEl>
                                      </p:cBhvr>
                                    </p:animEffect>
                                    <p:set>
                                      <p:cBhvr>
                                        <p:cTn id="41" dur="1" fill="hold">
                                          <p:stCondLst>
                                            <p:cond delay="1999"/>
                                          </p:stCondLst>
                                        </p:cTn>
                                        <p:tgtEl>
                                          <p:spTgt spid="7174"/>
                                        </p:tgtEl>
                                        <p:attrNameLst>
                                          <p:attrName>style.visibility</p:attrName>
                                        </p:attrNameLst>
                                      </p:cBhvr>
                                      <p:to>
                                        <p:strVal val="hidden"/>
                                      </p:to>
                                    </p:set>
                                  </p:childTnLst>
                                </p:cTn>
                              </p:par>
                              <p:par>
                                <p:cTn id="42" presetID="10" presetClass="exit" presetSubtype="0" fill="hold" grpId="2" nodeType="withEffect">
                                  <p:stCondLst>
                                    <p:cond delay="0"/>
                                  </p:stCondLst>
                                  <p:childTnLst>
                                    <p:animEffect transition="out" filter="fade">
                                      <p:cBhvr>
                                        <p:cTn id="43" dur="2000"/>
                                        <p:tgtEl>
                                          <p:spTgt spid="7176"/>
                                        </p:tgtEl>
                                      </p:cBhvr>
                                    </p:animEffect>
                                    <p:set>
                                      <p:cBhvr>
                                        <p:cTn id="44" dur="1" fill="hold">
                                          <p:stCondLst>
                                            <p:cond delay="1999"/>
                                          </p:stCondLst>
                                        </p:cTn>
                                        <p:tgtEl>
                                          <p:spTgt spid="7176"/>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7177"/>
                                        </p:tgtEl>
                                        <p:attrNameLst>
                                          <p:attrName>style.visibility</p:attrName>
                                        </p:attrNameLst>
                                      </p:cBhvr>
                                      <p:to>
                                        <p:strVal val="visible"/>
                                      </p:to>
                                    </p:set>
                                    <p:animEffect transition="in" filter="fade">
                                      <p:cBhvr>
                                        <p:cTn id="47" dur="2000"/>
                                        <p:tgtEl>
                                          <p:spTgt spid="717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179"/>
                                        </p:tgtEl>
                                        <p:attrNameLst>
                                          <p:attrName>style.visibility</p:attrName>
                                        </p:attrNameLst>
                                      </p:cBhvr>
                                      <p:to>
                                        <p:strVal val="visible"/>
                                      </p:to>
                                    </p:set>
                                    <p:animEffect transition="in" filter="fade">
                                      <p:cBhvr>
                                        <p:cTn id="52" dur="2000"/>
                                        <p:tgtEl>
                                          <p:spTgt spid="717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181"/>
                                        </p:tgtEl>
                                        <p:attrNameLst>
                                          <p:attrName>style.visibility</p:attrName>
                                        </p:attrNameLst>
                                      </p:cBhvr>
                                      <p:to>
                                        <p:strVal val="visible"/>
                                      </p:to>
                                    </p:set>
                                    <p:animEffect transition="in" filter="fade">
                                      <p:cBhvr>
                                        <p:cTn id="55" dur="2000"/>
                                        <p:tgtEl>
                                          <p:spTgt spid="7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7174" grpId="0"/>
      <p:bldP spid="7174" grpId="1"/>
      <p:bldP spid="7174" grpId="2"/>
      <p:bldP spid="7175" grpId="0"/>
      <p:bldP spid="7175" grpId="1"/>
      <p:bldP spid="7175" grpId="2"/>
      <p:bldP spid="7176" grpId="0"/>
      <p:bldP spid="7176" grpId="1"/>
      <p:bldP spid="7176" grpId="2"/>
      <p:bldP spid="7177" grpId="0" animBg="1"/>
      <p:bldP spid="7179" grpId="0" animBg="1"/>
      <p:bldP spid="7181"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A6AD2F08-0270-4BBA-80D8-5415A0234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0"/>
            <a:ext cx="1690688" cy="842963"/>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a:extLst>
              <a:ext uri="{FF2B5EF4-FFF2-40B4-BE49-F238E27FC236}">
                <a16:creationId xmlns:a16="http://schemas.microsoft.com/office/drawing/2014/main" id="{67592727-540B-4C72-B763-6F5C0E783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3200" y="2971800"/>
            <a:ext cx="1690688" cy="84296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9AE298FD-29E7-4C8C-850C-4D8E513753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2400" y="609600"/>
            <a:ext cx="4495800" cy="2241550"/>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a:extLst>
              <a:ext uri="{FF2B5EF4-FFF2-40B4-BE49-F238E27FC236}">
                <a16:creationId xmlns:a16="http://schemas.microsoft.com/office/drawing/2014/main" id="{2688EB53-358D-4C45-AFA1-B95D77F00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495800"/>
            <a:ext cx="3009900" cy="199072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8F9B7602-0E37-4022-8758-17E84DD2F3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19049">
            <a:off x="4267200" y="4114800"/>
            <a:ext cx="197167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326204"/>
      </p:ext>
    </p:extLst>
  </p:cSld>
  <p:clrMapOvr>
    <a:masterClrMapping/>
  </p:clrMapOvr>
  <p:transition advClick="0" advTm="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afterEffect">
                                  <p:stCondLst>
                                    <p:cond delay="0"/>
                                  </p:stCondLst>
                                  <p:childTnLst>
                                    <p:animMotion origin="layout" path="M -1.73472E-18 -2.22222E-6 C -0.00278 -0.00556 -0.00556 -0.01111 -0.00833 -0.01667 C -0.01007 -0.02037 -0.0099 -0.07546 -0.01458 -0.09444 C -0.01389 -0.09815 -0.01337 -0.10185 -0.0125 -0.10556 C -0.01198 -0.10833 -0.0125 -0.11505 -0.01042 -0.11389 C -0.00625 -0.11157 -0.00503 -0.1044 -0.00208 -0.1 C 0.01007 -0.08194 0.01458 -0.07523 0.01875 -0.05278 C 0.01944 -0.03426 0.01753 -0.01528 0.02083 0.00278 C 0.0217 0.00718 0.02535 -0.0044 0.02708 -0.00833 C 0.02882 -0.01273 0.02986 -0.01759 0.03125 -0.02222 C 0.02986 -0.05347 0.03472 -0.06481 0.02083 -0.08333 C 0.02014 -0.08611 0.02066 -0.09028 0.01875 -0.09167 C 0.01684 -0.09306 0.01441 -0.09028 0.0125 -0.08889 C 0.0026 -0.08125 -0.0026 -0.07106 -0.00833 -0.05833 C -0.00764 -0.05278 -0.00816 -0.04676 -0.00625 -0.04167 C -0.00521 -0.03866 -0.00174 -0.03843 -1.73472E-18 -0.03611 C 0.00399 -0.03079 0.00451 -0.02616 0.00625 -0.01944 C 0.00556 -0.01019 0.00417 0.01759 0.00417 0.00833 C 0.00417 -0.02222 0.00434 -0.05278 0.00625 -0.08333 C 0.0066 -0.08958 0.01111 -0.09421 0.0125 -0.1 C 0.01042 -0.06898 0.0125 -0.03935 0.0125 -0.00833 " pathEditMode="relative" ptsTypes="ffffffffffffffffffffA">
                                      <p:cBhvr>
                                        <p:cTn id="6" dur="5000" fill="hold"/>
                                        <p:tgtEl>
                                          <p:spTgt spid="8199"/>
                                        </p:tgtEl>
                                        <p:attrNameLst>
                                          <p:attrName>ppt_x</p:attrName>
                                          <p:attrName>ppt_y</p:attrName>
                                        </p:attrNameLst>
                                      </p:cBhvr>
                                    </p:animMotion>
                                  </p:childTnLst>
                                </p:cTn>
                              </p:par>
                              <p:par>
                                <p:cTn id="7" presetID="0" presetClass="path" presetSubtype="0" repeatCount="indefinite" accel="50000" decel="50000" fill="hold" nodeType="withEffect">
                                  <p:stCondLst>
                                    <p:cond delay="0"/>
                                  </p:stCondLst>
                                  <p:endCondLst>
                                    <p:cond evt="onNext" delay="0">
                                      <p:tgtEl>
                                        <p:sldTgt/>
                                      </p:tgtEl>
                                    </p:cond>
                                  </p:endCondLst>
                                  <p:childTnLst>
                                    <p:animMotion origin="layout" path="M -4.16667E-6 -3.33333E-6 C 0.01858 -0.02477 0.03108 -0.05486 0.0375 -0.08889 C 0.03681 -0.09537 0.03993 -0.10579 0.03542 -0.10833 C 0.03073 -0.11088 0.02708 -0.10093 0.02292 -0.09722 C 0.02101 -0.0956 0.01875 -0.09537 0.01667 -0.09444 C 0.01528 -0.05856 0.01823 -0.02176 -0.00625 -3.33333E-6 C -0.00694 -0.00278 -0.00903 -0.00556 -0.00833 -0.00833 C -0.00191 -0.03403 0.01875 -0.04282 0.02917 -0.06389 C 0.03194 -0.06944 0.03594 -0.07431 0.0375 -0.08056 C 0.03819 -0.08333 0.04149 -0.08727 0.03958 -0.08889 C 0.03715 -0.09097 0.03403 -0.08704 0.03125 -0.08611 C 0.02292 -0.0787 0.02118 -0.07407 0.01875 -0.06111 C 0.01684 -0.00532 0.02865 0.00139 -0.00208 0.00833 C -0.00625 0.00648 -0.01042 0.00463 -0.01458 0.00278 C -0.01701 0.00162 -0.01215 -0.00324 -0.01042 -0.00556 C -0.00868 -0.00787 -0.00608 -0.00903 -0.00417 -0.01111 C 0.00417 -0.02037 0.01163 -0.03079 0.02083 -0.03889 C 0.02153 -0.04167 0.02292 -0.04421 0.02292 -0.04722 C 0.02292 -0.05023 0.02118 -0.05278 0.02083 -0.05556 C 0.01979 -0.06296 0.02101 -0.07106 0.01875 -0.07778 C 0.01788 -0.08056 0.01458 -0.07963 0.0125 -0.08056 C -0.00937 -0.07083 0.01788 -0.03634 -0.00417 -0.01667 C -0.00694 -0.01088 -0.01076 -3.33333E-6 -0.01667 -3.33333E-6 " pathEditMode="relative" ptsTypes="ffffffffffffffffffffffA">
                                      <p:cBhvr>
                                        <p:cTn id="8" dur="3000" fill="hold"/>
                                        <p:tgtEl>
                                          <p:spTgt spid="8200"/>
                                        </p:tgtEl>
                                        <p:attrNameLst>
                                          <p:attrName>ppt_x</p:attrName>
                                          <p:attrName>ppt_y</p:attrName>
                                        </p:attrNameLst>
                                      </p:cBhvr>
                                    </p:animMotion>
                                  </p:childTnLst>
                                </p:cTn>
                              </p:par>
                              <p:par>
                                <p:cTn id="9" presetID="2" presetClass="exit" presetSubtype="8" repeatCount="indefinite" fill="hold" nodeType="withEffect">
                                  <p:stCondLst>
                                    <p:cond delay="0"/>
                                  </p:stCondLst>
                                  <p:childTnLst>
                                    <p:anim calcmode="lin" valueType="num">
                                      <p:cBhvr additive="base">
                                        <p:cTn id="10" dur="2000"/>
                                        <p:tgtEl>
                                          <p:spTgt spid="8196"/>
                                        </p:tgtEl>
                                        <p:attrNameLst>
                                          <p:attrName>ppt_x</p:attrName>
                                        </p:attrNameLst>
                                      </p:cBhvr>
                                      <p:tavLst>
                                        <p:tav tm="0">
                                          <p:val>
                                            <p:strVal val="ppt_x"/>
                                          </p:val>
                                        </p:tav>
                                        <p:tav tm="100000">
                                          <p:val>
                                            <p:strVal val="0-ppt_w/2"/>
                                          </p:val>
                                        </p:tav>
                                      </p:tavLst>
                                    </p:anim>
                                    <p:anim calcmode="lin" valueType="num">
                                      <p:cBhvr additive="base">
                                        <p:cTn id="11" dur="2000"/>
                                        <p:tgtEl>
                                          <p:spTgt spid="8196"/>
                                        </p:tgtEl>
                                        <p:attrNameLst>
                                          <p:attrName>ppt_y</p:attrName>
                                        </p:attrNameLst>
                                      </p:cBhvr>
                                      <p:tavLst>
                                        <p:tav tm="0">
                                          <p:val>
                                            <p:strVal val="ppt_y"/>
                                          </p:val>
                                        </p:tav>
                                        <p:tav tm="100000">
                                          <p:val>
                                            <p:strVal val="ppt_y"/>
                                          </p:val>
                                        </p:tav>
                                      </p:tavLst>
                                    </p:anim>
                                    <p:set>
                                      <p:cBhvr>
                                        <p:cTn id="12" dur="1" fill="hold">
                                          <p:stCondLst>
                                            <p:cond delay="1999"/>
                                          </p:stCondLst>
                                        </p:cTn>
                                        <p:tgtEl>
                                          <p:spTgt spid="8196"/>
                                        </p:tgtEl>
                                        <p:attrNameLst>
                                          <p:attrName>style.visibility</p:attrName>
                                        </p:attrNameLst>
                                      </p:cBhvr>
                                      <p:to>
                                        <p:strVal val="hidden"/>
                                      </p:to>
                                    </p:set>
                                  </p:childTnLst>
                                </p:cTn>
                              </p:par>
                              <p:par>
                                <p:cTn id="13" presetID="2" presetClass="exit" presetSubtype="8" repeatCount="indefinite" fill="hold" nodeType="withEffect">
                                  <p:stCondLst>
                                    <p:cond delay="500"/>
                                  </p:stCondLst>
                                  <p:childTnLst>
                                    <p:anim calcmode="lin" valueType="num">
                                      <p:cBhvr additive="base">
                                        <p:cTn id="14" dur="1000"/>
                                        <p:tgtEl>
                                          <p:spTgt spid="8195"/>
                                        </p:tgtEl>
                                        <p:attrNameLst>
                                          <p:attrName>ppt_x</p:attrName>
                                        </p:attrNameLst>
                                      </p:cBhvr>
                                      <p:tavLst>
                                        <p:tav tm="0">
                                          <p:val>
                                            <p:strVal val="ppt_x"/>
                                          </p:val>
                                        </p:tav>
                                        <p:tav tm="100000">
                                          <p:val>
                                            <p:strVal val="0-ppt_w/2"/>
                                          </p:val>
                                        </p:tav>
                                      </p:tavLst>
                                    </p:anim>
                                    <p:anim calcmode="lin" valueType="num">
                                      <p:cBhvr additive="base">
                                        <p:cTn id="15" dur="1000"/>
                                        <p:tgtEl>
                                          <p:spTgt spid="8195"/>
                                        </p:tgtEl>
                                        <p:attrNameLst>
                                          <p:attrName>ppt_y</p:attrName>
                                        </p:attrNameLst>
                                      </p:cBhvr>
                                      <p:tavLst>
                                        <p:tav tm="0">
                                          <p:val>
                                            <p:strVal val="ppt_y"/>
                                          </p:val>
                                        </p:tav>
                                        <p:tav tm="100000">
                                          <p:val>
                                            <p:strVal val="ppt_y"/>
                                          </p:val>
                                        </p:tav>
                                      </p:tavLst>
                                    </p:anim>
                                    <p:set>
                                      <p:cBhvr>
                                        <p:cTn id="16" dur="1" fill="hold">
                                          <p:stCondLst>
                                            <p:cond delay="999"/>
                                          </p:stCondLst>
                                        </p:cTn>
                                        <p:tgtEl>
                                          <p:spTgt spid="8195"/>
                                        </p:tgtEl>
                                        <p:attrNameLst>
                                          <p:attrName>style.visibility</p:attrName>
                                        </p:attrNameLst>
                                      </p:cBhvr>
                                      <p:to>
                                        <p:strVal val="hidden"/>
                                      </p:to>
                                    </p:set>
                                  </p:childTnLst>
                                </p:cTn>
                              </p:par>
                              <p:par>
                                <p:cTn id="17" presetID="2" presetClass="exit" presetSubtype="8" repeatCount="indefinite" fill="hold" nodeType="withEffect">
                                  <p:stCondLst>
                                    <p:cond delay="500"/>
                                  </p:stCondLst>
                                  <p:childTnLst>
                                    <p:anim calcmode="lin" valueType="num">
                                      <p:cBhvr additive="base">
                                        <p:cTn id="18" dur="500"/>
                                        <p:tgtEl>
                                          <p:spTgt spid="8194"/>
                                        </p:tgtEl>
                                        <p:attrNameLst>
                                          <p:attrName>ppt_x</p:attrName>
                                        </p:attrNameLst>
                                      </p:cBhvr>
                                      <p:tavLst>
                                        <p:tav tm="0">
                                          <p:val>
                                            <p:strVal val="ppt_x"/>
                                          </p:val>
                                        </p:tav>
                                        <p:tav tm="100000">
                                          <p:val>
                                            <p:strVal val="0-ppt_w/2"/>
                                          </p:val>
                                        </p:tav>
                                      </p:tavLst>
                                    </p:anim>
                                    <p:anim calcmode="lin" valueType="num">
                                      <p:cBhvr additive="base">
                                        <p:cTn id="19" dur="500"/>
                                        <p:tgtEl>
                                          <p:spTgt spid="8194"/>
                                        </p:tgtEl>
                                        <p:attrNameLst>
                                          <p:attrName>ppt_y</p:attrName>
                                        </p:attrNameLst>
                                      </p:cBhvr>
                                      <p:tavLst>
                                        <p:tav tm="0">
                                          <p:val>
                                            <p:strVal val="ppt_y"/>
                                          </p:val>
                                        </p:tav>
                                        <p:tav tm="100000">
                                          <p:val>
                                            <p:strVal val="ppt_y"/>
                                          </p:val>
                                        </p:tav>
                                      </p:tavLst>
                                    </p:anim>
                                    <p:set>
                                      <p:cBhvr>
                                        <p:cTn id="20" dur="1" fill="hold">
                                          <p:stCondLst>
                                            <p:cond delay="499"/>
                                          </p:stCondLst>
                                        </p:cTn>
                                        <p:tgtEl>
                                          <p:spTgt spid="8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B33B27A-BA24-456E-80F2-0F08856351F5}"/>
              </a:ext>
            </a:extLst>
          </p:cNvPr>
          <p:cNvSpPr>
            <a:spLocks noGrp="1" noChangeArrowheads="1"/>
          </p:cNvSpPr>
          <p:nvPr>
            <p:ph type="body" idx="1"/>
          </p:nvPr>
        </p:nvSpPr>
        <p:spPr>
          <a:xfrm>
            <a:off x="533400" y="533400"/>
            <a:ext cx="3276600" cy="4525963"/>
          </a:xfrm>
        </p:spPr>
        <p:txBody>
          <a:bodyPr/>
          <a:lstStyle/>
          <a:p>
            <a:pPr>
              <a:lnSpc>
                <a:spcPct val="80000"/>
              </a:lnSpc>
              <a:buFontTx/>
              <a:buNone/>
            </a:pPr>
            <a:r>
              <a:rPr lang="en-US" altLang="en-US" sz="2400"/>
              <a:t>	One of the great traditions of the Arabs was to send them to foster homes, were they grow up in tough conditions, and return to their families with gratefulness. All the caretakers came into town, took all of the babies from the richest families than left. Unfortunately Mohamed was very poor so nobody could adopt him then hope arrived…Just not in its best form.</a:t>
            </a:r>
          </a:p>
        </p:txBody>
      </p:sp>
      <p:pic>
        <p:nvPicPr>
          <p:cNvPr id="6147" name="Picture 3">
            <a:extLst>
              <a:ext uri="{FF2B5EF4-FFF2-40B4-BE49-F238E27FC236}">
                <a16:creationId xmlns:a16="http://schemas.microsoft.com/office/drawing/2014/main" id="{F2BA4155-1768-4760-9773-958107ACA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057400"/>
            <a:ext cx="5848350"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4021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D3BEE16F-7820-4B8C-B442-D118A9F92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4488" y="457200"/>
            <a:ext cx="6694488" cy="30670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a:extLst>
              <a:ext uri="{FF2B5EF4-FFF2-40B4-BE49-F238E27FC236}">
                <a16:creationId xmlns:a16="http://schemas.microsoft.com/office/drawing/2014/main" id="{DCC9573F-A1C4-449F-8055-37418097C55E}"/>
              </a:ext>
            </a:extLst>
          </p:cNvPr>
          <p:cNvSpPr>
            <a:spLocks noGrp="1" noChangeArrowheads="1"/>
          </p:cNvSpPr>
          <p:nvPr>
            <p:ph type="title"/>
          </p:nvPr>
        </p:nvSpPr>
        <p:spPr>
          <a:xfrm>
            <a:off x="4267200" y="-1143000"/>
            <a:ext cx="4876800" cy="6583363"/>
          </a:xfrm>
        </p:spPr>
        <p:txBody>
          <a:bodyPr/>
          <a:lstStyle/>
          <a:p>
            <a:r>
              <a:rPr lang="en-US" altLang="en-US" sz="3600" b="1"/>
              <a:t>First he went to the Kahbah in a fraction of a second! There his heart was once again cleaned with the water of Zamzam and filled with </a:t>
            </a:r>
            <a:r>
              <a:rPr lang="en-US" altLang="en-US" sz="3600" b="1" i="1"/>
              <a:t>noar (light).</a:t>
            </a:r>
            <a:r>
              <a:rPr lang="en-US" altLang="en-US" sz="3600" b="1"/>
              <a:t> </a:t>
            </a:r>
          </a:p>
        </p:txBody>
      </p:sp>
      <p:pic>
        <p:nvPicPr>
          <p:cNvPr id="9220" name="Picture 4">
            <a:extLst>
              <a:ext uri="{FF2B5EF4-FFF2-40B4-BE49-F238E27FC236}">
                <a16:creationId xmlns:a16="http://schemas.microsoft.com/office/drawing/2014/main" id="{4E9031B4-0AD9-4B39-886D-778982E49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657600"/>
            <a:ext cx="6248400" cy="622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651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0.00226 0.00092 C 0.02656 -0.02709 -0.01979 0.01736 0.01475 -0.01343 C 0.02378 -0.02153 0.03767 -0.0375 0.04861 -0.04422 C 0.0533 -0.04746 0.07066 -0.05209 0.075 -0.05394 C 0.08333 -0.05718 0.09132 -0.06297 0.0993 -0.06597 C 0.10295 -0.06736 0.10729 -0.06736 0.11146 -0.06829 C 0.11632 -0.06968 0.12604 -0.07292 0.12604 -0.07269 C 0.33229 -0.0706 0.26701 -0.07662 0.37448 -0.06366 C 0.38212 -0.0588 0.39114 -0.05625 0.39896 -0.05162 C 0.40156 -0.04977 0.4033 -0.04676 0.40607 -0.04422 C 0.41371 -0.03797 0.42326 -0.03218 0.43038 -0.02523 C 0.43316 -0.02246 0.43455 -0.01852 0.43767 -0.01574 C 0.45069 -0.00278 0.44826 -0.01019 0.4592 0.00347 C 0.46267 0.00741 0.4717 0.02291 0.47604 0.02731 C 0.49722 0.04815 0.46701 0.01041 0.49062 0.04166 C 0.49132 0.04398 0.49132 0.04676 0.49323 0.04884 C 0.50069 0.05833 0.50399 0.04815 0.49548 0.06088 C 0.49635 0.06389 0.4967 0.06759 0.49774 0.07037 C 0.49896 0.07384 0.50156 0.07662 0.50278 0.07986 C 0.50816 0.09537 0.51041 0.11157 0.51962 0.12546 C 0.52239 0.14166 0.52899 0.15301 0.53906 0.1662 C 0.54219 0.18241 0.55625 0.20555 0.56562 0.22106 C 0.56857 0.23565 0.56944 0.24838 0.58246 0.25671 C 0.58524 0.26088 0.59166 0.2706 0.59444 0.27361 C 0.59653 0.27569 0.59982 0.27662 0.60208 0.27847 C 0.60469 0.28125 0.6059 0.28541 0.6092 0.28796 C 0.61354 0.2919 0.62361 0.29745 0.62361 0.29768 C 0.63906 0.32037 0.6618 0.33426 0.6816 0.35254 C 0.6934 0.36319 0.70069 0.37639 0.71545 0.38125 C 0.72899 0.39143 0.74514 0.39861 0.76146 0.40278 C 0.77691 0.41782 0.79548 0.42199 0.81493 0.42893 C 0.82795 0.43379 0.84166 0.44074 0.8533 0.44815 C 0.85712 0.45023 0.85955 0.4537 0.86319 0.45532 C 0.86701 0.45694 0.87135 0.45648 0.87517 0.45764 C 0.8993 0.46481 0.87482 0.46041 0.90191 0.46736 C 0.91493 0.4706 0.92795 0.475 0.94062 0.47916 C 0.946 0.48102 0.95017 0.48565 0.95503 0.48889 C 0.95937 0.49166 0.96962 0.49352 0.96962 0.49375 C 0.98298 0.48912 0.99566 0.49421 1.00833 0.49861 C 1.03333 0.49028 1.06441 0.49583 1.09097 0.49583 " pathEditMode="relative" rAng="0" ptsTypes="fffffffffffffffffffffffffffffffffffffffA">
                                      <p:cBhvr>
                                        <p:cTn id="6" dur="2000" fill="hold"/>
                                        <p:tgtEl>
                                          <p:spTgt spid="9218"/>
                                        </p:tgtEl>
                                        <p:attrNameLst>
                                          <p:attrName>ppt_x</p:attrName>
                                          <p:attrName>ppt_y</p:attrName>
                                        </p:attrNameLst>
                                      </p:cBhvr>
                                      <p:rCtr x="53785" y="20995"/>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1" fill="hold" nodeType="clickEffect">
                                  <p:stCondLst>
                                    <p:cond delay="0"/>
                                  </p:stCondLst>
                                  <p:childTnLst>
                                    <p:anim calcmode="lin" valueType="num">
                                      <p:cBhvr additive="base">
                                        <p:cTn id="10" dur="500"/>
                                        <p:tgtEl>
                                          <p:spTgt spid="9218"/>
                                        </p:tgtEl>
                                        <p:attrNameLst>
                                          <p:attrName>ppt_x</p:attrName>
                                        </p:attrNameLst>
                                      </p:cBhvr>
                                      <p:tavLst>
                                        <p:tav tm="0">
                                          <p:val>
                                            <p:strVal val="ppt_x"/>
                                          </p:val>
                                        </p:tav>
                                        <p:tav tm="100000">
                                          <p:val>
                                            <p:strVal val="ppt_x"/>
                                          </p:val>
                                        </p:tav>
                                      </p:tavLst>
                                    </p:anim>
                                    <p:anim calcmode="lin" valueType="num">
                                      <p:cBhvr additive="base">
                                        <p:cTn id="11" dur="500"/>
                                        <p:tgtEl>
                                          <p:spTgt spid="9218"/>
                                        </p:tgtEl>
                                        <p:attrNameLst>
                                          <p:attrName>ppt_y</p:attrName>
                                        </p:attrNameLst>
                                      </p:cBhvr>
                                      <p:tavLst>
                                        <p:tav tm="0">
                                          <p:val>
                                            <p:strVal val="ppt_y"/>
                                          </p:val>
                                        </p:tav>
                                        <p:tav tm="100000">
                                          <p:val>
                                            <p:strVal val="0-ppt_h/2"/>
                                          </p:val>
                                        </p:tav>
                                      </p:tavLst>
                                    </p:anim>
                                    <p:set>
                                      <p:cBhvr>
                                        <p:cTn id="12" dur="1" fill="hold">
                                          <p:stCondLst>
                                            <p:cond delay="499"/>
                                          </p:stCondLst>
                                        </p:cTn>
                                        <p:tgtEl>
                                          <p:spTgt spid="9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29CD6AB1-27C4-4B30-B6FA-64969273EB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0"/>
            <a:ext cx="1690688" cy="842963"/>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a:extLst>
              <a:ext uri="{FF2B5EF4-FFF2-40B4-BE49-F238E27FC236}">
                <a16:creationId xmlns:a16="http://schemas.microsoft.com/office/drawing/2014/main" id="{817423F7-345E-4283-AA95-ABE02CA0C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3200" y="2971800"/>
            <a:ext cx="1690688" cy="84296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716016F0-071E-45C2-9403-ABA58AE309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2400" y="609600"/>
            <a:ext cx="4495800" cy="224155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a:extLst>
              <a:ext uri="{FF2B5EF4-FFF2-40B4-BE49-F238E27FC236}">
                <a16:creationId xmlns:a16="http://schemas.microsoft.com/office/drawing/2014/main" id="{89F9230B-B786-4859-9211-84D15B7C9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495800"/>
            <a:ext cx="3009900" cy="199072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a:extLst>
              <a:ext uri="{FF2B5EF4-FFF2-40B4-BE49-F238E27FC236}">
                <a16:creationId xmlns:a16="http://schemas.microsoft.com/office/drawing/2014/main" id="{8E26BA65-FD12-4B57-A07F-BD1B4E0E40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86242">
            <a:off x="4267200" y="4114800"/>
            <a:ext cx="197167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109427"/>
      </p:ext>
    </p:extLst>
  </p:cSld>
  <p:clrMapOvr>
    <a:masterClrMapping/>
  </p:clrMapOvr>
  <p:transition advClick="0" advTm="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afterEffect">
                                  <p:stCondLst>
                                    <p:cond delay="0"/>
                                  </p:stCondLst>
                                  <p:childTnLst>
                                    <p:animMotion origin="layout" path="M -1.73472E-18 -2.22222E-6 C -0.00278 -0.00556 -0.00556 -0.01111 -0.00833 -0.01667 C -0.01007 -0.02037 -0.0099 -0.07546 -0.01458 -0.09444 C -0.01389 -0.09815 -0.01337 -0.10185 -0.0125 -0.10556 C -0.01198 -0.10833 -0.0125 -0.11505 -0.01042 -0.11389 C -0.00625 -0.11157 -0.00503 -0.1044 -0.00208 -0.1 C 0.01007 -0.08194 0.01458 -0.07523 0.01875 -0.05278 C 0.01944 -0.03426 0.01753 -0.01528 0.02083 0.00278 C 0.0217 0.00718 0.02535 -0.0044 0.02708 -0.00833 C 0.02882 -0.01273 0.02986 -0.01759 0.03125 -0.02222 C 0.02986 -0.05347 0.03472 -0.06481 0.02083 -0.08333 C 0.02014 -0.08611 0.02066 -0.09028 0.01875 -0.09167 C 0.01684 -0.09306 0.01441 -0.09028 0.0125 -0.08889 C 0.0026 -0.08125 -0.0026 -0.07106 -0.00833 -0.05833 C -0.00764 -0.05278 -0.00816 -0.04676 -0.00625 -0.04167 C -0.00521 -0.03866 -0.00174 -0.03843 -1.73472E-18 -0.03611 C 0.00399 -0.03079 0.00451 -0.02616 0.00625 -0.01944 C 0.00556 -0.01019 0.00417 0.01759 0.00417 0.00833 C 0.00417 -0.02222 0.00434 -0.05278 0.00625 -0.08333 C 0.0066 -0.08958 0.01111 -0.09421 0.0125 -0.1 C 0.01042 -0.06898 0.0125 -0.03935 0.0125 -0.00833 " pathEditMode="relative" ptsTypes="ffffffffffffffffffffA">
                                      <p:cBhvr>
                                        <p:cTn id="6" dur="5000" fill="hold"/>
                                        <p:tgtEl>
                                          <p:spTgt spid="10247"/>
                                        </p:tgtEl>
                                        <p:attrNameLst>
                                          <p:attrName>ppt_x</p:attrName>
                                          <p:attrName>ppt_y</p:attrName>
                                        </p:attrNameLst>
                                      </p:cBhvr>
                                    </p:animMotion>
                                  </p:childTnLst>
                                </p:cTn>
                              </p:par>
                              <p:par>
                                <p:cTn id="7" presetID="0" presetClass="path" presetSubtype="0" repeatCount="indefinite" accel="50000" decel="50000" fill="hold" nodeType="withEffect">
                                  <p:stCondLst>
                                    <p:cond delay="0"/>
                                  </p:stCondLst>
                                  <p:endCondLst>
                                    <p:cond evt="onNext" delay="0">
                                      <p:tgtEl>
                                        <p:sldTgt/>
                                      </p:tgtEl>
                                    </p:cond>
                                  </p:endCondLst>
                                  <p:childTnLst>
                                    <p:animMotion origin="layout" path="M -4.16667E-6 -3.33333E-6 C 0.01858 -0.02477 0.03108 -0.05486 0.0375 -0.08889 C 0.03681 -0.09537 0.03993 -0.10579 0.03542 -0.10833 C 0.03073 -0.11088 0.02708 -0.10093 0.02292 -0.09722 C 0.02101 -0.0956 0.01875 -0.09537 0.01667 -0.09444 C 0.01528 -0.05856 0.01823 -0.02176 -0.00625 -3.33333E-6 C -0.00694 -0.00278 -0.00903 -0.00556 -0.00833 -0.00833 C -0.00191 -0.03403 0.01875 -0.04282 0.02917 -0.06389 C 0.03194 -0.06944 0.03594 -0.07431 0.0375 -0.08056 C 0.03819 -0.08333 0.04149 -0.08727 0.03958 -0.08889 C 0.03715 -0.09097 0.03403 -0.08704 0.03125 -0.08611 C 0.02292 -0.0787 0.02118 -0.07407 0.01875 -0.06111 C 0.01684 -0.00532 0.02865 0.00139 -0.00208 0.00833 C -0.00625 0.00648 -0.01042 0.00463 -0.01458 0.00278 C -0.01701 0.00162 -0.01215 -0.00324 -0.01042 -0.00556 C -0.00868 -0.00787 -0.00608 -0.00903 -0.00417 -0.01111 C 0.00417 -0.02037 0.01163 -0.03079 0.02083 -0.03889 C 0.02153 -0.04167 0.02292 -0.04421 0.02292 -0.04722 C 0.02292 -0.05023 0.02118 -0.05278 0.02083 -0.05556 C 0.01979 -0.06296 0.02101 -0.07106 0.01875 -0.07778 C 0.01788 -0.08056 0.01458 -0.07963 0.0125 -0.08056 C -0.00937 -0.07083 0.01788 -0.03634 -0.00417 -0.01667 C -0.00694 -0.01088 -0.01076 -3.33333E-6 -0.01667 -3.33333E-6 " pathEditMode="relative" ptsTypes="ffffffffffffffffffffffA">
                                      <p:cBhvr>
                                        <p:cTn id="8" dur="3000" fill="hold"/>
                                        <p:tgtEl>
                                          <p:spTgt spid="10248"/>
                                        </p:tgtEl>
                                        <p:attrNameLst>
                                          <p:attrName>ppt_x</p:attrName>
                                          <p:attrName>ppt_y</p:attrName>
                                        </p:attrNameLst>
                                      </p:cBhvr>
                                    </p:animMotion>
                                  </p:childTnLst>
                                </p:cTn>
                              </p:par>
                              <p:par>
                                <p:cTn id="9" presetID="2" presetClass="exit" presetSubtype="8" repeatCount="indefinite" fill="hold" nodeType="withEffect">
                                  <p:stCondLst>
                                    <p:cond delay="0"/>
                                  </p:stCondLst>
                                  <p:childTnLst>
                                    <p:anim calcmode="lin" valueType="num">
                                      <p:cBhvr additive="base">
                                        <p:cTn id="10" dur="2000"/>
                                        <p:tgtEl>
                                          <p:spTgt spid="10244"/>
                                        </p:tgtEl>
                                        <p:attrNameLst>
                                          <p:attrName>ppt_x</p:attrName>
                                        </p:attrNameLst>
                                      </p:cBhvr>
                                      <p:tavLst>
                                        <p:tav tm="0">
                                          <p:val>
                                            <p:strVal val="ppt_x"/>
                                          </p:val>
                                        </p:tav>
                                        <p:tav tm="100000">
                                          <p:val>
                                            <p:strVal val="0-ppt_w/2"/>
                                          </p:val>
                                        </p:tav>
                                      </p:tavLst>
                                    </p:anim>
                                    <p:anim calcmode="lin" valueType="num">
                                      <p:cBhvr additive="base">
                                        <p:cTn id="11" dur="2000"/>
                                        <p:tgtEl>
                                          <p:spTgt spid="10244"/>
                                        </p:tgtEl>
                                        <p:attrNameLst>
                                          <p:attrName>ppt_y</p:attrName>
                                        </p:attrNameLst>
                                      </p:cBhvr>
                                      <p:tavLst>
                                        <p:tav tm="0">
                                          <p:val>
                                            <p:strVal val="ppt_y"/>
                                          </p:val>
                                        </p:tav>
                                        <p:tav tm="100000">
                                          <p:val>
                                            <p:strVal val="ppt_y"/>
                                          </p:val>
                                        </p:tav>
                                      </p:tavLst>
                                    </p:anim>
                                    <p:set>
                                      <p:cBhvr>
                                        <p:cTn id="12" dur="1" fill="hold">
                                          <p:stCondLst>
                                            <p:cond delay="1999"/>
                                          </p:stCondLst>
                                        </p:cTn>
                                        <p:tgtEl>
                                          <p:spTgt spid="10244"/>
                                        </p:tgtEl>
                                        <p:attrNameLst>
                                          <p:attrName>style.visibility</p:attrName>
                                        </p:attrNameLst>
                                      </p:cBhvr>
                                      <p:to>
                                        <p:strVal val="hidden"/>
                                      </p:to>
                                    </p:set>
                                  </p:childTnLst>
                                </p:cTn>
                              </p:par>
                              <p:par>
                                <p:cTn id="13" presetID="2" presetClass="exit" presetSubtype="8" repeatCount="indefinite" fill="hold" nodeType="withEffect">
                                  <p:stCondLst>
                                    <p:cond delay="500"/>
                                  </p:stCondLst>
                                  <p:childTnLst>
                                    <p:anim calcmode="lin" valueType="num">
                                      <p:cBhvr additive="base">
                                        <p:cTn id="14" dur="1000"/>
                                        <p:tgtEl>
                                          <p:spTgt spid="10243"/>
                                        </p:tgtEl>
                                        <p:attrNameLst>
                                          <p:attrName>ppt_x</p:attrName>
                                        </p:attrNameLst>
                                      </p:cBhvr>
                                      <p:tavLst>
                                        <p:tav tm="0">
                                          <p:val>
                                            <p:strVal val="ppt_x"/>
                                          </p:val>
                                        </p:tav>
                                        <p:tav tm="100000">
                                          <p:val>
                                            <p:strVal val="0-ppt_w/2"/>
                                          </p:val>
                                        </p:tav>
                                      </p:tavLst>
                                    </p:anim>
                                    <p:anim calcmode="lin" valueType="num">
                                      <p:cBhvr additive="base">
                                        <p:cTn id="15" dur="1000"/>
                                        <p:tgtEl>
                                          <p:spTgt spid="10243"/>
                                        </p:tgtEl>
                                        <p:attrNameLst>
                                          <p:attrName>ppt_y</p:attrName>
                                        </p:attrNameLst>
                                      </p:cBhvr>
                                      <p:tavLst>
                                        <p:tav tm="0">
                                          <p:val>
                                            <p:strVal val="ppt_y"/>
                                          </p:val>
                                        </p:tav>
                                        <p:tav tm="100000">
                                          <p:val>
                                            <p:strVal val="ppt_y"/>
                                          </p:val>
                                        </p:tav>
                                      </p:tavLst>
                                    </p:anim>
                                    <p:set>
                                      <p:cBhvr>
                                        <p:cTn id="16" dur="1" fill="hold">
                                          <p:stCondLst>
                                            <p:cond delay="999"/>
                                          </p:stCondLst>
                                        </p:cTn>
                                        <p:tgtEl>
                                          <p:spTgt spid="10243"/>
                                        </p:tgtEl>
                                        <p:attrNameLst>
                                          <p:attrName>style.visibility</p:attrName>
                                        </p:attrNameLst>
                                      </p:cBhvr>
                                      <p:to>
                                        <p:strVal val="hidden"/>
                                      </p:to>
                                    </p:set>
                                  </p:childTnLst>
                                </p:cTn>
                              </p:par>
                              <p:par>
                                <p:cTn id="17" presetID="2" presetClass="exit" presetSubtype="8" repeatCount="indefinite" fill="hold" nodeType="withEffect">
                                  <p:stCondLst>
                                    <p:cond delay="500"/>
                                  </p:stCondLst>
                                  <p:childTnLst>
                                    <p:anim calcmode="lin" valueType="num">
                                      <p:cBhvr additive="base">
                                        <p:cTn id="18" dur="500"/>
                                        <p:tgtEl>
                                          <p:spTgt spid="10242"/>
                                        </p:tgtEl>
                                        <p:attrNameLst>
                                          <p:attrName>ppt_x</p:attrName>
                                        </p:attrNameLst>
                                      </p:cBhvr>
                                      <p:tavLst>
                                        <p:tav tm="0">
                                          <p:val>
                                            <p:strVal val="ppt_x"/>
                                          </p:val>
                                        </p:tav>
                                        <p:tav tm="100000">
                                          <p:val>
                                            <p:strVal val="0-ppt_w/2"/>
                                          </p:val>
                                        </p:tav>
                                      </p:tavLst>
                                    </p:anim>
                                    <p:anim calcmode="lin" valueType="num">
                                      <p:cBhvr additive="base">
                                        <p:cTn id="19" dur="500"/>
                                        <p:tgtEl>
                                          <p:spTgt spid="10242"/>
                                        </p:tgtEl>
                                        <p:attrNameLst>
                                          <p:attrName>ppt_y</p:attrName>
                                        </p:attrNameLst>
                                      </p:cBhvr>
                                      <p:tavLst>
                                        <p:tav tm="0">
                                          <p:val>
                                            <p:strVal val="ppt_y"/>
                                          </p:val>
                                        </p:tav>
                                        <p:tav tm="100000">
                                          <p:val>
                                            <p:strVal val="ppt_y"/>
                                          </p:val>
                                        </p:tav>
                                      </p:tavLst>
                                    </p:anim>
                                    <p:set>
                                      <p:cBhvr>
                                        <p:cTn id="20" dur="1" fill="hold">
                                          <p:stCondLst>
                                            <p:cond delay="499"/>
                                          </p:stCondLst>
                                        </p:cTn>
                                        <p:tgtEl>
                                          <p:spTgt spid="10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BA0CD8B0-C2C7-4369-9E48-751581C32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76800"/>
            <a:ext cx="9144000" cy="2043113"/>
          </a:xfrm>
          <a:prstGeom prst="rect">
            <a:avLst/>
          </a:prstGeom>
          <a:noFill/>
          <a:extLst>
            <a:ext uri="{909E8E84-426E-40DD-AFC4-6F175D3DCCD1}">
              <a14:hiddenFill xmlns:a14="http://schemas.microsoft.com/office/drawing/2010/main">
                <a:solidFill>
                  <a:srgbClr val="FFFFFF"/>
                </a:solidFill>
              </a14:hiddenFill>
            </a:ext>
          </a:extLst>
        </p:spPr>
      </p:pic>
      <p:sp>
        <p:nvSpPr>
          <p:cNvPr id="11267" name="Rectangle 3">
            <a:extLst>
              <a:ext uri="{FF2B5EF4-FFF2-40B4-BE49-F238E27FC236}">
                <a16:creationId xmlns:a16="http://schemas.microsoft.com/office/drawing/2014/main" id="{BB123C9E-0C29-4E9C-B869-286423C50F28}"/>
              </a:ext>
            </a:extLst>
          </p:cNvPr>
          <p:cNvSpPr>
            <a:spLocks noGrp="1" noChangeArrowheads="1"/>
          </p:cNvSpPr>
          <p:nvPr>
            <p:ph type="title"/>
          </p:nvPr>
        </p:nvSpPr>
        <p:spPr/>
        <p:txBody>
          <a:bodyPr/>
          <a:lstStyle/>
          <a:p>
            <a:endParaRPr lang="en-US" altLang="en-US"/>
          </a:p>
        </p:txBody>
      </p:sp>
      <p:pic>
        <p:nvPicPr>
          <p:cNvPr id="11268" name="Picture 4">
            <a:extLst>
              <a:ext uri="{FF2B5EF4-FFF2-40B4-BE49-F238E27FC236}">
                <a16:creationId xmlns:a16="http://schemas.microsoft.com/office/drawing/2014/main" id="{2EA3D33E-B6CC-41AF-9741-472E9CCED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a:extLst>
              <a:ext uri="{FF2B5EF4-FFF2-40B4-BE49-F238E27FC236}">
                <a16:creationId xmlns:a16="http://schemas.microsoft.com/office/drawing/2014/main" id="{06F50025-593E-4CFD-9757-65A9C140C0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867275"/>
            <a:ext cx="2581275" cy="199072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a:extLst>
              <a:ext uri="{FF2B5EF4-FFF2-40B4-BE49-F238E27FC236}">
                <a16:creationId xmlns:a16="http://schemas.microsoft.com/office/drawing/2014/main" id="{82B4F3C6-7D68-4F28-A07E-D46023AD92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800600"/>
            <a:ext cx="1628775" cy="2057400"/>
          </a:xfrm>
          <a:prstGeom prst="rect">
            <a:avLst/>
          </a:prstGeom>
          <a:noFill/>
          <a:extLst>
            <a:ext uri="{909E8E84-426E-40DD-AFC4-6F175D3DCCD1}">
              <a14:hiddenFill xmlns:a14="http://schemas.microsoft.com/office/drawing/2010/main">
                <a:solidFill>
                  <a:srgbClr val="FFFFFF"/>
                </a:solidFill>
              </a14:hiddenFill>
            </a:ext>
          </a:extLst>
        </p:spPr>
      </p:pic>
      <p:sp>
        <p:nvSpPr>
          <p:cNvPr id="11271" name="Rectangle 7">
            <a:extLst>
              <a:ext uri="{FF2B5EF4-FFF2-40B4-BE49-F238E27FC236}">
                <a16:creationId xmlns:a16="http://schemas.microsoft.com/office/drawing/2014/main" id="{B447673A-37ED-44F9-85D9-74454D2BB8CB}"/>
              </a:ext>
            </a:extLst>
          </p:cNvPr>
          <p:cNvSpPr>
            <a:spLocks noGrp="1" noChangeArrowheads="1"/>
          </p:cNvSpPr>
          <p:nvPr>
            <p:ph type="body" idx="1"/>
          </p:nvPr>
        </p:nvSpPr>
        <p:spPr>
          <a:xfrm>
            <a:off x="-685800" y="0"/>
            <a:ext cx="8229600" cy="2743200"/>
          </a:xfrm>
        </p:spPr>
        <p:txBody>
          <a:bodyPr/>
          <a:lstStyle/>
          <a:p>
            <a:pPr algn="ctr"/>
            <a:r>
              <a:rPr lang="en-US" altLang="en-US" sz="4000" b="1">
                <a:solidFill>
                  <a:schemeClr val="bg1"/>
                </a:solidFill>
              </a:rPr>
              <a:t>Then he arrived to Jerusalem where he lead the prayer with all the Prophets and Messengers of Allah (SWT). The place is now know as The Dome of Rock. </a:t>
            </a:r>
          </a:p>
        </p:txBody>
      </p:sp>
    </p:spTree>
    <p:extLst>
      <p:ext uri="{BB962C8B-B14F-4D97-AF65-F5344CB8AC3E}">
        <p14:creationId xmlns:p14="http://schemas.microsoft.com/office/powerpoint/2010/main" val="3255220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0 0 L 0.63333 0 " pathEditMode="relative" ptsTypes="AA">
                                      <p:cBhvr>
                                        <p:cTn id="6" dur="500" fill="hold"/>
                                        <p:tgtEl>
                                          <p:spTgt spid="1126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63333 0 " pathEditMode="relative" ptsTypes="AA">
                                      <p:cBhvr>
                                        <p:cTn id="8" dur="500" fill="hold"/>
                                        <p:tgtEl>
                                          <p:spTgt spid="112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4430B74E-AAF6-4379-8588-CECAABCD93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9024">
            <a:off x="2514600" y="4114800"/>
            <a:ext cx="1096963"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a:extLst>
              <a:ext uri="{FF2B5EF4-FFF2-40B4-BE49-F238E27FC236}">
                <a16:creationId xmlns:a16="http://schemas.microsoft.com/office/drawing/2014/main" id="{7F6CE09B-B1DA-49AF-A292-841FB81BED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86242">
            <a:off x="4267200" y="4114800"/>
            <a:ext cx="1971675" cy="242887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2D98E701-F332-48C4-AA0D-7E8DC509E2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1371600"/>
            <a:ext cx="1690688" cy="842962"/>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a:extLst>
              <a:ext uri="{FF2B5EF4-FFF2-40B4-BE49-F238E27FC236}">
                <a16:creationId xmlns:a16="http://schemas.microsoft.com/office/drawing/2014/main" id="{57DAB348-27C7-4581-904A-200AFF6A01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3600" y="1600200"/>
            <a:ext cx="1690688" cy="84296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a:extLst>
              <a:ext uri="{FF2B5EF4-FFF2-40B4-BE49-F238E27FC236}">
                <a16:creationId xmlns:a16="http://schemas.microsoft.com/office/drawing/2014/main" id="{DFA2F9F0-C0AB-4878-BFEC-CD3857EA7F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241550"/>
            <a:ext cx="4495800" cy="2241550"/>
          </a:xfrm>
          <a:prstGeom prst="rect">
            <a:avLst/>
          </a:prstGeom>
          <a:noFill/>
          <a:extLst>
            <a:ext uri="{909E8E84-426E-40DD-AFC4-6F175D3DCCD1}">
              <a14:hiddenFill xmlns:a14="http://schemas.microsoft.com/office/drawing/2010/main">
                <a:solidFill>
                  <a:srgbClr val="FFFFFF"/>
                </a:solidFill>
              </a14:hiddenFill>
            </a:ext>
          </a:extLst>
        </p:spPr>
      </p:pic>
      <p:sp>
        <p:nvSpPr>
          <p:cNvPr id="12295" name="Rectangle 7">
            <a:extLst>
              <a:ext uri="{FF2B5EF4-FFF2-40B4-BE49-F238E27FC236}">
                <a16:creationId xmlns:a16="http://schemas.microsoft.com/office/drawing/2014/main" id="{CF7060D2-7D96-428D-8BED-4F554F119511}"/>
              </a:ext>
            </a:extLst>
          </p:cNvPr>
          <p:cNvSpPr>
            <a:spLocks noGrp="1" noChangeArrowheads="1"/>
          </p:cNvSpPr>
          <p:nvPr>
            <p:ph type="title"/>
          </p:nvPr>
        </p:nvSpPr>
        <p:spPr/>
        <p:txBody>
          <a:bodyPr/>
          <a:lstStyle/>
          <a:p>
            <a:r>
              <a:rPr lang="en-US" altLang="en-US" sz="4000" b="1">
                <a:solidFill>
                  <a:srgbClr val="00FFFF"/>
                </a:solidFill>
              </a:rPr>
              <a:t>Then they ascended to Heaven…</a:t>
            </a:r>
          </a:p>
        </p:txBody>
      </p:sp>
    </p:spTree>
    <p:extLst>
      <p:ext uri="{BB962C8B-B14F-4D97-AF65-F5344CB8AC3E}">
        <p14:creationId xmlns:p14="http://schemas.microsoft.com/office/powerpoint/2010/main" val="136347015"/>
      </p:ext>
    </p:extLst>
  </p:cSld>
  <p:clrMapOvr>
    <a:masterClrMapping/>
  </p:clrMapOvr>
  <p:transition advClick="0" advTm="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8.88889E-6 -4.21965E-6 C 0.00208 -0.02242 0.00295 -0.04555 0.00624 -0.06774 C 0.01215 -0.06705 0.02031 -0.07167 0.02378 -0.06543 C 0.02777 -0.05803 0.02291 -0.04716 0.02222 -0.03815 C 0.02135 -0.02659 0.02239 -0.00439 0.01267 -4.21965E-6 C 0.01197 0.00093 0.00659 0.00995 0.00468 0.00208 C 0.00312 -0.00393 0.01197 -0.02404 0.01267 -0.02543 C 0.01527 -0.03029 0.02048 -0.04023 0.02048 -0.04023 C 0.02326 -0.05341 0.02795 -0.05641 0.03489 -0.06543 C 0.03541 -0.0689 0.03559 -0.0726 0.03645 -0.07607 C 0.03715 -0.07838 0.03888 -0.08508 0.03958 -0.08254 C 0.04062 -0.07838 0.03871 -0.07399 0.03802 -0.06982 C 0.03576 -0.05595 0.03263 -0.04208 0.02378 -0.03375 C 0.02048 -0.02543 0.0177 -0.01942 0.01267 -0.01271 C 0.00937 0.00116 0.01406 -0.01225 0.00624 -0.00416 C 0.00468 -0.00254 0.00416 -4.21965E-6 0.00312 0.00208 C -0.00035 -0.01179 0.00208 0.00278 0.00781 -0.02104 C 0.00954 -0.02821 0.01128 -0.03214 0.01423 -0.03815 C 0.02048 -0.05086 0.01631 -0.05179 0.0269 -0.06127 C 0.02986 -0.06751 0.03333 -0.07214 0.03645 -0.07815 C 0.04079 -0.06959 0.04253 -0.0689 0.03802 -0.05503 C 0.03593 -0.04855 0.02847 -0.03815 0.02847 -0.03815 C 0.02482 -0.02335 0.02986 -0.04069 0.02222 -0.02543 C 0.02118 -0.02358 0.0217 -0.02058 0.02048 -0.01896 C 0.01666 -0.01387 0.01163 -0.01133 0.00781 -0.00624 C 0.00677 -0.00763 0.00486 -0.00855 0.00468 -0.01063 C 0.00434 -0.01618 0.00555 -0.02196 0.00624 -0.02751 C 0.00659 -0.03098 0.00624 -0.03514 0.00781 -0.03815 C 0.00868 -0.04 0.01111 -0.03953 0.01267 -0.04023 C 0.0151 -0.05341 0.01302 -0.04624 0.02048 -0.06127 C 0.02135 -0.06312 0.02083 -0.06636 0.02222 -0.06774 C 0.02482 -0.07029 0.03159 -0.0719 0.03159 -0.0719 C 0.03958 -0.04208 0.02222 -0.01133 0.00156 -0.00208 C -0.00296 -0.00786 -0.00226 -0.00809 -8.88889E-6 -4.21965E-6 Z " pathEditMode="relative" ptsTypes="ffffffffffffffffffffffffffffffffff">
                                      <p:cBhvr>
                                        <p:cTn id="6" dur="2000" fill="hold"/>
                                        <p:tgtEl>
                                          <p:spTgt spid="12290"/>
                                        </p:tgtEl>
                                        <p:attrNameLst>
                                          <p:attrName>ppt_x</p:attrName>
                                          <p:attrName>ppt_y</p:attrName>
                                        </p:attrNameLst>
                                      </p:cBhvr>
                                    </p:animMotion>
                                  </p:childTnLst>
                                </p:cTn>
                              </p:par>
                              <p:par>
                                <p:cTn id="7" presetID="0" presetClass="path" presetSubtype="0" repeatCount="indefinite" accel="50000" decel="50000" fill="hold" nodeType="withEffect">
                                  <p:stCondLst>
                                    <p:cond delay="0"/>
                                  </p:stCondLst>
                                  <p:childTnLst>
                                    <p:animMotion origin="layout" path="M -2.77778E-7 6.30058E-6 C 0.00052 -0.00993 0.00017 -0.01988 0.00156 -0.02959 C 0.00278 -0.03791 0.01875 -0.0608 0.02378 -0.06751 C 0.02639 -0.07722 0.0309 -0.08531 0.03333 -0.09502 C 0.03125 -0.07074 0.0316 -0.05872 0.02378 -0.03999 C 0.02187 -0.0356 0.01962 -0.03144 0.01753 -0.02727 C 0.01545 -0.02311 0.00799 -0.01895 0.00799 -0.01895 C 0.01181 -0.03999 0.0125 -0.03467 0.0191 -0.05063 C 0.02135 -0.05618 0.02552 -0.06751 0.02552 -0.06751 C 0.02604 -0.07675 0.02552 -0.086 0.02708 -0.09502 C 0.0276 -0.09779 0.02865 -0.08947 0.02865 -0.08647 C 0.02865 -0.0645 0.02986 -0.04207 0.02552 -0.02103 C 0.02465 -0.01687 0.01962 -0.01571 0.01753 -0.01479 C 0.00712 -0.01918 0.01215 -0.02681 0.01441 -0.03999 C 0.01875 -0.06612 0.01389 -0.05479 0.02222 -0.06959 C 0.02274 -0.07236 0.02274 -0.0756 0.02378 -0.07814 C 0.02448 -0.07999 0.02639 -0.08045 0.02708 -0.0823 C 0.02882 -0.08693 0.02899 -0.09225 0.03021 -0.0971 C 0.02969 -0.07467 0.02865 -0.05201 0.02865 -0.02959 C 0.02865 -0.01063 0.02882 -0.06751 0.03021 -0.08647 C 0.03038 -0.08855 0.03229 -0.08947 0.03333 -0.09086 C 0.03958 -0.08808 0.0408 -0.08531 0.04444 -0.07814 C 0.04271 -0.06681 0.04375 -0.06866 0.03976 -0.05918 C 0.03802 -0.05525 0.03524 -0.05132 0.0349 -0.04647 C 0.03455 -0.04092 0.0349 -0.03514 0.0349 -0.02959 " pathEditMode="relative" ptsTypes="ffffffffffffffffffffffffA">
                                      <p:cBhvr>
                                        <p:cTn id="8" dur="2000" fill="hold"/>
                                        <p:tgtEl>
                                          <p:spTgt spid="12291"/>
                                        </p:tgtEl>
                                        <p:attrNameLst>
                                          <p:attrName>ppt_x</p:attrName>
                                          <p:attrName>ppt_y</p:attrName>
                                        </p:attrNameLst>
                                      </p:cBhvr>
                                    </p:animMotion>
                                  </p:childTnLst>
                                </p:cTn>
                              </p:par>
                            </p:childTnLst>
                          </p:cTn>
                        </p:par>
                        <p:par>
                          <p:cTn id="9" fill="hold" nodeType="afterGroup">
                            <p:stCondLst>
                              <p:cond delay="2000"/>
                            </p:stCondLst>
                            <p:childTnLst>
                              <p:par>
                                <p:cTn id="10" presetID="2" presetClass="exit" presetSubtype="12" repeatCount="indefinite" fill="hold" nodeType="afterEffect">
                                  <p:stCondLst>
                                    <p:cond delay="0"/>
                                  </p:stCondLst>
                                  <p:childTnLst>
                                    <p:anim calcmode="lin" valueType="num">
                                      <p:cBhvr additive="base">
                                        <p:cTn id="11" dur="2000"/>
                                        <p:tgtEl>
                                          <p:spTgt spid="12294"/>
                                        </p:tgtEl>
                                        <p:attrNameLst>
                                          <p:attrName>ppt_x</p:attrName>
                                        </p:attrNameLst>
                                      </p:cBhvr>
                                      <p:tavLst>
                                        <p:tav tm="0">
                                          <p:val>
                                            <p:strVal val="ppt_x"/>
                                          </p:val>
                                        </p:tav>
                                        <p:tav tm="100000">
                                          <p:val>
                                            <p:strVal val="0-ppt_w/2"/>
                                          </p:val>
                                        </p:tav>
                                      </p:tavLst>
                                    </p:anim>
                                    <p:anim calcmode="lin" valueType="num">
                                      <p:cBhvr additive="base">
                                        <p:cTn id="12" dur="2000"/>
                                        <p:tgtEl>
                                          <p:spTgt spid="12294"/>
                                        </p:tgtEl>
                                        <p:attrNameLst>
                                          <p:attrName>ppt_y</p:attrName>
                                        </p:attrNameLst>
                                      </p:cBhvr>
                                      <p:tavLst>
                                        <p:tav tm="0">
                                          <p:val>
                                            <p:strVal val="ppt_y"/>
                                          </p:val>
                                        </p:tav>
                                        <p:tav tm="100000">
                                          <p:val>
                                            <p:strVal val="1+ppt_h/2"/>
                                          </p:val>
                                        </p:tav>
                                      </p:tavLst>
                                    </p:anim>
                                    <p:set>
                                      <p:cBhvr>
                                        <p:cTn id="13" dur="1" fill="hold">
                                          <p:stCondLst>
                                            <p:cond delay="1999"/>
                                          </p:stCondLst>
                                        </p:cTn>
                                        <p:tgtEl>
                                          <p:spTgt spid="12294"/>
                                        </p:tgtEl>
                                        <p:attrNameLst>
                                          <p:attrName>style.visibility</p:attrName>
                                        </p:attrNameLst>
                                      </p:cBhvr>
                                      <p:to>
                                        <p:strVal val="hidden"/>
                                      </p:to>
                                    </p:set>
                                  </p:childTnLst>
                                </p:cTn>
                              </p:par>
                              <p:par>
                                <p:cTn id="14" presetID="2" presetClass="exit" presetSubtype="12" repeatCount="indefinite" fill="hold" nodeType="withEffect">
                                  <p:stCondLst>
                                    <p:cond delay="500"/>
                                  </p:stCondLst>
                                  <p:childTnLst>
                                    <p:anim calcmode="lin" valueType="num">
                                      <p:cBhvr additive="base">
                                        <p:cTn id="15" dur="1000"/>
                                        <p:tgtEl>
                                          <p:spTgt spid="12293"/>
                                        </p:tgtEl>
                                        <p:attrNameLst>
                                          <p:attrName>ppt_x</p:attrName>
                                        </p:attrNameLst>
                                      </p:cBhvr>
                                      <p:tavLst>
                                        <p:tav tm="0">
                                          <p:val>
                                            <p:strVal val="ppt_x"/>
                                          </p:val>
                                        </p:tav>
                                        <p:tav tm="100000">
                                          <p:val>
                                            <p:strVal val="0-ppt_w/2"/>
                                          </p:val>
                                        </p:tav>
                                      </p:tavLst>
                                    </p:anim>
                                    <p:anim calcmode="lin" valueType="num">
                                      <p:cBhvr additive="base">
                                        <p:cTn id="16" dur="1000"/>
                                        <p:tgtEl>
                                          <p:spTgt spid="12293"/>
                                        </p:tgtEl>
                                        <p:attrNameLst>
                                          <p:attrName>ppt_y</p:attrName>
                                        </p:attrNameLst>
                                      </p:cBhvr>
                                      <p:tavLst>
                                        <p:tav tm="0">
                                          <p:val>
                                            <p:strVal val="ppt_y"/>
                                          </p:val>
                                        </p:tav>
                                        <p:tav tm="100000">
                                          <p:val>
                                            <p:strVal val="1+ppt_h/2"/>
                                          </p:val>
                                        </p:tav>
                                      </p:tavLst>
                                    </p:anim>
                                    <p:set>
                                      <p:cBhvr>
                                        <p:cTn id="17" dur="1" fill="hold">
                                          <p:stCondLst>
                                            <p:cond delay="999"/>
                                          </p:stCondLst>
                                        </p:cTn>
                                        <p:tgtEl>
                                          <p:spTgt spid="12293"/>
                                        </p:tgtEl>
                                        <p:attrNameLst>
                                          <p:attrName>style.visibility</p:attrName>
                                        </p:attrNameLst>
                                      </p:cBhvr>
                                      <p:to>
                                        <p:strVal val="hidden"/>
                                      </p:to>
                                    </p:set>
                                  </p:childTnLst>
                                </p:cTn>
                              </p:par>
                              <p:par>
                                <p:cTn id="18" presetID="2" presetClass="exit" presetSubtype="12" repeatCount="indefinite" fill="hold" nodeType="withEffect">
                                  <p:stCondLst>
                                    <p:cond delay="500"/>
                                  </p:stCondLst>
                                  <p:childTnLst>
                                    <p:anim calcmode="lin" valueType="num">
                                      <p:cBhvr additive="base">
                                        <p:cTn id="19" dur="500"/>
                                        <p:tgtEl>
                                          <p:spTgt spid="12292"/>
                                        </p:tgtEl>
                                        <p:attrNameLst>
                                          <p:attrName>ppt_x</p:attrName>
                                        </p:attrNameLst>
                                      </p:cBhvr>
                                      <p:tavLst>
                                        <p:tav tm="0">
                                          <p:val>
                                            <p:strVal val="ppt_x"/>
                                          </p:val>
                                        </p:tav>
                                        <p:tav tm="100000">
                                          <p:val>
                                            <p:strVal val="0-ppt_w/2"/>
                                          </p:val>
                                        </p:tav>
                                      </p:tavLst>
                                    </p:anim>
                                    <p:anim calcmode="lin" valueType="num">
                                      <p:cBhvr additive="base">
                                        <p:cTn id="20" dur="500"/>
                                        <p:tgtEl>
                                          <p:spTgt spid="12292"/>
                                        </p:tgtEl>
                                        <p:attrNameLst>
                                          <p:attrName>ppt_y</p:attrName>
                                        </p:attrNameLst>
                                      </p:cBhvr>
                                      <p:tavLst>
                                        <p:tav tm="0">
                                          <p:val>
                                            <p:strVal val="ppt_y"/>
                                          </p:val>
                                        </p:tav>
                                        <p:tav tm="100000">
                                          <p:val>
                                            <p:strVal val="1+ppt_h/2"/>
                                          </p:val>
                                        </p:tav>
                                      </p:tavLst>
                                    </p:anim>
                                    <p:set>
                                      <p:cBhvr>
                                        <p:cTn id="21" dur="1" fill="hold">
                                          <p:stCondLst>
                                            <p:cond delay="499"/>
                                          </p:stCondLst>
                                        </p:cTn>
                                        <p:tgtEl>
                                          <p:spTgt spid="12292"/>
                                        </p:tgtEl>
                                        <p:attrNameLst>
                                          <p:attrName>style.visibility</p:attrName>
                                        </p:attrNameLst>
                                      </p:cBhvr>
                                      <p:to>
                                        <p:strVal val="hidden"/>
                                      </p:to>
                                    </p:set>
                                  </p:childTnLst>
                                </p:cTn>
                              </p:par>
                            </p:childTnLst>
                          </p:cTn>
                        </p:par>
                        <p:par>
                          <p:cTn id="22" fill="hold" nodeType="afterGroup">
                            <p:stCondLst>
                              <p:cond delay="4000"/>
                            </p:stCondLst>
                            <p:childTnLst>
                              <p:par>
                                <p:cTn id="23" presetID="0" presetClass="path" presetSubtype="0" accel="50000" decel="50000" fill="hold" nodeType="afterEffect">
                                  <p:stCondLst>
                                    <p:cond delay="0"/>
                                  </p:stCondLst>
                                  <p:childTnLst>
                                    <p:animMotion origin="layout" path="M 0 0 L 0.74167 -0.98889 " pathEditMode="relative" ptsTypes="AA">
                                      <p:cBhvr>
                                        <p:cTn id="24" dur="2000" fill="hold"/>
                                        <p:tgtEl>
                                          <p:spTgt spid="12290"/>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0 0 L 0.74167 -0.98889 " pathEditMode="relative" ptsTypes="AA">
                                      <p:cBhvr>
                                        <p:cTn id="26" dur="2000" fill="hold"/>
                                        <p:tgtEl>
                                          <p:spTgt spid="1229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E0348ECA-2EE4-4E08-9DFA-DD10C5DBC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a:extLst>
              <a:ext uri="{FF2B5EF4-FFF2-40B4-BE49-F238E27FC236}">
                <a16:creationId xmlns:a16="http://schemas.microsoft.com/office/drawing/2014/main" id="{DF48402E-B372-4294-9E0A-6F01DCFBF0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343400"/>
            <a:ext cx="936625" cy="2286000"/>
          </a:xfrm>
          <a:prstGeom prst="rect">
            <a:avLst/>
          </a:prstGeom>
          <a:noFill/>
          <a:extLst>
            <a:ext uri="{909E8E84-426E-40DD-AFC4-6F175D3DCCD1}">
              <a14:hiddenFill xmlns:a14="http://schemas.microsoft.com/office/drawing/2010/main">
                <a:solidFill>
                  <a:srgbClr val="FFFFFF"/>
                </a:solidFill>
              </a14:hiddenFill>
            </a:ext>
          </a:extLst>
        </p:spPr>
      </p:pic>
      <p:sp>
        <p:nvSpPr>
          <p:cNvPr id="13316" name="Rectangle 4">
            <a:extLst>
              <a:ext uri="{FF2B5EF4-FFF2-40B4-BE49-F238E27FC236}">
                <a16:creationId xmlns:a16="http://schemas.microsoft.com/office/drawing/2014/main" id="{FDE98338-632C-4A89-8BBB-895940953851}"/>
              </a:ext>
            </a:extLst>
          </p:cNvPr>
          <p:cNvSpPr>
            <a:spLocks noGrp="1" noChangeArrowheads="1"/>
          </p:cNvSpPr>
          <p:nvPr>
            <p:ph type="title"/>
          </p:nvPr>
        </p:nvSpPr>
        <p:spPr/>
        <p:txBody>
          <a:bodyPr/>
          <a:lstStyle/>
          <a:p>
            <a:r>
              <a:rPr lang="en-US" altLang="en-US" sz="4000">
                <a:solidFill>
                  <a:schemeClr val="bg1"/>
                </a:solidFill>
              </a:rPr>
              <a:t>First the prophet went through hell. He saw all kinds of punishments.</a:t>
            </a:r>
          </a:p>
        </p:txBody>
      </p:sp>
      <p:sp>
        <p:nvSpPr>
          <p:cNvPr id="13317" name="Rectangle 5">
            <a:extLst>
              <a:ext uri="{FF2B5EF4-FFF2-40B4-BE49-F238E27FC236}">
                <a16:creationId xmlns:a16="http://schemas.microsoft.com/office/drawing/2014/main" id="{B24ADA5C-7524-4DD0-9021-4642F3478265}"/>
              </a:ext>
            </a:extLst>
          </p:cNvPr>
          <p:cNvSpPr>
            <a:spLocks noGrp="1" noChangeArrowheads="1"/>
          </p:cNvSpPr>
          <p:nvPr>
            <p:ph type="body" idx="1"/>
          </p:nvPr>
        </p:nvSpPr>
        <p:spPr/>
        <p:txBody>
          <a:bodyPr/>
          <a:lstStyle/>
          <a:p>
            <a:endParaRPr lang="en-US" altLang="en-US"/>
          </a:p>
        </p:txBody>
      </p:sp>
      <p:pic>
        <p:nvPicPr>
          <p:cNvPr id="13318" name="Picture 6">
            <a:extLst>
              <a:ext uri="{FF2B5EF4-FFF2-40B4-BE49-F238E27FC236}">
                <a16:creationId xmlns:a16="http://schemas.microsoft.com/office/drawing/2014/main" id="{7699412E-F1A2-49CD-A3D5-43CF8881D6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5300" y="2686050"/>
            <a:ext cx="2298700" cy="371475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a:extLst>
              <a:ext uri="{FF2B5EF4-FFF2-40B4-BE49-F238E27FC236}">
                <a16:creationId xmlns:a16="http://schemas.microsoft.com/office/drawing/2014/main" id="{EBE0E669-FFA5-4EE7-9408-E66F6E6D7A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3276600"/>
            <a:ext cx="1978025" cy="2667000"/>
          </a:xfrm>
          <a:prstGeom prst="rect">
            <a:avLst/>
          </a:prstGeom>
          <a:noFill/>
          <a:extLst>
            <a:ext uri="{909E8E84-426E-40DD-AFC4-6F175D3DCCD1}">
              <a14:hiddenFill xmlns:a14="http://schemas.microsoft.com/office/drawing/2010/main">
                <a:solidFill>
                  <a:srgbClr val="FFFFFF"/>
                </a:solidFill>
              </a14:hiddenFill>
            </a:ext>
          </a:extLst>
        </p:spPr>
      </p:pic>
      <p:sp>
        <p:nvSpPr>
          <p:cNvPr id="13320" name="Oval 8">
            <a:extLst>
              <a:ext uri="{FF2B5EF4-FFF2-40B4-BE49-F238E27FC236}">
                <a16:creationId xmlns:a16="http://schemas.microsoft.com/office/drawing/2014/main" id="{A702DF55-A261-4199-8F0D-52B2C9853AE3}"/>
              </a:ext>
            </a:extLst>
          </p:cNvPr>
          <p:cNvSpPr>
            <a:spLocks noChangeArrowheads="1"/>
          </p:cNvSpPr>
          <p:nvPr/>
        </p:nvSpPr>
        <p:spPr bwMode="auto">
          <a:xfrm>
            <a:off x="0" y="1828800"/>
            <a:ext cx="3505200" cy="2286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sz="3200" b="1"/>
              <a:t>Who is that?!?</a:t>
            </a:r>
          </a:p>
        </p:txBody>
      </p:sp>
      <p:sp>
        <p:nvSpPr>
          <p:cNvPr id="13321" name="Oval 9">
            <a:extLst>
              <a:ext uri="{FF2B5EF4-FFF2-40B4-BE49-F238E27FC236}">
                <a16:creationId xmlns:a16="http://schemas.microsoft.com/office/drawing/2014/main" id="{33E424B4-1785-4DC2-9E63-46A80A7CFCFF}"/>
              </a:ext>
            </a:extLst>
          </p:cNvPr>
          <p:cNvSpPr>
            <a:spLocks noChangeArrowheads="1"/>
          </p:cNvSpPr>
          <p:nvPr/>
        </p:nvSpPr>
        <p:spPr bwMode="auto">
          <a:xfrm>
            <a:off x="4114800" y="1676400"/>
            <a:ext cx="2438400" cy="1600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sz="3200" b="1"/>
              <a:t>He is the one </a:t>
            </a:r>
          </a:p>
          <a:p>
            <a:pPr algn="ctr" rtl="1"/>
            <a:r>
              <a:rPr lang="en-US" altLang="en-US" sz="3200" b="1"/>
              <a:t>Who would constantly</a:t>
            </a:r>
          </a:p>
          <a:p>
            <a:pPr algn="ctr" rtl="1"/>
            <a:r>
              <a:rPr lang="en-US" altLang="en-US" sz="3200" b="1"/>
              <a:t>Delay the prayers!</a:t>
            </a:r>
          </a:p>
        </p:txBody>
      </p:sp>
      <p:sp>
        <p:nvSpPr>
          <p:cNvPr id="13322" name="Rectangle 10">
            <a:extLst>
              <a:ext uri="{FF2B5EF4-FFF2-40B4-BE49-F238E27FC236}">
                <a16:creationId xmlns:a16="http://schemas.microsoft.com/office/drawing/2014/main" id="{A04FABBE-CABE-45FF-84F9-5772304423EF}"/>
              </a:ext>
            </a:extLst>
          </p:cNvPr>
          <p:cNvSpPr>
            <a:spLocks noChangeArrowheads="1"/>
          </p:cNvSpPr>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4000">
                <a:solidFill>
                  <a:schemeClr val="bg1"/>
                </a:solidFill>
              </a:rPr>
              <a:t>First he saw a man with claws ripping out his flesh…</a:t>
            </a:r>
          </a:p>
        </p:txBody>
      </p:sp>
    </p:spTree>
    <p:extLst>
      <p:ext uri="{BB962C8B-B14F-4D97-AF65-F5344CB8AC3E}">
        <p14:creationId xmlns:p14="http://schemas.microsoft.com/office/powerpoint/2010/main" val="182937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3316"/>
                                        </p:tgtEl>
                                      </p:cBhvr>
                                    </p:animEffect>
                                    <p:set>
                                      <p:cBhvr>
                                        <p:cTn id="7" dur="1" fill="hold">
                                          <p:stCondLst>
                                            <p:cond delay="1999"/>
                                          </p:stCondLst>
                                        </p:cTn>
                                        <p:tgtEl>
                                          <p:spTgt spid="1331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3322"/>
                                        </p:tgtEl>
                                        <p:attrNameLst>
                                          <p:attrName>style.visibility</p:attrName>
                                        </p:attrNameLst>
                                      </p:cBhvr>
                                      <p:to>
                                        <p:strVal val="visible"/>
                                      </p:to>
                                    </p:set>
                                    <p:animEffect transition="in" filter="fade">
                                      <p:cBhvr>
                                        <p:cTn id="10" dur="2000"/>
                                        <p:tgtEl>
                                          <p:spTgt spid="133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2" fill="hold" nodeType="click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500" fill="hold"/>
                                        <p:tgtEl>
                                          <p:spTgt spid="13319"/>
                                        </p:tgtEl>
                                        <p:attrNameLst>
                                          <p:attrName>ppt_x</p:attrName>
                                        </p:attrNameLst>
                                      </p:cBhvr>
                                      <p:tavLst>
                                        <p:tav tm="0">
                                          <p:val>
                                            <p:strVal val="0-#ppt_w/2"/>
                                          </p:val>
                                        </p:tav>
                                        <p:tav tm="100000">
                                          <p:val>
                                            <p:strVal val="#ppt_x"/>
                                          </p:val>
                                        </p:tav>
                                      </p:tavLst>
                                    </p:anim>
                                    <p:anim calcmode="lin" valueType="num">
                                      <p:cBhvr additive="base">
                                        <p:cTn id="16" dur="5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3315"/>
                                        </p:tgtEl>
                                        <p:attrNameLst>
                                          <p:attrName>style.visibility</p:attrName>
                                        </p:attrNameLst>
                                      </p:cBhvr>
                                      <p:to>
                                        <p:strVal val="visible"/>
                                      </p:to>
                                    </p:set>
                                    <p:anim calcmode="lin" valueType="num">
                                      <p:cBhvr additive="base">
                                        <p:cTn id="19" dur="500" fill="hold"/>
                                        <p:tgtEl>
                                          <p:spTgt spid="13315"/>
                                        </p:tgtEl>
                                        <p:attrNameLst>
                                          <p:attrName>ppt_x</p:attrName>
                                        </p:attrNameLst>
                                      </p:cBhvr>
                                      <p:tavLst>
                                        <p:tav tm="0">
                                          <p:val>
                                            <p:strVal val="0-#ppt_w/2"/>
                                          </p:val>
                                        </p:tav>
                                        <p:tav tm="100000">
                                          <p:val>
                                            <p:strVal val="#ppt_x"/>
                                          </p:val>
                                        </p:tav>
                                      </p:tavLst>
                                    </p:anim>
                                    <p:anim calcmode="lin" valueType="num">
                                      <p:cBhvr additive="base">
                                        <p:cTn id="20" dur="500" fill="hold"/>
                                        <p:tgtEl>
                                          <p:spTgt spid="13315"/>
                                        </p:tgtEl>
                                        <p:attrNameLst>
                                          <p:attrName>ppt_y</p:attrName>
                                        </p:attrNameLst>
                                      </p:cBhvr>
                                      <p:tavLst>
                                        <p:tav tm="0">
                                          <p:val>
                                            <p:strVal val="1+#ppt_h/2"/>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Effect transition="in" filter="fade">
                                      <p:cBhvr>
                                        <p:cTn id="23" dur="2000"/>
                                        <p:tgtEl>
                                          <p:spTgt spid="133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320"/>
                                        </p:tgtEl>
                                        <p:attrNameLst>
                                          <p:attrName>style.visibility</p:attrName>
                                        </p:attrNameLst>
                                      </p:cBhvr>
                                      <p:to>
                                        <p:strVal val="visible"/>
                                      </p:to>
                                    </p:set>
                                    <p:animEffect transition="in" filter="fade">
                                      <p:cBhvr>
                                        <p:cTn id="26" dur="2000"/>
                                        <p:tgtEl>
                                          <p:spTgt spid="13320"/>
                                        </p:tgtEl>
                                      </p:cBhvr>
                                    </p:animEffect>
                                  </p:childTnLst>
                                </p:cTn>
                              </p:par>
                              <p:par>
                                <p:cTn id="27" presetID="10" presetClass="entr" presetSubtype="0" fill="hold" nodeType="withEffect">
                                  <p:stCondLst>
                                    <p:cond delay="0"/>
                                  </p:stCondLst>
                                  <p:childTnLst>
                                    <p:set>
                                      <p:cBhvr>
                                        <p:cTn id="28" dur="1" fill="hold">
                                          <p:stCondLst>
                                            <p:cond delay="0"/>
                                          </p:stCondLst>
                                        </p:cTn>
                                        <p:tgtEl>
                                          <p:spTgt spid="13318"/>
                                        </p:tgtEl>
                                        <p:attrNameLst>
                                          <p:attrName>style.visibility</p:attrName>
                                        </p:attrNameLst>
                                      </p:cBhvr>
                                      <p:to>
                                        <p:strVal val="visible"/>
                                      </p:to>
                                    </p:set>
                                    <p:animEffect transition="in" filter="fade">
                                      <p:cBhvr>
                                        <p:cTn id="29" dur="2000"/>
                                        <p:tgtEl>
                                          <p:spTgt spid="1331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xit" presetSubtype="3" fill="hold" nodeType="clickEffect">
                                  <p:stCondLst>
                                    <p:cond delay="0"/>
                                  </p:stCondLst>
                                  <p:childTnLst>
                                    <p:anim calcmode="lin" valueType="num">
                                      <p:cBhvr additive="base">
                                        <p:cTn id="33" dur="500"/>
                                        <p:tgtEl>
                                          <p:spTgt spid="13315"/>
                                        </p:tgtEl>
                                        <p:attrNameLst>
                                          <p:attrName>ppt_x</p:attrName>
                                        </p:attrNameLst>
                                      </p:cBhvr>
                                      <p:tavLst>
                                        <p:tav tm="0">
                                          <p:val>
                                            <p:strVal val="ppt_x"/>
                                          </p:val>
                                        </p:tav>
                                        <p:tav tm="100000">
                                          <p:val>
                                            <p:strVal val="1+ppt_w/2"/>
                                          </p:val>
                                        </p:tav>
                                      </p:tavLst>
                                    </p:anim>
                                    <p:anim calcmode="lin" valueType="num">
                                      <p:cBhvr additive="base">
                                        <p:cTn id="34" dur="500"/>
                                        <p:tgtEl>
                                          <p:spTgt spid="13315"/>
                                        </p:tgtEl>
                                        <p:attrNameLst>
                                          <p:attrName>ppt_y</p:attrName>
                                        </p:attrNameLst>
                                      </p:cBhvr>
                                      <p:tavLst>
                                        <p:tav tm="0">
                                          <p:val>
                                            <p:strVal val="ppt_y"/>
                                          </p:val>
                                        </p:tav>
                                        <p:tav tm="100000">
                                          <p:val>
                                            <p:strVal val="0-ppt_h/2"/>
                                          </p:val>
                                        </p:tav>
                                      </p:tavLst>
                                    </p:anim>
                                    <p:set>
                                      <p:cBhvr>
                                        <p:cTn id="35" dur="1" fill="hold">
                                          <p:stCondLst>
                                            <p:cond delay="499"/>
                                          </p:stCondLst>
                                        </p:cTn>
                                        <p:tgtEl>
                                          <p:spTgt spid="13315"/>
                                        </p:tgtEl>
                                        <p:attrNameLst>
                                          <p:attrName>style.visibility</p:attrName>
                                        </p:attrNameLst>
                                      </p:cBhvr>
                                      <p:to>
                                        <p:strVal val="hidden"/>
                                      </p:to>
                                    </p:set>
                                  </p:childTnLst>
                                </p:cTn>
                              </p:par>
                              <p:par>
                                <p:cTn id="36" presetID="2" presetClass="exit" presetSubtype="3" fill="hold" nodeType="withEffect">
                                  <p:stCondLst>
                                    <p:cond delay="0"/>
                                  </p:stCondLst>
                                  <p:childTnLst>
                                    <p:anim calcmode="lin" valueType="num">
                                      <p:cBhvr additive="base">
                                        <p:cTn id="37" dur="500"/>
                                        <p:tgtEl>
                                          <p:spTgt spid="13319"/>
                                        </p:tgtEl>
                                        <p:attrNameLst>
                                          <p:attrName>ppt_x</p:attrName>
                                        </p:attrNameLst>
                                      </p:cBhvr>
                                      <p:tavLst>
                                        <p:tav tm="0">
                                          <p:val>
                                            <p:strVal val="ppt_x"/>
                                          </p:val>
                                        </p:tav>
                                        <p:tav tm="100000">
                                          <p:val>
                                            <p:strVal val="1+ppt_w/2"/>
                                          </p:val>
                                        </p:tav>
                                      </p:tavLst>
                                    </p:anim>
                                    <p:anim calcmode="lin" valueType="num">
                                      <p:cBhvr additive="base">
                                        <p:cTn id="38" dur="500"/>
                                        <p:tgtEl>
                                          <p:spTgt spid="13319"/>
                                        </p:tgtEl>
                                        <p:attrNameLst>
                                          <p:attrName>ppt_y</p:attrName>
                                        </p:attrNameLst>
                                      </p:cBhvr>
                                      <p:tavLst>
                                        <p:tav tm="0">
                                          <p:val>
                                            <p:strVal val="ppt_y"/>
                                          </p:val>
                                        </p:tav>
                                        <p:tav tm="100000">
                                          <p:val>
                                            <p:strVal val="0-ppt_h/2"/>
                                          </p:val>
                                        </p:tav>
                                      </p:tavLst>
                                    </p:anim>
                                    <p:set>
                                      <p:cBhvr>
                                        <p:cTn id="39" dur="1" fill="hold">
                                          <p:stCondLst>
                                            <p:cond delay="499"/>
                                          </p:stCondLst>
                                        </p:cTn>
                                        <p:tgtEl>
                                          <p:spTgt spid="133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20" grpId="0" animBg="1"/>
      <p:bldP spid="13321" grpId="0" animBg="1"/>
      <p:bldP spid="1332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063B5BFA-3681-4731-A507-A7DAE6B348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a:extLst>
              <a:ext uri="{FF2B5EF4-FFF2-40B4-BE49-F238E27FC236}">
                <a16:creationId xmlns:a16="http://schemas.microsoft.com/office/drawing/2014/main" id="{EED4CB06-8DF2-4A94-A840-57ED09636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343400"/>
            <a:ext cx="93662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a:extLst>
              <a:ext uri="{FF2B5EF4-FFF2-40B4-BE49-F238E27FC236}">
                <a16:creationId xmlns:a16="http://schemas.microsoft.com/office/drawing/2014/main" id="{C6EB64EE-53B0-415E-8FE3-FEA2F1DF8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4288" y="3124200"/>
            <a:ext cx="7732712" cy="3248025"/>
          </a:xfrm>
          <a:prstGeom prst="rect">
            <a:avLst/>
          </a:prstGeom>
          <a:noFill/>
          <a:extLst>
            <a:ext uri="{909E8E84-426E-40DD-AFC4-6F175D3DCCD1}">
              <a14:hiddenFill xmlns:a14="http://schemas.microsoft.com/office/drawing/2010/main">
                <a:solidFill>
                  <a:srgbClr val="FFFFFF"/>
                </a:solidFill>
              </a14:hiddenFill>
            </a:ext>
          </a:extLst>
        </p:spPr>
      </p:pic>
      <p:sp>
        <p:nvSpPr>
          <p:cNvPr id="14341" name="Rectangle 5">
            <a:extLst>
              <a:ext uri="{FF2B5EF4-FFF2-40B4-BE49-F238E27FC236}">
                <a16:creationId xmlns:a16="http://schemas.microsoft.com/office/drawing/2014/main" id="{5C09849D-1A58-45AA-AA93-3EC407602383}"/>
              </a:ext>
            </a:extLst>
          </p:cNvPr>
          <p:cNvSpPr>
            <a:spLocks noGrp="1" noChangeArrowheads="1"/>
          </p:cNvSpPr>
          <p:nvPr>
            <p:ph type="title"/>
          </p:nvPr>
        </p:nvSpPr>
        <p:spPr>
          <a:xfrm>
            <a:off x="457200" y="762000"/>
            <a:ext cx="8229600" cy="1143000"/>
          </a:xfrm>
        </p:spPr>
        <p:txBody>
          <a:bodyPr/>
          <a:lstStyle/>
          <a:p>
            <a:r>
              <a:rPr lang="en-US" altLang="en-US" sz="3600" b="1">
                <a:solidFill>
                  <a:schemeClr val="bg1"/>
                </a:solidFill>
              </a:rPr>
              <a:t>Then there was a man who would swim around in a lake of blood. Then after every lap he made he would return to the shore and eat a rock.   </a:t>
            </a:r>
            <a:br>
              <a:rPr lang="en-US" altLang="en-US" sz="3600" b="1">
                <a:solidFill>
                  <a:schemeClr val="bg1"/>
                </a:solidFill>
              </a:rPr>
            </a:br>
            <a:endParaRPr lang="en-US" altLang="en-US" sz="3600" b="1">
              <a:solidFill>
                <a:schemeClr val="bg1"/>
              </a:solidFill>
            </a:endParaRPr>
          </a:p>
        </p:txBody>
      </p:sp>
      <p:pic>
        <p:nvPicPr>
          <p:cNvPr id="14342" name="Picture 6">
            <a:extLst>
              <a:ext uri="{FF2B5EF4-FFF2-40B4-BE49-F238E27FC236}">
                <a16:creationId xmlns:a16="http://schemas.microsoft.com/office/drawing/2014/main" id="{41116398-B6E1-4C2E-9548-32A97C51E4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2175" y="3733800"/>
            <a:ext cx="1357313" cy="1971675"/>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a:extLst>
              <a:ext uri="{FF2B5EF4-FFF2-40B4-BE49-F238E27FC236}">
                <a16:creationId xmlns:a16="http://schemas.microsoft.com/office/drawing/2014/main" id="{6282564B-7EEB-45D5-84F7-0E9A064550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9488" y="4495800"/>
            <a:ext cx="304800" cy="242888"/>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a:extLst>
              <a:ext uri="{FF2B5EF4-FFF2-40B4-BE49-F238E27FC236}">
                <a16:creationId xmlns:a16="http://schemas.microsoft.com/office/drawing/2014/main" id="{78032C3E-C342-4BA8-A625-FD2576857F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2488" y="4876800"/>
            <a:ext cx="1143000" cy="696913"/>
          </a:xfrm>
          <a:prstGeom prst="rect">
            <a:avLst/>
          </a:prstGeom>
          <a:noFill/>
          <a:extLst>
            <a:ext uri="{909E8E84-426E-40DD-AFC4-6F175D3DCCD1}">
              <a14:hiddenFill xmlns:a14="http://schemas.microsoft.com/office/drawing/2010/main">
                <a:solidFill>
                  <a:srgbClr val="FFFFFF"/>
                </a:solidFill>
              </a14:hiddenFill>
            </a:ext>
          </a:extLst>
        </p:spPr>
      </p:pic>
      <p:sp>
        <p:nvSpPr>
          <p:cNvPr id="14345" name="Rectangle 9">
            <a:extLst>
              <a:ext uri="{FF2B5EF4-FFF2-40B4-BE49-F238E27FC236}">
                <a16:creationId xmlns:a16="http://schemas.microsoft.com/office/drawing/2014/main" id="{2A97858C-069D-4F19-8DA4-FE8A0A786A07}"/>
              </a:ext>
            </a:extLst>
          </p:cNvPr>
          <p:cNvSpPr>
            <a:spLocks noChangeArrowheads="1"/>
          </p:cNvSpPr>
          <p:nvPr/>
        </p:nvSpPr>
        <p:spPr bwMode="auto">
          <a:xfrm rot="-1198987">
            <a:off x="6934200" y="4648200"/>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en-US" altLang="en-US" b="1">
                <a:solidFill>
                  <a:schemeClr val="bg1"/>
                </a:solidFill>
              </a:rPr>
              <a:t>*munch*</a:t>
            </a:r>
          </a:p>
        </p:txBody>
      </p:sp>
      <p:sp>
        <p:nvSpPr>
          <p:cNvPr id="14346" name="Oval 10">
            <a:extLst>
              <a:ext uri="{FF2B5EF4-FFF2-40B4-BE49-F238E27FC236}">
                <a16:creationId xmlns:a16="http://schemas.microsoft.com/office/drawing/2014/main" id="{24EB94AE-9886-4868-AE70-4137924E4C8A}"/>
              </a:ext>
            </a:extLst>
          </p:cNvPr>
          <p:cNvSpPr>
            <a:spLocks noChangeArrowheads="1"/>
          </p:cNvSpPr>
          <p:nvPr/>
        </p:nvSpPr>
        <p:spPr bwMode="auto">
          <a:xfrm>
            <a:off x="228600" y="2514600"/>
            <a:ext cx="2209800" cy="1600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Who is that?</a:t>
            </a:r>
          </a:p>
        </p:txBody>
      </p:sp>
      <p:pic>
        <p:nvPicPr>
          <p:cNvPr id="14347" name="Picture 11">
            <a:extLst>
              <a:ext uri="{FF2B5EF4-FFF2-40B4-BE49-F238E27FC236}">
                <a16:creationId xmlns:a16="http://schemas.microsoft.com/office/drawing/2014/main" id="{6377755E-049E-449C-A068-94BC7C0388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3048000"/>
            <a:ext cx="1978025" cy="2895600"/>
          </a:xfrm>
          <a:prstGeom prst="rect">
            <a:avLst/>
          </a:prstGeom>
          <a:noFill/>
          <a:extLst>
            <a:ext uri="{909E8E84-426E-40DD-AFC4-6F175D3DCCD1}">
              <a14:hiddenFill xmlns:a14="http://schemas.microsoft.com/office/drawing/2010/main">
                <a:solidFill>
                  <a:srgbClr val="FFFFFF"/>
                </a:solidFill>
              </a14:hiddenFill>
            </a:ext>
          </a:extLst>
        </p:spPr>
      </p:pic>
      <p:sp>
        <p:nvSpPr>
          <p:cNvPr id="14348" name="Oval 12">
            <a:extLst>
              <a:ext uri="{FF2B5EF4-FFF2-40B4-BE49-F238E27FC236}">
                <a16:creationId xmlns:a16="http://schemas.microsoft.com/office/drawing/2014/main" id="{D1DD3D73-6D7E-4E59-8FC7-F0E5F755AC58}"/>
              </a:ext>
            </a:extLst>
          </p:cNvPr>
          <p:cNvSpPr>
            <a:spLocks noChangeArrowheads="1"/>
          </p:cNvSpPr>
          <p:nvPr/>
        </p:nvSpPr>
        <p:spPr bwMode="auto">
          <a:xfrm>
            <a:off x="2209800" y="2133600"/>
            <a:ext cx="2895600" cy="990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That is the man</a:t>
            </a:r>
          </a:p>
          <a:p>
            <a:pPr algn="ctr"/>
            <a:r>
              <a:rPr lang="en-US" altLang="en-US" b="1"/>
              <a:t>Who would be  involved in </a:t>
            </a:r>
          </a:p>
          <a:p>
            <a:pPr algn="ctr"/>
            <a:r>
              <a:rPr lang="en-US" altLang="en-US" b="1"/>
              <a:t>interest</a:t>
            </a:r>
          </a:p>
        </p:txBody>
      </p:sp>
    </p:spTree>
    <p:extLst>
      <p:ext uri="{BB962C8B-B14F-4D97-AF65-F5344CB8AC3E}">
        <p14:creationId xmlns:p14="http://schemas.microsoft.com/office/powerpoint/2010/main" val="3399034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8.05556E-6 3.23699E-6 C 0.02621 0.01272 0.0644 0.0585 0.10781 0.06983 C 0.15121 0.08116 0.19392 0.07052 0.26024 0.06775 C 0.32638 0.06497 0.45208 0.0689 0.50624 0.05295 C 0.56041 0.037 0.57482 0.0074 0.58559 -0.02751 C 0.59635 -0.06243 0.59565 -0.12878 0.57135 -0.1563 C 0.54704 -0.18381 0.48194 -0.18312 0.43958 -0.19237 C 0.39704 -0.20162 0.37013 -0.21179 0.31736 -0.21133 C 0.2644 -0.21087 0.18593 -0.20462 0.12222 -0.19029 C 0.0585 -0.17595 -0.03646 -0.15537 -0.06511 -0.12462 C -0.09376 -0.09387 -0.0599 -0.02728 -0.04931 -0.00624 C -0.03872 0.0148 -0.02622 -0.01272 -8.05556E-6 3.23699E-6 Z " pathEditMode="relative" rAng="0" ptsTypes="aaaaaaaaaaaa">
                                      <p:cBhvr>
                                        <p:cTn id="6" dur="3000" fill="hold"/>
                                        <p:tgtEl>
                                          <p:spTgt spid="14344"/>
                                        </p:tgtEl>
                                        <p:attrNameLst>
                                          <p:attrName>ppt_x</p:attrName>
                                          <p:attrName>ppt_y</p:attrName>
                                        </p:attrNameLst>
                                      </p:cBhvr>
                                      <p:rCtr x="0" y="0"/>
                                    </p:animMotion>
                                  </p:childTnLst>
                                </p:cTn>
                              </p:par>
                            </p:childTnLst>
                          </p:cTn>
                        </p:par>
                        <p:par>
                          <p:cTn id="7" fill="hold" nodeType="afterGroup">
                            <p:stCondLst>
                              <p:cond delay="3000"/>
                            </p:stCondLst>
                            <p:childTnLst>
                              <p:par>
                                <p:cTn id="8" presetID="0" presetClass="path" presetSubtype="0" accel="50000" decel="50000" fill="hold" nodeType="afterEffect">
                                  <p:stCondLst>
                                    <p:cond delay="0"/>
                                  </p:stCondLst>
                                  <p:childTnLst>
                                    <p:animMotion origin="layout" path="M 0.00017 0.04324 C 0.02621 0.01364 0.05225 -0.01526 0.07569 -0.00786 C 0.0993 -0.00046 0.1309 0.07237 0.14184 0.08856 " pathEditMode="relative" rAng="0" ptsTypes="aaA">
                                      <p:cBhvr>
                                        <p:cTn id="9" dur="2000" fill="hold"/>
                                        <p:tgtEl>
                                          <p:spTgt spid="14343"/>
                                        </p:tgtEl>
                                        <p:attrNameLst>
                                          <p:attrName>ppt_x</p:attrName>
                                          <p:attrName>ppt_y</p:attrName>
                                        </p:attrNameLst>
                                      </p:cBhvr>
                                      <p:rCtr x="7083" y="-671"/>
                                    </p:animMotion>
                                  </p:childTnLst>
                                </p:cTn>
                              </p:par>
                              <p:par>
                                <p:cTn id="10" presetID="10" presetClass="entr" presetSubtype="0" fill="hold" grpId="0" nodeType="withEffect">
                                  <p:stCondLst>
                                    <p:cond delay="0"/>
                                  </p:stCondLst>
                                  <p:childTnLst>
                                    <p:set>
                                      <p:cBhvr>
                                        <p:cTn id="11" dur="1" fill="hold">
                                          <p:stCondLst>
                                            <p:cond delay="0"/>
                                          </p:stCondLst>
                                        </p:cTn>
                                        <p:tgtEl>
                                          <p:spTgt spid="14345"/>
                                        </p:tgtEl>
                                        <p:attrNameLst>
                                          <p:attrName>style.visibility</p:attrName>
                                        </p:attrNameLst>
                                      </p:cBhvr>
                                      <p:to>
                                        <p:strVal val="visible"/>
                                      </p:to>
                                    </p:set>
                                    <p:animEffect transition="in" filter="fade">
                                      <p:cBhvr>
                                        <p:cTn id="12" dur="2000"/>
                                        <p:tgtEl>
                                          <p:spTgt spid="143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1" nodeType="clickEffect">
                                  <p:stCondLst>
                                    <p:cond delay="0"/>
                                  </p:stCondLst>
                                  <p:childTnLst>
                                    <p:animEffect transition="out" filter="fade">
                                      <p:cBhvr>
                                        <p:cTn id="16" dur="2000"/>
                                        <p:tgtEl>
                                          <p:spTgt spid="14345"/>
                                        </p:tgtEl>
                                      </p:cBhvr>
                                    </p:animEffect>
                                    <p:set>
                                      <p:cBhvr>
                                        <p:cTn id="17" dur="1" fill="hold">
                                          <p:stCondLst>
                                            <p:cond delay="1999"/>
                                          </p:stCondLst>
                                        </p:cTn>
                                        <p:tgtEl>
                                          <p:spTgt spid="14345"/>
                                        </p:tgtEl>
                                        <p:attrNameLst>
                                          <p:attrName>style.visibility</p:attrName>
                                        </p:attrNameLst>
                                      </p:cBhvr>
                                      <p:to>
                                        <p:strVal val="hidden"/>
                                      </p:to>
                                    </p:set>
                                  </p:childTnLst>
                                </p:cTn>
                              </p:par>
                              <p:par>
                                <p:cTn id="18" presetID="2" presetClass="entr" presetSubtype="12" fill="hold" nodeType="withEffect">
                                  <p:stCondLst>
                                    <p:cond delay="0"/>
                                  </p:stCondLst>
                                  <p:childTnLst>
                                    <p:set>
                                      <p:cBhvr>
                                        <p:cTn id="19" dur="1" fill="hold">
                                          <p:stCondLst>
                                            <p:cond delay="0"/>
                                          </p:stCondLst>
                                        </p:cTn>
                                        <p:tgtEl>
                                          <p:spTgt spid="14347"/>
                                        </p:tgtEl>
                                        <p:attrNameLst>
                                          <p:attrName>style.visibility</p:attrName>
                                        </p:attrNameLst>
                                      </p:cBhvr>
                                      <p:to>
                                        <p:strVal val="visible"/>
                                      </p:to>
                                    </p:set>
                                    <p:anim calcmode="lin" valueType="num">
                                      <p:cBhvr additive="base">
                                        <p:cTn id="20" dur="500" fill="hold"/>
                                        <p:tgtEl>
                                          <p:spTgt spid="14347"/>
                                        </p:tgtEl>
                                        <p:attrNameLst>
                                          <p:attrName>ppt_x</p:attrName>
                                        </p:attrNameLst>
                                      </p:cBhvr>
                                      <p:tavLst>
                                        <p:tav tm="0">
                                          <p:val>
                                            <p:strVal val="0-#ppt_w/2"/>
                                          </p:val>
                                        </p:tav>
                                        <p:tav tm="100000">
                                          <p:val>
                                            <p:strVal val="#ppt_x"/>
                                          </p:val>
                                        </p:tav>
                                      </p:tavLst>
                                    </p:anim>
                                    <p:anim calcmode="lin" valueType="num">
                                      <p:cBhvr additive="base">
                                        <p:cTn id="21" dur="500" fill="hold"/>
                                        <p:tgtEl>
                                          <p:spTgt spid="14347"/>
                                        </p:tgtEl>
                                        <p:attrNameLst>
                                          <p:attrName>ppt_y</p:attrName>
                                        </p:attrNameLst>
                                      </p:cBhvr>
                                      <p:tavLst>
                                        <p:tav tm="0">
                                          <p:val>
                                            <p:strVal val="1+#ppt_h/2"/>
                                          </p:val>
                                        </p:tav>
                                        <p:tav tm="100000">
                                          <p:val>
                                            <p:strVal val="#ppt_y"/>
                                          </p:val>
                                        </p:tav>
                                      </p:tavLst>
                                    </p:anim>
                                  </p:childTnLst>
                                </p:cTn>
                              </p:par>
                              <p:par>
                                <p:cTn id="22" presetID="2" presetClass="entr" presetSubtype="12" fill="hold" nodeType="withEffect">
                                  <p:stCondLst>
                                    <p:cond delay="0"/>
                                  </p:stCondLst>
                                  <p:childTnLst>
                                    <p:set>
                                      <p:cBhvr>
                                        <p:cTn id="23" dur="1" fill="hold">
                                          <p:stCondLst>
                                            <p:cond delay="0"/>
                                          </p:stCondLst>
                                        </p:cTn>
                                        <p:tgtEl>
                                          <p:spTgt spid="14339"/>
                                        </p:tgtEl>
                                        <p:attrNameLst>
                                          <p:attrName>style.visibility</p:attrName>
                                        </p:attrNameLst>
                                      </p:cBhvr>
                                      <p:to>
                                        <p:strVal val="visible"/>
                                      </p:to>
                                    </p:set>
                                    <p:anim calcmode="lin" valueType="num">
                                      <p:cBhvr additive="base">
                                        <p:cTn id="24" dur="500" fill="hold"/>
                                        <p:tgtEl>
                                          <p:spTgt spid="14339"/>
                                        </p:tgtEl>
                                        <p:attrNameLst>
                                          <p:attrName>ppt_x</p:attrName>
                                        </p:attrNameLst>
                                      </p:cBhvr>
                                      <p:tavLst>
                                        <p:tav tm="0">
                                          <p:val>
                                            <p:strVal val="0-#ppt_w/2"/>
                                          </p:val>
                                        </p:tav>
                                        <p:tav tm="100000">
                                          <p:val>
                                            <p:strVal val="#ppt_x"/>
                                          </p:val>
                                        </p:tav>
                                      </p:tavLst>
                                    </p:anim>
                                    <p:anim calcmode="lin" valueType="num">
                                      <p:cBhvr additive="base">
                                        <p:cTn id="25"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346"/>
                                        </p:tgtEl>
                                        <p:attrNameLst>
                                          <p:attrName>style.visibility</p:attrName>
                                        </p:attrNameLst>
                                      </p:cBhvr>
                                      <p:to>
                                        <p:strVal val="visible"/>
                                      </p:to>
                                    </p:set>
                                    <p:animEffect transition="in" filter="fade">
                                      <p:cBhvr>
                                        <p:cTn id="30" dur="2000"/>
                                        <p:tgtEl>
                                          <p:spTgt spid="1434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348"/>
                                        </p:tgtEl>
                                        <p:attrNameLst>
                                          <p:attrName>style.visibility</p:attrName>
                                        </p:attrNameLst>
                                      </p:cBhvr>
                                      <p:to>
                                        <p:strVal val="visible"/>
                                      </p:to>
                                    </p:set>
                                    <p:animEffect transition="in" filter="fade">
                                      <p:cBhvr>
                                        <p:cTn id="33" dur="2000"/>
                                        <p:tgtEl>
                                          <p:spTgt spid="1434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xit" presetSubtype="0" fill="hold" grpId="1" nodeType="clickEffect">
                                  <p:stCondLst>
                                    <p:cond delay="0"/>
                                  </p:stCondLst>
                                  <p:childTnLst>
                                    <p:animEffect transition="out" filter="fade">
                                      <p:cBhvr>
                                        <p:cTn id="37" dur="2000"/>
                                        <p:tgtEl>
                                          <p:spTgt spid="14348"/>
                                        </p:tgtEl>
                                      </p:cBhvr>
                                    </p:animEffect>
                                    <p:set>
                                      <p:cBhvr>
                                        <p:cTn id="38" dur="1" fill="hold">
                                          <p:stCondLst>
                                            <p:cond delay="1999"/>
                                          </p:stCondLst>
                                        </p:cTn>
                                        <p:tgtEl>
                                          <p:spTgt spid="14348"/>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2000"/>
                                        <p:tgtEl>
                                          <p:spTgt spid="14346"/>
                                        </p:tgtEl>
                                      </p:cBhvr>
                                    </p:animEffect>
                                    <p:set>
                                      <p:cBhvr>
                                        <p:cTn id="41" dur="1" fill="hold">
                                          <p:stCondLst>
                                            <p:cond delay="1999"/>
                                          </p:stCondLst>
                                        </p:cTn>
                                        <p:tgtEl>
                                          <p:spTgt spid="14346"/>
                                        </p:tgtEl>
                                        <p:attrNameLst>
                                          <p:attrName>style.visibility</p:attrName>
                                        </p:attrNameLst>
                                      </p:cBhvr>
                                      <p:to>
                                        <p:strVal val="hidden"/>
                                      </p:to>
                                    </p:set>
                                  </p:childTnLst>
                                </p:cTn>
                              </p:par>
                              <p:par>
                                <p:cTn id="42" presetID="2" presetClass="exit" presetSubtype="3" fill="hold" nodeType="withEffect">
                                  <p:stCondLst>
                                    <p:cond delay="0"/>
                                  </p:stCondLst>
                                  <p:childTnLst>
                                    <p:anim calcmode="lin" valueType="num">
                                      <p:cBhvr additive="base">
                                        <p:cTn id="43" dur="500"/>
                                        <p:tgtEl>
                                          <p:spTgt spid="14347"/>
                                        </p:tgtEl>
                                        <p:attrNameLst>
                                          <p:attrName>ppt_x</p:attrName>
                                        </p:attrNameLst>
                                      </p:cBhvr>
                                      <p:tavLst>
                                        <p:tav tm="0">
                                          <p:val>
                                            <p:strVal val="ppt_x"/>
                                          </p:val>
                                        </p:tav>
                                        <p:tav tm="100000">
                                          <p:val>
                                            <p:strVal val="1+ppt_w/2"/>
                                          </p:val>
                                        </p:tav>
                                      </p:tavLst>
                                    </p:anim>
                                    <p:anim calcmode="lin" valueType="num">
                                      <p:cBhvr additive="base">
                                        <p:cTn id="44" dur="500"/>
                                        <p:tgtEl>
                                          <p:spTgt spid="14347"/>
                                        </p:tgtEl>
                                        <p:attrNameLst>
                                          <p:attrName>ppt_y</p:attrName>
                                        </p:attrNameLst>
                                      </p:cBhvr>
                                      <p:tavLst>
                                        <p:tav tm="0">
                                          <p:val>
                                            <p:strVal val="ppt_y"/>
                                          </p:val>
                                        </p:tav>
                                        <p:tav tm="100000">
                                          <p:val>
                                            <p:strVal val="0-ppt_h/2"/>
                                          </p:val>
                                        </p:tav>
                                      </p:tavLst>
                                    </p:anim>
                                    <p:set>
                                      <p:cBhvr>
                                        <p:cTn id="45" dur="1" fill="hold">
                                          <p:stCondLst>
                                            <p:cond delay="499"/>
                                          </p:stCondLst>
                                        </p:cTn>
                                        <p:tgtEl>
                                          <p:spTgt spid="14347"/>
                                        </p:tgtEl>
                                        <p:attrNameLst>
                                          <p:attrName>style.visibility</p:attrName>
                                        </p:attrNameLst>
                                      </p:cBhvr>
                                      <p:to>
                                        <p:strVal val="hidden"/>
                                      </p:to>
                                    </p:set>
                                  </p:childTnLst>
                                </p:cTn>
                              </p:par>
                              <p:par>
                                <p:cTn id="46" presetID="2" presetClass="exit" presetSubtype="3" fill="hold" nodeType="withEffect">
                                  <p:stCondLst>
                                    <p:cond delay="0"/>
                                  </p:stCondLst>
                                  <p:childTnLst>
                                    <p:anim calcmode="lin" valueType="num">
                                      <p:cBhvr additive="base">
                                        <p:cTn id="47" dur="500"/>
                                        <p:tgtEl>
                                          <p:spTgt spid="14339"/>
                                        </p:tgtEl>
                                        <p:attrNameLst>
                                          <p:attrName>ppt_x</p:attrName>
                                        </p:attrNameLst>
                                      </p:cBhvr>
                                      <p:tavLst>
                                        <p:tav tm="0">
                                          <p:val>
                                            <p:strVal val="ppt_x"/>
                                          </p:val>
                                        </p:tav>
                                        <p:tav tm="100000">
                                          <p:val>
                                            <p:strVal val="1+ppt_w/2"/>
                                          </p:val>
                                        </p:tav>
                                      </p:tavLst>
                                    </p:anim>
                                    <p:anim calcmode="lin" valueType="num">
                                      <p:cBhvr additive="base">
                                        <p:cTn id="48" dur="500"/>
                                        <p:tgtEl>
                                          <p:spTgt spid="14339"/>
                                        </p:tgtEl>
                                        <p:attrNameLst>
                                          <p:attrName>ppt_y</p:attrName>
                                        </p:attrNameLst>
                                      </p:cBhvr>
                                      <p:tavLst>
                                        <p:tav tm="0">
                                          <p:val>
                                            <p:strVal val="ppt_y"/>
                                          </p:val>
                                        </p:tav>
                                        <p:tav tm="100000">
                                          <p:val>
                                            <p:strVal val="0-ppt_h/2"/>
                                          </p:val>
                                        </p:tav>
                                      </p:tavLst>
                                    </p:anim>
                                    <p:set>
                                      <p:cBhvr>
                                        <p:cTn id="49" dur="1" fill="hold">
                                          <p:stCondLst>
                                            <p:cond delay="499"/>
                                          </p:stCondLst>
                                        </p:cTn>
                                        <p:tgtEl>
                                          <p:spTgt spid="143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p:bldP spid="14345" grpId="1"/>
      <p:bldP spid="14346" grpId="0" animBg="1"/>
      <p:bldP spid="14346" grpId="1" animBg="1"/>
      <p:bldP spid="14348" grpId="0" animBg="1"/>
      <p:bldP spid="14348" grpId="1"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04BAE168-9E47-4759-956C-4A49A21970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a:extLst>
              <a:ext uri="{FF2B5EF4-FFF2-40B4-BE49-F238E27FC236}">
                <a16:creationId xmlns:a16="http://schemas.microsoft.com/office/drawing/2014/main" id="{6EC07B70-AAA7-4EFD-B7C0-31CC137F0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343400"/>
            <a:ext cx="936625" cy="2286000"/>
          </a:xfrm>
          <a:prstGeom prst="rect">
            <a:avLst/>
          </a:prstGeom>
          <a:noFill/>
          <a:extLst>
            <a:ext uri="{909E8E84-426E-40DD-AFC4-6F175D3DCCD1}">
              <a14:hiddenFill xmlns:a14="http://schemas.microsoft.com/office/drawing/2010/main">
                <a:solidFill>
                  <a:srgbClr val="FFFFFF"/>
                </a:solidFill>
              </a14:hiddenFill>
            </a:ext>
          </a:extLst>
        </p:spPr>
      </p:pic>
      <p:sp>
        <p:nvSpPr>
          <p:cNvPr id="15364" name="Rectangle 4">
            <a:extLst>
              <a:ext uri="{FF2B5EF4-FFF2-40B4-BE49-F238E27FC236}">
                <a16:creationId xmlns:a16="http://schemas.microsoft.com/office/drawing/2014/main" id="{D610CC44-AE43-4754-AEE7-9B1580DFB002}"/>
              </a:ext>
            </a:extLst>
          </p:cNvPr>
          <p:cNvSpPr>
            <a:spLocks noGrp="1" noChangeArrowheads="1"/>
          </p:cNvSpPr>
          <p:nvPr>
            <p:ph type="title"/>
          </p:nvPr>
        </p:nvSpPr>
        <p:spPr/>
        <p:txBody>
          <a:bodyPr/>
          <a:lstStyle/>
          <a:p>
            <a:r>
              <a:rPr lang="en-US" altLang="en-US" sz="4000">
                <a:solidFill>
                  <a:schemeClr val="bg1"/>
                </a:solidFill>
              </a:rPr>
              <a:t>Then he saw men and women baking in an oven…</a:t>
            </a:r>
          </a:p>
        </p:txBody>
      </p:sp>
      <p:pic>
        <p:nvPicPr>
          <p:cNvPr id="15365" name="Picture 5">
            <a:extLst>
              <a:ext uri="{FF2B5EF4-FFF2-40B4-BE49-F238E27FC236}">
                <a16:creationId xmlns:a16="http://schemas.microsoft.com/office/drawing/2014/main" id="{781AEC4D-7B01-4230-A325-ECB7878298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905000"/>
            <a:ext cx="1978025" cy="2667000"/>
          </a:xfrm>
          <a:prstGeom prst="rect">
            <a:avLst/>
          </a:prstGeom>
          <a:noFill/>
          <a:extLst>
            <a:ext uri="{909E8E84-426E-40DD-AFC4-6F175D3DCCD1}">
              <a14:hiddenFill xmlns:a14="http://schemas.microsoft.com/office/drawing/2010/main">
                <a:solidFill>
                  <a:srgbClr val="FFFFFF"/>
                </a:solidFill>
              </a14:hiddenFill>
            </a:ext>
          </a:extLst>
        </p:spPr>
      </p:pic>
      <p:sp>
        <p:nvSpPr>
          <p:cNvPr id="15366" name="Oval 6">
            <a:extLst>
              <a:ext uri="{FF2B5EF4-FFF2-40B4-BE49-F238E27FC236}">
                <a16:creationId xmlns:a16="http://schemas.microsoft.com/office/drawing/2014/main" id="{82208F9D-18B9-4763-9218-E76B7597615D}"/>
              </a:ext>
            </a:extLst>
          </p:cNvPr>
          <p:cNvSpPr>
            <a:spLocks noChangeArrowheads="1"/>
          </p:cNvSpPr>
          <p:nvPr/>
        </p:nvSpPr>
        <p:spPr bwMode="auto">
          <a:xfrm>
            <a:off x="0" y="2133600"/>
            <a:ext cx="3200400" cy="1981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b="1"/>
              <a:t>Who are those</a:t>
            </a:r>
          </a:p>
          <a:p>
            <a:pPr algn="ctr"/>
            <a:r>
              <a:rPr lang="en-US" altLang="en-US" sz="3200" b="1"/>
              <a:t>people?!?</a:t>
            </a:r>
          </a:p>
        </p:txBody>
      </p:sp>
      <p:pic>
        <p:nvPicPr>
          <p:cNvPr id="15367" name="Picture 7">
            <a:extLst>
              <a:ext uri="{FF2B5EF4-FFF2-40B4-BE49-F238E27FC236}">
                <a16:creationId xmlns:a16="http://schemas.microsoft.com/office/drawing/2014/main" id="{EE873FFA-A5D4-4157-AC11-94A68F1115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733800"/>
            <a:ext cx="5172075" cy="3124200"/>
          </a:xfrm>
          <a:prstGeom prst="rect">
            <a:avLst/>
          </a:prstGeom>
          <a:noFill/>
          <a:extLst>
            <a:ext uri="{909E8E84-426E-40DD-AFC4-6F175D3DCCD1}">
              <a14:hiddenFill xmlns:a14="http://schemas.microsoft.com/office/drawing/2010/main">
                <a:solidFill>
                  <a:srgbClr val="FFFFFF"/>
                </a:solidFill>
              </a14:hiddenFill>
            </a:ext>
          </a:extLst>
        </p:spPr>
      </p:pic>
      <p:sp>
        <p:nvSpPr>
          <p:cNvPr id="15368" name="Oval 8">
            <a:extLst>
              <a:ext uri="{FF2B5EF4-FFF2-40B4-BE49-F238E27FC236}">
                <a16:creationId xmlns:a16="http://schemas.microsoft.com/office/drawing/2014/main" id="{05306B48-703E-4248-8DF5-E486E1422F90}"/>
              </a:ext>
            </a:extLst>
          </p:cNvPr>
          <p:cNvSpPr>
            <a:spLocks noChangeArrowheads="1"/>
          </p:cNvSpPr>
          <p:nvPr/>
        </p:nvSpPr>
        <p:spPr bwMode="auto">
          <a:xfrm>
            <a:off x="5029200" y="1524000"/>
            <a:ext cx="3124200" cy="2057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sz="3200" b="1"/>
              <a:t>Those are those who</a:t>
            </a:r>
          </a:p>
          <a:p>
            <a:pPr algn="ctr" rtl="1"/>
            <a:r>
              <a:rPr lang="en-US" altLang="en-US" sz="3200" b="1"/>
              <a:t>Committed adultery.</a:t>
            </a:r>
          </a:p>
          <a:p>
            <a:pPr algn="ctr" rtl="1"/>
            <a:r>
              <a:rPr lang="en-US" altLang="en-US" sz="3200" b="1"/>
              <a:t>And had boyfriends</a:t>
            </a:r>
          </a:p>
          <a:p>
            <a:pPr algn="ctr" rtl="1"/>
            <a:r>
              <a:rPr lang="en-US" altLang="en-US" sz="3200" b="1"/>
              <a:t>Or girlfriends.</a:t>
            </a:r>
          </a:p>
        </p:txBody>
      </p:sp>
      <p:sp>
        <p:nvSpPr>
          <p:cNvPr id="15369" name="Rectangle 9">
            <a:extLst>
              <a:ext uri="{FF2B5EF4-FFF2-40B4-BE49-F238E27FC236}">
                <a16:creationId xmlns:a16="http://schemas.microsoft.com/office/drawing/2014/main" id="{1D8C8CD0-38B7-4315-BD4A-7BA95C4207CE}"/>
              </a:ext>
            </a:extLst>
          </p:cNvPr>
          <p:cNvSpPr>
            <a:spLocks noChangeArrowheads="1"/>
          </p:cNvSpPr>
          <p:nvPr/>
        </p:nvSpPr>
        <p:spPr bwMode="auto">
          <a:xfrm rot="-1443441">
            <a:off x="6019800" y="4495800"/>
            <a:ext cx="1403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en-US" altLang="en-US" sz="3200" b="1"/>
              <a:t>HELP!</a:t>
            </a:r>
          </a:p>
        </p:txBody>
      </p:sp>
      <p:sp>
        <p:nvSpPr>
          <p:cNvPr id="15370" name="Rectangle 10">
            <a:extLst>
              <a:ext uri="{FF2B5EF4-FFF2-40B4-BE49-F238E27FC236}">
                <a16:creationId xmlns:a16="http://schemas.microsoft.com/office/drawing/2014/main" id="{C263E5A3-9A1B-4DE3-8FE0-AF0CEA23F3A1}"/>
              </a:ext>
            </a:extLst>
          </p:cNvPr>
          <p:cNvSpPr>
            <a:spLocks noChangeArrowheads="1"/>
          </p:cNvSpPr>
          <p:nvPr/>
        </p:nvSpPr>
        <p:spPr bwMode="auto">
          <a:xfrm rot="962093">
            <a:off x="6153150" y="3962400"/>
            <a:ext cx="2990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en-US" altLang="en-US" sz="2800" b="1"/>
              <a:t>I wish I was dust</a:t>
            </a:r>
          </a:p>
        </p:txBody>
      </p:sp>
    </p:spTree>
    <p:extLst>
      <p:ext uri="{BB962C8B-B14F-4D97-AF65-F5344CB8AC3E}">
        <p14:creationId xmlns:p14="http://schemas.microsoft.com/office/powerpoint/2010/main" val="4155107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with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additive="base">
                                        <p:cTn id="7" dur="500" fill="hold"/>
                                        <p:tgtEl>
                                          <p:spTgt spid="15365"/>
                                        </p:tgtEl>
                                        <p:attrNameLst>
                                          <p:attrName>ppt_x</p:attrName>
                                        </p:attrNameLst>
                                      </p:cBhvr>
                                      <p:tavLst>
                                        <p:tav tm="0">
                                          <p:val>
                                            <p:strVal val="0-#ppt_w/2"/>
                                          </p:val>
                                        </p:tav>
                                        <p:tav tm="100000">
                                          <p:val>
                                            <p:strVal val="#ppt_x"/>
                                          </p:val>
                                        </p:tav>
                                      </p:tavLst>
                                    </p:anim>
                                    <p:anim calcmode="lin" valueType="num">
                                      <p:cBhvr additive="base">
                                        <p:cTn id="8" dur="500" fill="hold"/>
                                        <p:tgtEl>
                                          <p:spTgt spid="15365"/>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5363"/>
                                        </p:tgtEl>
                                        <p:attrNameLst>
                                          <p:attrName>style.visibility</p:attrName>
                                        </p:attrNameLst>
                                      </p:cBhvr>
                                      <p:to>
                                        <p:strVal val="visible"/>
                                      </p:to>
                                    </p:set>
                                    <p:anim calcmode="lin" valueType="num">
                                      <p:cBhvr additive="base">
                                        <p:cTn id="11" dur="500" fill="hold"/>
                                        <p:tgtEl>
                                          <p:spTgt spid="15363"/>
                                        </p:tgtEl>
                                        <p:attrNameLst>
                                          <p:attrName>ppt_x</p:attrName>
                                        </p:attrNameLst>
                                      </p:cBhvr>
                                      <p:tavLst>
                                        <p:tav tm="0">
                                          <p:val>
                                            <p:strVal val="0-#ppt_w/2"/>
                                          </p:val>
                                        </p:tav>
                                        <p:tav tm="100000">
                                          <p:val>
                                            <p:strVal val="#ppt_x"/>
                                          </p:val>
                                        </p:tav>
                                      </p:tavLst>
                                    </p:anim>
                                    <p:anim calcmode="lin" valueType="num">
                                      <p:cBhvr additive="base">
                                        <p:cTn id="12" dur="500" fill="hold"/>
                                        <p:tgtEl>
                                          <p:spTgt spid="15363"/>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5366"/>
                                        </p:tgtEl>
                                        <p:attrNameLst>
                                          <p:attrName>style.visibility</p:attrName>
                                        </p:attrNameLst>
                                      </p:cBhvr>
                                      <p:to>
                                        <p:strVal val="visible"/>
                                      </p:to>
                                    </p:set>
                                    <p:animEffect transition="in" filter="fade">
                                      <p:cBhvr>
                                        <p:cTn id="15" dur="2000"/>
                                        <p:tgtEl>
                                          <p:spTgt spid="1536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368"/>
                                        </p:tgtEl>
                                        <p:attrNameLst>
                                          <p:attrName>style.visibility</p:attrName>
                                        </p:attrNameLst>
                                      </p:cBhvr>
                                      <p:to>
                                        <p:strVal val="visible"/>
                                      </p:to>
                                    </p:set>
                                    <p:animEffect transition="in" filter="fade">
                                      <p:cBhvr>
                                        <p:cTn id="18" dur="2000"/>
                                        <p:tgtEl>
                                          <p:spTgt spid="1536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3" fill="hold" nodeType="clickEffect">
                                  <p:stCondLst>
                                    <p:cond delay="0"/>
                                  </p:stCondLst>
                                  <p:childTnLst>
                                    <p:anim calcmode="lin" valueType="num">
                                      <p:cBhvr additive="base">
                                        <p:cTn id="22" dur="500"/>
                                        <p:tgtEl>
                                          <p:spTgt spid="15363"/>
                                        </p:tgtEl>
                                        <p:attrNameLst>
                                          <p:attrName>ppt_x</p:attrName>
                                        </p:attrNameLst>
                                      </p:cBhvr>
                                      <p:tavLst>
                                        <p:tav tm="0">
                                          <p:val>
                                            <p:strVal val="ppt_x"/>
                                          </p:val>
                                        </p:tav>
                                        <p:tav tm="100000">
                                          <p:val>
                                            <p:strVal val="1+ppt_w/2"/>
                                          </p:val>
                                        </p:tav>
                                      </p:tavLst>
                                    </p:anim>
                                    <p:anim calcmode="lin" valueType="num">
                                      <p:cBhvr additive="base">
                                        <p:cTn id="23" dur="500"/>
                                        <p:tgtEl>
                                          <p:spTgt spid="15363"/>
                                        </p:tgtEl>
                                        <p:attrNameLst>
                                          <p:attrName>ppt_y</p:attrName>
                                        </p:attrNameLst>
                                      </p:cBhvr>
                                      <p:tavLst>
                                        <p:tav tm="0">
                                          <p:val>
                                            <p:strVal val="ppt_y"/>
                                          </p:val>
                                        </p:tav>
                                        <p:tav tm="100000">
                                          <p:val>
                                            <p:strVal val="0-ppt_h/2"/>
                                          </p:val>
                                        </p:tav>
                                      </p:tavLst>
                                    </p:anim>
                                    <p:set>
                                      <p:cBhvr>
                                        <p:cTn id="24" dur="1" fill="hold">
                                          <p:stCondLst>
                                            <p:cond delay="499"/>
                                          </p:stCondLst>
                                        </p:cTn>
                                        <p:tgtEl>
                                          <p:spTgt spid="15363"/>
                                        </p:tgtEl>
                                        <p:attrNameLst>
                                          <p:attrName>style.visibility</p:attrName>
                                        </p:attrNameLst>
                                      </p:cBhvr>
                                      <p:to>
                                        <p:strVal val="hidden"/>
                                      </p:to>
                                    </p:set>
                                  </p:childTnLst>
                                </p:cTn>
                              </p:par>
                              <p:par>
                                <p:cTn id="25" presetID="2" presetClass="exit" presetSubtype="3" fill="hold" nodeType="withEffect">
                                  <p:stCondLst>
                                    <p:cond delay="0"/>
                                  </p:stCondLst>
                                  <p:childTnLst>
                                    <p:anim calcmode="lin" valueType="num">
                                      <p:cBhvr additive="base">
                                        <p:cTn id="26" dur="500"/>
                                        <p:tgtEl>
                                          <p:spTgt spid="15365"/>
                                        </p:tgtEl>
                                        <p:attrNameLst>
                                          <p:attrName>ppt_x</p:attrName>
                                        </p:attrNameLst>
                                      </p:cBhvr>
                                      <p:tavLst>
                                        <p:tav tm="0">
                                          <p:val>
                                            <p:strVal val="ppt_x"/>
                                          </p:val>
                                        </p:tav>
                                        <p:tav tm="100000">
                                          <p:val>
                                            <p:strVal val="1+ppt_w/2"/>
                                          </p:val>
                                        </p:tav>
                                      </p:tavLst>
                                    </p:anim>
                                    <p:anim calcmode="lin" valueType="num">
                                      <p:cBhvr additive="base">
                                        <p:cTn id="27" dur="500"/>
                                        <p:tgtEl>
                                          <p:spTgt spid="15365"/>
                                        </p:tgtEl>
                                        <p:attrNameLst>
                                          <p:attrName>ppt_y</p:attrName>
                                        </p:attrNameLst>
                                      </p:cBhvr>
                                      <p:tavLst>
                                        <p:tav tm="0">
                                          <p:val>
                                            <p:strVal val="ppt_y"/>
                                          </p:val>
                                        </p:tav>
                                        <p:tav tm="100000">
                                          <p:val>
                                            <p:strVal val="0-ppt_h/2"/>
                                          </p:val>
                                        </p:tav>
                                      </p:tavLst>
                                    </p:anim>
                                    <p:set>
                                      <p:cBhvr>
                                        <p:cTn id="28" dur="1" fill="hold">
                                          <p:stCondLst>
                                            <p:cond delay="499"/>
                                          </p:stCondLst>
                                        </p:cTn>
                                        <p:tgtEl>
                                          <p:spTgt spid="153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P spid="15368"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99FE92F4-2E6B-49B8-B908-56955C22C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a:extLst>
              <a:ext uri="{FF2B5EF4-FFF2-40B4-BE49-F238E27FC236}">
                <a16:creationId xmlns:a16="http://schemas.microsoft.com/office/drawing/2014/main" id="{5A04C81A-61FB-4FB4-BBE8-75FE8520A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343400"/>
            <a:ext cx="93662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a:extLst>
              <a:ext uri="{FF2B5EF4-FFF2-40B4-BE49-F238E27FC236}">
                <a16:creationId xmlns:a16="http://schemas.microsoft.com/office/drawing/2014/main" id="{D9E6DD87-B4EB-49FB-A41E-3A7CF5C2C5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445806">
            <a:off x="6243638" y="4138612"/>
            <a:ext cx="800100" cy="1552575"/>
          </a:xfrm>
          <a:prstGeom prst="rect">
            <a:avLst/>
          </a:prstGeom>
          <a:noFill/>
          <a:extLst>
            <a:ext uri="{909E8E84-426E-40DD-AFC4-6F175D3DCCD1}">
              <a14:hiddenFill xmlns:a14="http://schemas.microsoft.com/office/drawing/2010/main">
                <a:solidFill>
                  <a:srgbClr val="FFFFFF"/>
                </a:solidFill>
              </a14:hiddenFill>
            </a:ext>
          </a:extLst>
        </p:spPr>
      </p:pic>
      <p:sp>
        <p:nvSpPr>
          <p:cNvPr id="16389" name="Rectangle 5">
            <a:extLst>
              <a:ext uri="{FF2B5EF4-FFF2-40B4-BE49-F238E27FC236}">
                <a16:creationId xmlns:a16="http://schemas.microsoft.com/office/drawing/2014/main" id="{3528F090-EC0C-41A8-AE16-659B3E951E20}"/>
              </a:ext>
            </a:extLst>
          </p:cNvPr>
          <p:cNvSpPr>
            <a:spLocks noGrp="1" noChangeArrowheads="1"/>
          </p:cNvSpPr>
          <p:nvPr>
            <p:ph type="title"/>
          </p:nvPr>
        </p:nvSpPr>
        <p:spPr>
          <a:xfrm>
            <a:off x="457200" y="381000"/>
            <a:ext cx="8229600" cy="1143000"/>
          </a:xfrm>
        </p:spPr>
        <p:txBody>
          <a:bodyPr/>
          <a:lstStyle/>
          <a:p>
            <a:r>
              <a:rPr lang="en-US" altLang="en-US" sz="3200" b="1">
                <a:solidFill>
                  <a:schemeClr val="bg1"/>
                </a:solidFill>
              </a:rPr>
              <a:t>Then he came to a place where women where hanged by their hair and fire came through their mouth and came out of their rear end…</a:t>
            </a:r>
          </a:p>
        </p:txBody>
      </p:sp>
      <p:pic>
        <p:nvPicPr>
          <p:cNvPr id="16390" name="Picture 6">
            <a:extLst>
              <a:ext uri="{FF2B5EF4-FFF2-40B4-BE49-F238E27FC236}">
                <a16:creationId xmlns:a16="http://schemas.microsoft.com/office/drawing/2014/main" id="{E5844DAB-BDC0-466D-96C0-E969EFEAC0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905000"/>
            <a:ext cx="1978025" cy="2667000"/>
          </a:xfrm>
          <a:prstGeom prst="rect">
            <a:avLst/>
          </a:prstGeom>
          <a:noFill/>
          <a:extLst>
            <a:ext uri="{909E8E84-426E-40DD-AFC4-6F175D3DCCD1}">
              <a14:hiddenFill xmlns:a14="http://schemas.microsoft.com/office/drawing/2010/main">
                <a:solidFill>
                  <a:srgbClr val="FFFFFF"/>
                </a:solidFill>
              </a14:hiddenFill>
            </a:ext>
          </a:extLst>
        </p:spPr>
      </p:pic>
      <p:sp>
        <p:nvSpPr>
          <p:cNvPr id="16391" name="Oval 7">
            <a:extLst>
              <a:ext uri="{FF2B5EF4-FFF2-40B4-BE49-F238E27FC236}">
                <a16:creationId xmlns:a16="http://schemas.microsoft.com/office/drawing/2014/main" id="{69322B59-C78F-49F9-84B9-9D79733D80D5}"/>
              </a:ext>
            </a:extLst>
          </p:cNvPr>
          <p:cNvSpPr>
            <a:spLocks noChangeArrowheads="1"/>
          </p:cNvSpPr>
          <p:nvPr/>
        </p:nvSpPr>
        <p:spPr bwMode="auto">
          <a:xfrm>
            <a:off x="0" y="2133600"/>
            <a:ext cx="3200400" cy="1981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b="1"/>
              <a:t>Who are those</a:t>
            </a:r>
          </a:p>
          <a:p>
            <a:pPr algn="ctr"/>
            <a:r>
              <a:rPr lang="en-US" altLang="en-US" sz="3200" b="1"/>
              <a:t>people?!?</a:t>
            </a:r>
          </a:p>
        </p:txBody>
      </p:sp>
      <p:sp>
        <p:nvSpPr>
          <p:cNvPr id="16392" name="Oval 8">
            <a:extLst>
              <a:ext uri="{FF2B5EF4-FFF2-40B4-BE49-F238E27FC236}">
                <a16:creationId xmlns:a16="http://schemas.microsoft.com/office/drawing/2014/main" id="{D0C28698-24B4-45D1-B37F-C85B652A4D46}"/>
              </a:ext>
            </a:extLst>
          </p:cNvPr>
          <p:cNvSpPr>
            <a:spLocks noChangeArrowheads="1"/>
          </p:cNvSpPr>
          <p:nvPr/>
        </p:nvSpPr>
        <p:spPr bwMode="auto">
          <a:xfrm>
            <a:off x="5562600" y="1524000"/>
            <a:ext cx="2438400" cy="1600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sz="3200" b="1"/>
              <a:t>They are the girls</a:t>
            </a:r>
          </a:p>
          <a:p>
            <a:pPr algn="ctr" rtl="1"/>
            <a:r>
              <a:rPr lang="en-US" altLang="en-US" sz="3200" b="1"/>
              <a:t>Who refused to </a:t>
            </a:r>
          </a:p>
          <a:p>
            <a:pPr algn="ctr" rtl="1"/>
            <a:r>
              <a:rPr lang="en-US" altLang="en-US" sz="3200" b="1"/>
              <a:t>Wear the scarf</a:t>
            </a:r>
          </a:p>
        </p:txBody>
      </p:sp>
      <p:pic>
        <p:nvPicPr>
          <p:cNvPr id="16393" name="Picture 9">
            <a:extLst>
              <a:ext uri="{FF2B5EF4-FFF2-40B4-BE49-F238E27FC236}">
                <a16:creationId xmlns:a16="http://schemas.microsoft.com/office/drawing/2014/main" id="{5ED3F391-CD44-4234-A02A-5B27FE2791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3048000"/>
            <a:ext cx="2314575" cy="4514850"/>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a:extLst>
              <a:ext uri="{FF2B5EF4-FFF2-40B4-BE49-F238E27FC236}">
                <a16:creationId xmlns:a16="http://schemas.microsoft.com/office/drawing/2014/main" id="{05A74575-D050-4665-95F2-600B827330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5181600"/>
            <a:ext cx="1552575"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64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with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additive="base">
                                        <p:cTn id="7" dur="500" fill="hold"/>
                                        <p:tgtEl>
                                          <p:spTgt spid="16390"/>
                                        </p:tgtEl>
                                        <p:attrNameLst>
                                          <p:attrName>ppt_x</p:attrName>
                                        </p:attrNameLst>
                                      </p:cBhvr>
                                      <p:tavLst>
                                        <p:tav tm="0">
                                          <p:val>
                                            <p:strVal val="0-#ppt_w/2"/>
                                          </p:val>
                                        </p:tav>
                                        <p:tav tm="100000">
                                          <p:val>
                                            <p:strVal val="#ppt_x"/>
                                          </p:val>
                                        </p:tav>
                                      </p:tavLst>
                                    </p:anim>
                                    <p:anim calcmode="lin" valueType="num">
                                      <p:cBhvr additive="base">
                                        <p:cTn id="8" dur="500" fill="hold"/>
                                        <p:tgtEl>
                                          <p:spTgt spid="1639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6387"/>
                                        </p:tgtEl>
                                        <p:attrNameLst>
                                          <p:attrName>style.visibility</p:attrName>
                                        </p:attrNameLst>
                                      </p:cBhvr>
                                      <p:to>
                                        <p:strVal val="visible"/>
                                      </p:to>
                                    </p:set>
                                    <p:anim calcmode="lin" valueType="num">
                                      <p:cBhvr additive="base">
                                        <p:cTn id="11" dur="500" fill="hold"/>
                                        <p:tgtEl>
                                          <p:spTgt spid="16387"/>
                                        </p:tgtEl>
                                        <p:attrNameLst>
                                          <p:attrName>ppt_x</p:attrName>
                                        </p:attrNameLst>
                                      </p:cBhvr>
                                      <p:tavLst>
                                        <p:tav tm="0">
                                          <p:val>
                                            <p:strVal val="0-#ppt_w/2"/>
                                          </p:val>
                                        </p:tav>
                                        <p:tav tm="100000">
                                          <p:val>
                                            <p:strVal val="#ppt_x"/>
                                          </p:val>
                                        </p:tav>
                                      </p:tavLst>
                                    </p:anim>
                                    <p:anim calcmode="lin" valueType="num">
                                      <p:cBhvr additive="base">
                                        <p:cTn id="12" dur="500" fill="hold"/>
                                        <p:tgtEl>
                                          <p:spTgt spid="1638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91"/>
                                        </p:tgtEl>
                                        <p:attrNameLst>
                                          <p:attrName>style.visibility</p:attrName>
                                        </p:attrNameLst>
                                      </p:cBhvr>
                                      <p:to>
                                        <p:strVal val="visible"/>
                                      </p:to>
                                    </p:set>
                                    <p:animEffect transition="in" filter="fade">
                                      <p:cBhvr>
                                        <p:cTn id="17" dur="2000"/>
                                        <p:tgtEl>
                                          <p:spTgt spid="1639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392"/>
                                        </p:tgtEl>
                                        <p:attrNameLst>
                                          <p:attrName>style.visibility</p:attrName>
                                        </p:attrNameLst>
                                      </p:cBhvr>
                                      <p:to>
                                        <p:strVal val="visible"/>
                                      </p:to>
                                    </p:set>
                                    <p:animEffect transition="in" filter="fade">
                                      <p:cBhvr>
                                        <p:cTn id="20" dur="2000"/>
                                        <p:tgtEl>
                                          <p:spTgt spid="1639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0" presetClass="path" presetSubtype="0" accel="50000" decel="50000" fill="hold" nodeType="clickEffect">
                                  <p:stCondLst>
                                    <p:cond delay="0"/>
                                  </p:stCondLst>
                                  <p:childTnLst>
                                    <p:animMotion origin="layout" path="M -2.5E-6 1.84971E-6 C 0.00209 -0.00139 0.00417 -0.00324 0.0066 -0.00439 C 0.01111 -0.00624 0.02014 -0.00856 0.02014 -0.00833 C 0.02518 -0.01572 0.03212 -0.02359 0.0382 -0.0296 C 0.04896 -0.03977 0.04132 -0.02867 0.04966 -0.03815 C 0.05816 -0.04786 0.06841 -0.05526 0.08143 -0.05919 C 0.0967 -0.06937 0.11754 -0.07029 0.13559 -0.07399 C 0.14254 -0.07538 0.15591 -0.08046 0.15591 -0.08023 C 0.15938 -0.09179 0.16511 -0.10243 0.16511 -0.11422 " pathEditMode="relative" rAng="0" ptsTypes="ffffffffA">
                                      <p:cBhvr>
                                        <p:cTn id="24" dur="2000" fill="hold"/>
                                        <p:tgtEl>
                                          <p:spTgt spid="16388"/>
                                        </p:tgtEl>
                                        <p:attrNameLst>
                                          <p:attrName>ppt_x</p:attrName>
                                          <p:attrName>ppt_y</p:attrName>
                                        </p:attrNameLst>
                                      </p:cBhvr>
                                      <p:rCtr x="8247" y="-5711"/>
                                    </p:animMotion>
                                  </p:childTnLst>
                                </p:cTn>
                              </p:par>
                            </p:childTnLst>
                          </p:cTn>
                        </p:par>
                        <p:par>
                          <p:cTn id="25" fill="hold" nodeType="afterGroup">
                            <p:stCondLst>
                              <p:cond delay="2000"/>
                            </p:stCondLst>
                            <p:childTnLst>
                              <p:par>
                                <p:cTn id="26" presetID="10" presetClass="entr" presetSubtype="0" fill="hold" nodeType="afterEffect">
                                  <p:stCondLst>
                                    <p:cond delay="0"/>
                                  </p:stCondLst>
                                  <p:childTnLst>
                                    <p:set>
                                      <p:cBhvr>
                                        <p:cTn id="27" dur="1" fill="hold">
                                          <p:stCondLst>
                                            <p:cond delay="0"/>
                                          </p:stCondLst>
                                        </p:cTn>
                                        <p:tgtEl>
                                          <p:spTgt spid="16394"/>
                                        </p:tgtEl>
                                        <p:attrNameLst>
                                          <p:attrName>style.visibility</p:attrName>
                                        </p:attrNameLst>
                                      </p:cBhvr>
                                      <p:to>
                                        <p:strVal val="visible"/>
                                      </p:to>
                                    </p:set>
                                    <p:animEffect transition="in" filter="fade">
                                      <p:cBhvr>
                                        <p:cTn id="28" dur="2000"/>
                                        <p:tgtEl>
                                          <p:spTgt spid="16394"/>
                                        </p:tgtEl>
                                      </p:cBhvr>
                                    </p:animEffect>
                                  </p:childTnLst>
                                </p:cTn>
                              </p:par>
                              <p:par>
                                <p:cTn id="29" presetID="0" presetClass="path" presetSubtype="0" accel="50000" decel="50000" fill="hold" nodeType="withEffect">
                                  <p:stCondLst>
                                    <p:cond delay="0"/>
                                  </p:stCondLst>
                                  <p:childTnLst>
                                    <p:animMotion origin="layout" path="M -2.5E-6 2.02312E-6 C 0.03195 0.003 0.05834 0.0104 0.09115 0.01271 C 0.10278 0.01665 0.11059 0.02219 0.12275 0.02543 C 0.13472 0.03815 0.1224 0.0289 0.13854 0.0289 C 0.14202 0.0289 0.15643 0.03376 0.16059 0.03514 C 0.17049 0.04162 0.175 0.05364 0.18264 0.05734 C 0.19462 0.06335 0.21025 0.06381 0.22344 0.06381 " pathEditMode="relative" rAng="0" ptsTypes="ffffffA">
                                      <p:cBhvr>
                                        <p:cTn id="30" dur="2000" fill="hold"/>
                                        <p:tgtEl>
                                          <p:spTgt spid="16394"/>
                                        </p:tgtEl>
                                        <p:attrNameLst>
                                          <p:attrName>ppt_x</p:attrName>
                                          <p:attrName>ppt_y</p:attrName>
                                        </p:attrNameLst>
                                      </p:cBhvr>
                                      <p:rCtr x="11163" y="3191"/>
                                    </p:animMotion>
                                  </p:childTnLst>
                                </p:cTn>
                              </p:par>
                              <p:par>
                                <p:cTn id="31" presetID="2" presetClass="exit" presetSubtype="3" fill="hold" nodeType="withEffect">
                                  <p:stCondLst>
                                    <p:cond delay="0"/>
                                  </p:stCondLst>
                                  <p:childTnLst>
                                    <p:anim calcmode="lin" valueType="num">
                                      <p:cBhvr additive="base">
                                        <p:cTn id="32" dur="500"/>
                                        <p:tgtEl>
                                          <p:spTgt spid="16390"/>
                                        </p:tgtEl>
                                        <p:attrNameLst>
                                          <p:attrName>ppt_x</p:attrName>
                                        </p:attrNameLst>
                                      </p:cBhvr>
                                      <p:tavLst>
                                        <p:tav tm="0">
                                          <p:val>
                                            <p:strVal val="ppt_x"/>
                                          </p:val>
                                        </p:tav>
                                        <p:tav tm="100000">
                                          <p:val>
                                            <p:strVal val="1+ppt_w/2"/>
                                          </p:val>
                                        </p:tav>
                                      </p:tavLst>
                                    </p:anim>
                                    <p:anim calcmode="lin" valueType="num">
                                      <p:cBhvr additive="base">
                                        <p:cTn id="33" dur="500"/>
                                        <p:tgtEl>
                                          <p:spTgt spid="16390"/>
                                        </p:tgtEl>
                                        <p:attrNameLst>
                                          <p:attrName>ppt_y</p:attrName>
                                        </p:attrNameLst>
                                      </p:cBhvr>
                                      <p:tavLst>
                                        <p:tav tm="0">
                                          <p:val>
                                            <p:strVal val="ppt_y"/>
                                          </p:val>
                                        </p:tav>
                                        <p:tav tm="100000">
                                          <p:val>
                                            <p:strVal val="0-ppt_h/2"/>
                                          </p:val>
                                        </p:tav>
                                      </p:tavLst>
                                    </p:anim>
                                    <p:set>
                                      <p:cBhvr>
                                        <p:cTn id="34" dur="1" fill="hold">
                                          <p:stCondLst>
                                            <p:cond delay="499"/>
                                          </p:stCondLst>
                                        </p:cTn>
                                        <p:tgtEl>
                                          <p:spTgt spid="16390"/>
                                        </p:tgtEl>
                                        <p:attrNameLst>
                                          <p:attrName>style.visibility</p:attrName>
                                        </p:attrNameLst>
                                      </p:cBhvr>
                                      <p:to>
                                        <p:strVal val="hidden"/>
                                      </p:to>
                                    </p:set>
                                  </p:childTnLst>
                                </p:cTn>
                              </p:par>
                              <p:par>
                                <p:cTn id="35" presetID="2" presetClass="exit" presetSubtype="3" fill="hold" nodeType="withEffect">
                                  <p:stCondLst>
                                    <p:cond delay="0"/>
                                  </p:stCondLst>
                                  <p:childTnLst>
                                    <p:anim calcmode="lin" valueType="num">
                                      <p:cBhvr additive="base">
                                        <p:cTn id="36" dur="500"/>
                                        <p:tgtEl>
                                          <p:spTgt spid="16387"/>
                                        </p:tgtEl>
                                        <p:attrNameLst>
                                          <p:attrName>ppt_x</p:attrName>
                                        </p:attrNameLst>
                                      </p:cBhvr>
                                      <p:tavLst>
                                        <p:tav tm="0">
                                          <p:val>
                                            <p:strVal val="ppt_x"/>
                                          </p:val>
                                        </p:tav>
                                        <p:tav tm="100000">
                                          <p:val>
                                            <p:strVal val="1+ppt_w/2"/>
                                          </p:val>
                                        </p:tav>
                                      </p:tavLst>
                                    </p:anim>
                                    <p:anim calcmode="lin" valueType="num">
                                      <p:cBhvr additive="base">
                                        <p:cTn id="37" dur="500"/>
                                        <p:tgtEl>
                                          <p:spTgt spid="16387"/>
                                        </p:tgtEl>
                                        <p:attrNameLst>
                                          <p:attrName>ppt_y</p:attrName>
                                        </p:attrNameLst>
                                      </p:cBhvr>
                                      <p:tavLst>
                                        <p:tav tm="0">
                                          <p:val>
                                            <p:strVal val="ppt_y"/>
                                          </p:val>
                                        </p:tav>
                                        <p:tav tm="100000">
                                          <p:val>
                                            <p:strVal val="0-ppt_h/2"/>
                                          </p:val>
                                        </p:tav>
                                      </p:tavLst>
                                    </p:anim>
                                    <p:set>
                                      <p:cBhvr>
                                        <p:cTn id="38" dur="1" fill="hold">
                                          <p:stCondLst>
                                            <p:cond delay="499"/>
                                          </p:stCondLst>
                                        </p:cTn>
                                        <p:tgtEl>
                                          <p:spTgt spid="163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nimBg="1"/>
      <p:bldP spid="16392"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DA73A4E0-6E92-4D0B-9D67-1FDEA413AD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41550"/>
            <a:ext cx="4495800" cy="224155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a:extLst>
              <a:ext uri="{FF2B5EF4-FFF2-40B4-BE49-F238E27FC236}">
                <a16:creationId xmlns:a16="http://schemas.microsoft.com/office/drawing/2014/main" id="{485E7BBA-BB79-44CD-B673-B6C042D1B6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39024">
            <a:off x="2514600" y="4114800"/>
            <a:ext cx="1096963"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a:extLst>
              <a:ext uri="{FF2B5EF4-FFF2-40B4-BE49-F238E27FC236}">
                <a16:creationId xmlns:a16="http://schemas.microsoft.com/office/drawing/2014/main" id="{30504F4A-7392-4FFE-BE8E-C989DE6B23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86242">
            <a:off x="4267200" y="4114800"/>
            <a:ext cx="1971675" cy="2428875"/>
          </a:xfrm>
          <a:prstGeom prst="rect">
            <a:avLst/>
          </a:prstGeom>
          <a:noFill/>
          <a:extLst>
            <a:ext uri="{909E8E84-426E-40DD-AFC4-6F175D3DCCD1}">
              <a14:hiddenFill xmlns:a14="http://schemas.microsoft.com/office/drawing/2010/main">
                <a:solidFill>
                  <a:srgbClr val="FFFFFF"/>
                </a:solidFill>
              </a14:hiddenFill>
            </a:ext>
          </a:extLst>
        </p:spPr>
      </p:pic>
      <p:sp>
        <p:nvSpPr>
          <p:cNvPr id="17414" name="Rectangle 6">
            <a:extLst>
              <a:ext uri="{FF2B5EF4-FFF2-40B4-BE49-F238E27FC236}">
                <a16:creationId xmlns:a16="http://schemas.microsoft.com/office/drawing/2014/main" id="{89AE40B5-9E9E-4DD5-9DE9-3B28B313A6BC}"/>
              </a:ext>
            </a:extLst>
          </p:cNvPr>
          <p:cNvSpPr>
            <a:spLocks noChangeArrowheads="1"/>
          </p:cNvSpPr>
          <p:nvPr/>
        </p:nvSpPr>
        <p:spPr bwMode="auto">
          <a:xfrm>
            <a:off x="533400" y="609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4000" b="1" dirty="0">
                <a:solidFill>
                  <a:schemeClr val="tx1"/>
                </a:solidFill>
              </a:rPr>
              <a:t>After they got through hell they went to heaven…</a:t>
            </a:r>
          </a:p>
        </p:txBody>
      </p:sp>
      <p:pic>
        <p:nvPicPr>
          <p:cNvPr id="17415" name="Picture 7">
            <a:extLst>
              <a:ext uri="{FF2B5EF4-FFF2-40B4-BE49-F238E27FC236}">
                <a16:creationId xmlns:a16="http://schemas.microsoft.com/office/drawing/2014/main" id="{927DCA6D-B713-4B81-AA80-0F38E6279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1371600"/>
            <a:ext cx="1690688" cy="842962"/>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a:extLst>
              <a:ext uri="{FF2B5EF4-FFF2-40B4-BE49-F238E27FC236}">
                <a16:creationId xmlns:a16="http://schemas.microsoft.com/office/drawing/2014/main" id="{41C2CAC5-56D3-4925-88DD-D597A5575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600" y="1600200"/>
            <a:ext cx="1690688" cy="84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013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xit" presetSubtype="12" repeatCount="indefinite" fill="hold" nodeType="afterEffect">
                                  <p:stCondLst>
                                    <p:cond delay="0"/>
                                  </p:stCondLst>
                                  <p:childTnLst>
                                    <p:anim calcmode="lin" valueType="num">
                                      <p:cBhvr additive="base">
                                        <p:cTn id="6" dur="2000"/>
                                        <p:tgtEl>
                                          <p:spTgt spid="17410"/>
                                        </p:tgtEl>
                                        <p:attrNameLst>
                                          <p:attrName>ppt_x</p:attrName>
                                        </p:attrNameLst>
                                      </p:cBhvr>
                                      <p:tavLst>
                                        <p:tav tm="0">
                                          <p:val>
                                            <p:strVal val="ppt_x"/>
                                          </p:val>
                                        </p:tav>
                                        <p:tav tm="100000">
                                          <p:val>
                                            <p:strVal val="0-ppt_w/2"/>
                                          </p:val>
                                        </p:tav>
                                      </p:tavLst>
                                    </p:anim>
                                    <p:anim calcmode="lin" valueType="num">
                                      <p:cBhvr additive="base">
                                        <p:cTn id="7" dur="2000"/>
                                        <p:tgtEl>
                                          <p:spTgt spid="17410"/>
                                        </p:tgtEl>
                                        <p:attrNameLst>
                                          <p:attrName>ppt_y</p:attrName>
                                        </p:attrNameLst>
                                      </p:cBhvr>
                                      <p:tavLst>
                                        <p:tav tm="0">
                                          <p:val>
                                            <p:strVal val="ppt_y"/>
                                          </p:val>
                                        </p:tav>
                                        <p:tav tm="100000">
                                          <p:val>
                                            <p:strVal val="1+ppt_h/2"/>
                                          </p:val>
                                        </p:tav>
                                      </p:tavLst>
                                    </p:anim>
                                    <p:set>
                                      <p:cBhvr>
                                        <p:cTn id="8" dur="1" fill="hold">
                                          <p:stCondLst>
                                            <p:cond delay="1999"/>
                                          </p:stCondLst>
                                        </p:cTn>
                                        <p:tgtEl>
                                          <p:spTgt spid="17410"/>
                                        </p:tgtEl>
                                        <p:attrNameLst>
                                          <p:attrName>style.visibility</p:attrName>
                                        </p:attrNameLst>
                                      </p:cBhvr>
                                      <p:to>
                                        <p:strVal val="hidden"/>
                                      </p:to>
                                    </p:set>
                                  </p:childTnLst>
                                </p:cTn>
                              </p:par>
                              <p:par>
                                <p:cTn id="9" presetID="2" presetClass="exit" presetSubtype="12" repeatCount="indefinite" fill="hold" nodeType="withEffect">
                                  <p:stCondLst>
                                    <p:cond delay="500"/>
                                  </p:stCondLst>
                                  <p:childTnLst>
                                    <p:anim calcmode="lin" valueType="num">
                                      <p:cBhvr additive="base">
                                        <p:cTn id="10" dur="1000"/>
                                        <p:tgtEl>
                                          <p:spTgt spid="17416"/>
                                        </p:tgtEl>
                                        <p:attrNameLst>
                                          <p:attrName>ppt_x</p:attrName>
                                        </p:attrNameLst>
                                      </p:cBhvr>
                                      <p:tavLst>
                                        <p:tav tm="0">
                                          <p:val>
                                            <p:strVal val="ppt_x"/>
                                          </p:val>
                                        </p:tav>
                                        <p:tav tm="100000">
                                          <p:val>
                                            <p:strVal val="0-ppt_w/2"/>
                                          </p:val>
                                        </p:tav>
                                      </p:tavLst>
                                    </p:anim>
                                    <p:anim calcmode="lin" valueType="num">
                                      <p:cBhvr additive="base">
                                        <p:cTn id="11" dur="1000"/>
                                        <p:tgtEl>
                                          <p:spTgt spid="17416"/>
                                        </p:tgtEl>
                                        <p:attrNameLst>
                                          <p:attrName>ppt_y</p:attrName>
                                        </p:attrNameLst>
                                      </p:cBhvr>
                                      <p:tavLst>
                                        <p:tav tm="0">
                                          <p:val>
                                            <p:strVal val="ppt_y"/>
                                          </p:val>
                                        </p:tav>
                                        <p:tav tm="100000">
                                          <p:val>
                                            <p:strVal val="1+ppt_h/2"/>
                                          </p:val>
                                        </p:tav>
                                      </p:tavLst>
                                    </p:anim>
                                    <p:set>
                                      <p:cBhvr>
                                        <p:cTn id="12" dur="1" fill="hold">
                                          <p:stCondLst>
                                            <p:cond delay="999"/>
                                          </p:stCondLst>
                                        </p:cTn>
                                        <p:tgtEl>
                                          <p:spTgt spid="17416"/>
                                        </p:tgtEl>
                                        <p:attrNameLst>
                                          <p:attrName>style.visibility</p:attrName>
                                        </p:attrNameLst>
                                      </p:cBhvr>
                                      <p:to>
                                        <p:strVal val="hidden"/>
                                      </p:to>
                                    </p:set>
                                  </p:childTnLst>
                                </p:cTn>
                              </p:par>
                              <p:par>
                                <p:cTn id="13" presetID="2" presetClass="exit" presetSubtype="12" repeatCount="indefinite" fill="hold" nodeType="withEffect">
                                  <p:stCondLst>
                                    <p:cond delay="500"/>
                                  </p:stCondLst>
                                  <p:childTnLst>
                                    <p:anim calcmode="lin" valueType="num">
                                      <p:cBhvr additive="base">
                                        <p:cTn id="14" dur="500"/>
                                        <p:tgtEl>
                                          <p:spTgt spid="17415"/>
                                        </p:tgtEl>
                                        <p:attrNameLst>
                                          <p:attrName>ppt_x</p:attrName>
                                        </p:attrNameLst>
                                      </p:cBhvr>
                                      <p:tavLst>
                                        <p:tav tm="0">
                                          <p:val>
                                            <p:strVal val="ppt_x"/>
                                          </p:val>
                                        </p:tav>
                                        <p:tav tm="100000">
                                          <p:val>
                                            <p:strVal val="0-ppt_w/2"/>
                                          </p:val>
                                        </p:tav>
                                      </p:tavLst>
                                    </p:anim>
                                    <p:anim calcmode="lin" valueType="num">
                                      <p:cBhvr additive="base">
                                        <p:cTn id="15" dur="500"/>
                                        <p:tgtEl>
                                          <p:spTgt spid="17415"/>
                                        </p:tgtEl>
                                        <p:attrNameLst>
                                          <p:attrName>ppt_y</p:attrName>
                                        </p:attrNameLst>
                                      </p:cBhvr>
                                      <p:tavLst>
                                        <p:tav tm="0">
                                          <p:val>
                                            <p:strVal val="ppt_y"/>
                                          </p:val>
                                        </p:tav>
                                        <p:tav tm="100000">
                                          <p:val>
                                            <p:strVal val="1+ppt_h/2"/>
                                          </p:val>
                                        </p:tav>
                                      </p:tavLst>
                                    </p:anim>
                                    <p:set>
                                      <p:cBhvr>
                                        <p:cTn id="16" dur="1" fill="hold">
                                          <p:stCondLst>
                                            <p:cond delay="499"/>
                                          </p:stCondLst>
                                        </p:cTn>
                                        <p:tgtEl>
                                          <p:spTgt spid="17415"/>
                                        </p:tgtEl>
                                        <p:attrNameLst>
                                          <p:attrName>style.visibility</p:attrName>
                                        </p:attrNameLst>
                                      </p:cBhvr>
                                      <p:to>
                                        <p:strVal val="hidden"/>
                                      </p:to>
                                    </p:set>
                                  </p:childTnLst>
                                </p:cTn>
                              </p:par>
                              <p:par>
                                <p:cTn id="17" presetID="0" presetClass="path" presetSubtype="0" accel="50000" decel="50000" fill="hold" nodeType="withEffect">
                                  <p:stCondLst>
                                    <p:cond delay="500"/>
                                  </p:stCondLst>
                                  <p:childTnLst>
                                    <p:animMotion origin="layout" path="M -8.88889E-6 -4.21965E-6 C 0.00208 -0.02242 0.00295 -0.04555 0.00624 -0.06774 C 0.01215 -0.06705 0.02031 -0.07167 0.02378 -0.06543 C 0.02777 -0.05803 0.02291 -0.04716 0.02222 -0.03815 C 0.02135 -0.02659 0.02239 -0.00439 0.01267 -4.21965E-6 C 0.01197 0.00093 0.00659 0.00995 0.00468 0.00208 C 0.00312 -0.00393 0.01197 -0.02404 0.01267 -0.02543 C 0.01527 -0.03029 0.02048 -0.04023 0.02048 -0.04023 C 0.02326 -0.05341 0.02795 -0.05641 0.03489 -0.06543 C 0.03541 -0.0689 0.03559 -0.0726 0.03645 -0.07607 C 0.03715 -0.07838 0.03888 -0.08508 0.03958 -0.08254 C 0.04062 -0.07838 0.03871 -0.07399 0.03802 -0.06982 C 0.03576 -0.05595 0.03263 -0.04208 0.02378 -0.03375 C 0.02048 -0.02543 0.0177 -0.01942 0.01267 -0.01271 C 0.00937 0.00116 0.01406 -0.01225 0.00624 -0.00416 C 0.00468 -0.00254 0.00416 -4.21965E-6 0.00312 0.00208 C -0.00035 -0.01179 0.00208 0.00278 0.00781 -0.02104 C 0.00954 -0.02821 0.01128 -0.03214 0.01423 -0.03815 C 0.02048 -0.05086 0.01631 -0.05179 0.0269 -0.06127 C 0.02986 -0.06751 0.03333 -0.07214 0.03645 -0.07815 C 0.04079 -0.06959 0.04253 -0.0689 0.03802 -0.05503 C 0.03593 -0.04855 0.02847 -0.03815 0.02847 -0.03815 C 0.02482 -0.02335 0.02986 -0.04069 0.02222 -0.02543 C 0.02118 -0.02358 0.0217 -0.02058 0.02048 -0.01896 C 0.01666 -0.01387 0.01163 -0.01133 0.00781 -0.00624 C 0.00677 -0.00763 0.00486 -0.00855 0.00468 -0.01063 C 0.00434 -0.01618 0.00555 -0.02196 0.00624 -0.02751 C 0.00659 -0.03098 0.00624 -0.03514 0.00781 -0.03815 C 0.00868 -0.04 0.01111 -0.03953 0.01267 -0.04023 C 0.0151 -0.05341 0.01302 -0.04624 0.02048 -0.06127 C 0.02135 -0.06312 0.02083 -0.06636 0.02222 -0.06774 C 0.02482 -0.07029 0.03159 -0.0719 0.03159 -0.0719 C 0.03958 -0.04208 0.02222 -0.01133 0.00156 -0.00208 C -0.00296 -0.00786 -0.00226 -0.00809 -8.88889E-6 -4.21965E-6 Z " pathEditMode="relative" ptsTypes="ffffffffffffffffffffffffffffffffff">
                                      <p:cBhvr>
                                        <p:cTn id="18" dur="2000" fill="hold"/>
                                        <p:tgtEl>
                                          <p:spTgt spid="17412"/>
                                        </p:tgtEl>
                                        <p:attrNameLst>
                                          <p:attrName>ppt_x</p:attrName>
                                          <p:attrName>ppt_y</p:attrName>
                                        </p:attrNameLst>
                                      </p:cBhvr>
                                    </p:animMotion>
                                  </p:childTnLst>
                                </p:cTn>
                              </p:par>
                              <p:par>
                                <p:cTn id="19" presetID="0" presetClass="path" presetSubtype="0" repeatCount="indefinite" accel="50000" decel="50000" fill="hold" nodeType="withEffect">
                                  <p:stCondLst>
                                    <p:cond delay="0"/>
                                  </p:stCondLst>
                                  <p:childTnLst>
                                    <p:animMotion origin="layout" path="M -2.77778E-7 6.30058E-6 C 0.00052 -0.00993 0.00017 -0.01988 0.00156 -0.02959 C 0.00278 -0.03791 0.01875 -0.0608 0.02378 -0.06751 C 0.02639 -0.07722 0.0309 -0.08531 0.03333 -0.09502 C 0.03125 -0.07074 0.0316 -0.05872 0.02378 -0.03999 C 0.02187 -0.0356 0.01962 -0.03144 0.01753 -0.02727 C 0.01545 -0.02311 0.00799 -0.01895 0.00799 -0.01895 C 0.01181 -0.03999 0.0125 -0.03467 0.0191 -0.05063 C 0.02135 -0.05618 0.02552 -0.06751 0.02552 -0.06751 C 0.02604 -0.07675 0.02552 -0.086 0.02708 -0.09502 C 0.0276 -0.09779 0.02865 -0.08947 0.02865 -0.08647 C 0.02865 -0.0645 0.02986 -0.04207 0.02552 -0.02103 C 0.02465 -0.01687 0.01962 -0.01571 0.01753 -0.01479 C 0.00712 -0.01918 0.01215 -0.02681 0.01441 -0.03999 C 0.01875 -0.06612 0.01389 -0.05479 0.02222 -0.06959 C 0.02274 -0.07236 0.02274 -0.0756 0.02378 -0.07814 C 0.02448 -0.07999 0.02639 -0.08045 0.02708 -0.0823 C 0.02882 -0.08693 0.02899 -0.09225 0.03021 -0.0971 C 0.02969 -0.07467 0.02865 -0.05201 0.02865 -0.02959 C 0.02865 -0.01063 0.02882 -0.06751 0.03021 -0.08647 C 0.03038 -0.08855 0.03229 -0.08947 0.03333 -0.09086 C 0.03958 -0.08808 0.0408 -0.08531 0.04444 -0.07814 C 0.04271 -0.06681 0.04375 -0.06866 0.03976 -0.05918 C 0.03802 -0.05525 0.03524 -0.05132 0.0349 -0.04647 C 0.03455 -0.04092 0.0349 -0.03514 0.0349 -0.02959 " pathEditMode="relative" ptsTypes="ffffffffffffffffffffffffA">
                                      <p:cBhvr>
                                        <p:cTn id="20" dur="2000" fill="hold"/>
                                        <p:tgtEl>
                                          <p:spTgt spid="17413"/>
                                        </p:tgtEl>
                                        <p:attrNameLst>
                                          <p:attrName>ppt_x</p:attrName>
                                          <p:attrName>ppt_y</p:attrName>
                                        </p:attrNameLst>
                                      </p:cBhvr>
                                    </p:animMotion>
                                  </p:childTnLst>
                                </p:cTn>
                              </p:par>
                            </p:childTnLst>
                          </p:cTn>
                        </p:par>
                        <p:par>
                          <p:cTn id="21" fill="hold" nodeType="afterGroup">
                            <p:stCondLst>
                              <p:cond delay="2500"/>
                            </p:stCondLst>
                            <p:childTnLst>
                              <p:par>
                                <p:cTn id="22" presetID="0" presetClass="path" presetSubtype="0" accel="50000" decel="50000" fill="hold" nodeType="afterEffect">
                                  <p:stCondLst>
                                    <p:cond delay="0"/>
                                  </p:stCondLst>
                                  <p:childTnLst>
                                    <p:animMotion origin="layout" path="M 0 0 L 0.74167 -0.98889 " pathEditMode="relative" ptsTypes="AA">
                                      <p:cBhvr>
                                        <p:cTn id="23" dur="2000" fill="hold"/>
                                        <p:tgtEl>
                                          <p:spTgt spid="17412"/>
                                        </p:tgtEl>
                                        <p:attrNameLst>
                                          <p:attrName>ppt_x</p:attrName>
                                          <p:attrName>ppt_y</p:attrName>
                                        </p:attrNameLst>
                                      </p:cBhvr>
                                    </p:animMotion>
                                  </p:childTnLst>
                                </p:cTn>
                              </p:par>
                              <p:par>
                                <p:cTn id="24" presetID="0" presetClass="path" presetSubtype="0" accel="50000" decel="50000" fill="hold" nodeType="withEffect">
                                  <p:stCondLst>
                                    <p:cond delay="0"/>
                                  </p:stCondLst>
                                  <p:childTnLst>
                                    <p:animMotion origin="layout" path="M 0 0 L 0.74167 -0.98889 " pathEditMode="relative" ptsTypes="AA">
                                      <p:cBhvr>
                                        <p:cTn id="25" dur="2000" fill="hold"/>
                                        <p:tgtEl>
                                          <p:spTgt spid="174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E2C5FE68-1053-4ADC-A646-949F481AA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629025"/>
            <a:ext cx="1504950" cy="3228975"/>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a:extLst>
              <a:ext uri="{FF2B5EF4-FFF2-40B4-BE49-F238E27FC236}">
                <a16:creationId xmlns:a16="http://schemas.microsoft.com/office/drawing/2014/main" id="{2EE44B69-85CC-4EA7-8F28-32B624CB1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4648200" cy="3863975"/>
          </a:xfrm>
          <a:prstGeom prst="rect">
            <a:avLst/>
          </a:prstGeom>
          <a:noFill/>
          <a:extLst>
            <a:ext uri="{909E8E84-426E-40DD-AFC4-6F175D3DCCD1}">
              <a14:hiddenFill xmlns:a14="http://schemas.microsoft.com/office/drawing/2010/main">
                <a:solidFill>
                  <a:srgbClr val="FFFFFF"/>
                </a:solidFill>
              </a14:hiddenFill>
            </a:ext>
          </a:extLst>
        </p:spPr>
      </p:pic>
      <p:sp>
        <p:nvSpPr>
          <p:cNvPr id="18436" name="Rectangle 4">
            <a:extLst>
              <a:ext uri="{FF2B5EF4-FFF2-40B4-BE49-F238E27FC236}">
                <a16:creationId xmlns:a16="http://schemas.microsoft.com/office/drawing/2014/main" id="{1B919618-16CB-4E1A-A3DB-6EFC1749C8AD}"/>
              </a:ext>
            </a:extLst>
          </p:cNvPr>
          <p:cNvSpPr>
            <a:spLocks noGrp="1" noChangeArrowheads="1"/>
          </p:cNvSpPr>
          <p:nvPr>
            <p:ph type="title"/>
          </p:nvPr>
        </p:nvSpPr>
        <p:spPr/>
        <p:txBody>
          <a:bodyPr/>
          <a:lstStyle/>
          <a:p>
            <a:r>
              <a:rPr lang="en-US" altLang="en-US" sz="4000" b="1">
                <a:solidFill>
                  <a:srgbClr val="00FFFF"/>
                </a:solidFill>
              </a:rPr>
              <a:t>As he accented to heaven he saw many prophets including prophet </a:t>
            </a:r>
            <a:r>
              <a:rPr lang="en-US" altLang="en-US" sz="4000" b="1" i="1">
                <a:solidFill>
                  <a:srgbClr val="00FFFF"/>
                </a:solidFill>
              </a:rPr>
              <a:t>Musa</a:t>
            </a:r>
            <a:r>
              <a:rPr lang="en-US" altLang="en-US" sz="4000" b="1">
                <a:solidFill>
                  <a:srgbClr val="00FFFF"/>
                </a:solidFill>
              </a:rPr>
              <a:t> (Moses)</a:t>
            </a:r>
          </a:p>
        </p:txBody>
      </p:sp>
      <p:sp>
        <p:nvSpPr>
          <p:cNvPr id="18437" name="Oval 5">
            <a:extLst>
              <a:ext uri="{FF2B5EF4-FFF2-40B4-BE49-F238E27FC236}">
                <a16:creationId xmlns:a16="http://schemas.microsoft.com/office/drawing/2014/main" id="{C4843666-56D9-41FF-8F28-71E0FB8A2DFF}"/>
              </a:ext>
            </a:extLst>
          </p:cNvPr>
          <p:cNvSpPr>
            <a:spLocks noChangeArrowheads="1"/>
          </p:cNvSpPr>
          <p:nvPr/>
        </p:nvSpPr>
        <p:spPr bwMode="auto">
          <a:xfrm>
            <a:off x="0" y="2895600"/>
            <a:ext cx="1371600" cy="1295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EG" altLang="en-US" b="1"/>
              <a:t>ِ</a:t>
            </a:r>
            <a:r>
              <a:rPr lang="en-US" altLang="en-US" b="1"/>
              <a:t>May peace</a:t>
            </a:r>
          </a:p>
          <a:p>
            <a:pPr algn="ctr"/>
            <a:r>
              <a:rPr lang="en-US" altLang="en-US" b="1"/>
              <a:t> be</a:t>
            </a:r>
          </a:p>
          <a:p>
            <a:pPr algn="ctr"/>
            <a:r>
              <a:rPr lang="en-US" altLang="en-US" b="1"/>
              <a:t>With you</a:t>
            </a:r>
          </a:p>
        </p:txBody>
      </p:sp>
      <p:sp>
        <p:nvSpPr>
          <p:cNvPr id="18438" name="Oval 6">
            <a:extLst>
              <a:ext uri="{FF2B5EF4-FFF2-40B4-BE49-F238E27FC236}">
                <a16:creationId xmlns:a16="http://schemas.microsoft.com/office/drawing/2014/main" id="{E6A4535A-B66E-4A19-8136-ED885FF99848}"/>
              </a:ext>
            </a:extLst>
          </p:cNvPr>
          <p:cNvSpPr>
            <a:spLocks noChangeArrowheads="1"/>
          </p:cNvSpPr>
          <p:nvPr/>
        </p:nvSpPr>
        <p:spPr bwMode="auto">
          <a:xfrm>
            <a:off x="6934200" y="2286000"/>
            <a:ext cx="1295400" cy="1219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ltLang="en-US" b="1"/>
              <a:t>And with you</a:t>
            </a:r>
          </a:p>
          <a:p>
            <a:pPr algn="ctr" rtl="1"/>
            <a:r>
              <a:rPr lang="en-US" altLang="en-US" b="1"/>
              <a:t>Too.</a:t>
            </a:r>
          </a:p>
        </p:txBody>
      </p:sp>
    </p:spTree>
    <p:extLst>
      <p:ext uri="{BB962C8B-B14F-4D97-AF65-F5344CB8AC3E}">
        <p14:creationId xmlns:p14="http://schemas.microsoft.com/office/powerpoint/2010/main" val="3868234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8438"/>
                                        </p:tgtEl>
                                        <p:attrNameLst>
                                          <p:attrName>style.visibility</p:attrName>
                                        </p:attrNameLst>
                                      </p:cBhvr>
                                      <p:to>
                                        <p:strVal val="visible"/>
                                      </p:to>
                                    </p:set>
                                    <p:animEffect transition="in" filter="fade">
                                      <p:cBhvr>
                                        <p:cTn id="13" dur="2000"/>
                                        <p:tgtEl>
                                          <p:spTgt spid="1843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grpId="1" nodeType="clickEffect">
                                  <p:stCondLst>
                                    <p:cond delay="0"/>
                                  </p:stCondLst>
                                  <p:childTnLst>
                                    <p:animEffect transition="out" filter="fade">
                                      <p:cBhvr>
                                        <p:cTn id="17" dur="2000"/>
                                        <p:tgtEl>
                                          <p:spTgt spid="18438"/>
                                        </p:tgtEl>
                                      </p:cBhvr>
                                    </p:animEffect>
                                    <p:set>
                                      <p:cBhvr>
                                        <p:cTn id="18" dur="1" fill="hold">
                                          <p:stCondLst>
                                            <p:cond delay="1999"/>
                                          </p:stCondLst>
                                        </p:cTn>
                                        <p:tgtEl>
                                          <p:spTgt spid="18438"/>
                                        </p:tgtEl>
                                        <p:attrNameLst>
                                          <p:attrName>style.visibility</p:attrName>
                                        </p:attrNameLst>
                                      </p:cBhvr>
                                      <p:to>
                                        <p:strVal val="hidden"/>
                                      </p:to>
                                    </p:set>
                                  </p:childTnLst>
                                </p:cTn>
                              </p:par>
                              <p:par>
                                <p:cTn id="19" presetID="2" presetClass="exit" presetSubtype="1" fill="hold" nodeType="withEffect">
                                  <p:stCondLst>
                                    <p:cond delay="0"/>
                                  </p:stCondLst>
                                  <p:childTnLst>
                                    <p:anim calcmode="lin" valueType="num">
                                      <p:cBhvr additive="base">
                                        <p:cTn id="20" dur="500"/>
                                        <p:tgtEl>
                                          <p:spTgt spid="18434"/>
                                        </p:tgtEl>
                                        <p:attrNameLst>
                                          <p:attrName>ppt_x</p:attrName>
                                        </p:attrNameLst>
                                      </p:cBhvr>
                                      <p:tavLst>
                                        <p:tav tm="0">
                                          <p:val>
                                            <p:strVal val="ppt_x"/>
                                          </p:val>
                                        </p:tav>
                                        <p:tav tm="100000">
                                          <p:val>
                                            <p:strVal val="ppt_x"/>
                                          </p:val>
                                        </p:tav>
                                      </p:tavLst>
                                    </p:anim>
                                    <p:anim calcmode="lin" valueType="num">
                                      <p:cBhvr additive="base">
                                        <p:cTn id="21" dur="500"/>
                                        <p:tgtEl>
                                          <p:spTgt spid="18434"/>
                                        </p:tgtEl>
                                        <p:attrNameLst>
                                          <p:attrName>ppt_y</p:attrName>
                                        </p:attrNameLst>
                                      </p:cBhvr>
                                      <p:tavLst>
                                        <p:tav tm="0">
                                          <p:val>
                                            <p:strVal val="ppt_y"/>
                                          </p:val>
                                        </p:tav>
                                        <p:tav tm="100000">
                                          <p:val>
                                            <p:strVal val="0-ppt_h/2"/>
                                          </p:val>
                                        </p:tav>
                                      </p:tavLst>
                                    </p:anim>
                                    <p:set>
                                      <p:cBhvr>
                                        <p:cTn id="22" dur="1" fill="hold">
                                          <p:stCondLst>
                                            <p:cond delay="499"/>
                                          </p:stCondLst>
                                        </p:cTn>
                                        <p:tgtEl>
                                          <p:spTgt spid="184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P spid="18438"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7664</Words>
  <Application>Microsoft Office PowerPoint</Application>
  <PresentationFormat>On-screen Show (4:3)</PresentationFormat>
  <Paragraphs>784</Paragraphs>
  <Slides>121</Slides>
  <Notes>35</Notes>
  <HiddenSlides>5</HiddenSlides>
  <MMClips>18</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Angsana New</vt:lpstr>
      <vt:lpstr>Arial</vt:lpstr>
      <vt:lpstr>Arial Black</vt:lpstr>
      <vt:lpstr>Impact</vt:lpstr>
      <vt:lpstr>Times New Roman</vt:lpstr>
      <vt:lpstr>Wingdings</vt:lpstr>
      <vt:lpstr>Default Design</vt:lpstr>
      <vt:lpstr> </vt:lpstr>
      <vt:lpstr>Every mother is happy to have a baby but Aminah had another reason to be happy!!! She had a dream….</vt:lpstr>
      <vt:lpstr>Once in a little tent in the middle of the desert a baby was born.</vt:lpstr>
      <vt:lpstr>PowerPoint Presentation</vt:lpstr>
      <vt:lpstr>But Allah protected the Kaba by sending birds with rocks from hell.</vt:lpstr>
      <vt:lpstr>PowerPoint Presentation</vt:lpstr>
      <vt:lpstr>KEY</vt:lpstr>
      <vt:lpstr>Early Childhood</vt:lpstr>
      <vt:lpstr>PowerPoint Presentation</vt:lpstr>
      <vt:lpstr>Arriving on a old donkey, she tended to be later than the others. She herself was weak, she had no milk to feed her infant, her camel was to skinny for travel, and her donkey was old. Her name was Halimah.</vt:lpstr>
      <vt:lpstr>Halimah was facing problems! The new born son was putting weight on the donkey.</vt:lpstr>
      <vt:lpstr>Then with a quick jolt of energy the donkey blasted away!!! Passing the others who had arrived earlier than her.</vt:lpstr>
      <vt:lpstr>When they arrived at the camp blessings happened… the rain finally fell, the camel produced milk by the gallons!!! EVERYONE loved the new baby!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Mohammad (S) the peace maker</vt:lpstr>
      <vt:lpstr>A big argument settled</vt:lpstr>
      <vt:lpstr> </vt:lpstr>
      <vt:lpstr>Events leading to Marriage</vt:lpstr>
      <vt:lpstr>MARRIAGE</vt:lpstr>
      <vt:lpstr> </vt:lpstr>
      <vt:lpstr>Mohamed (S) realizes evil</vt:lpstr>
      <vt:lpstr>Mohamed a prophet!?!</vt:lpstr>
      <vt:lpstr>Mohamed woke up with a far away bright light</vt:lpstr>
      <vt:lpstr>PowerPoint Presentation</vt:lpstr>
      <vt:lpstr>PowerPoint Presentation</vt:lpstr>
      <vt:lpstr>PowerPoint Presentation</vt:lpstr>
      <vt:lpstr>After the prophet regained his strength he muttered all that happened.</vt:lpstr>
      <vt:lpstr>The next day khadija took Muhammad to her cousin. </vt:lpstr>
      <vt:lpstr>PowerPoint Presentation</vt:lpstr>
      <vt:lpstr>PowerPoint Presentation</vt:lpstr>
      <vt:lpstr> </vt:lpstr>
      <vt:lpstr>Key</vt:lpstr>
      <vt:lpstr>Secret Stages </vt:lpstr>
      <vt:lpstr>PowerPoint Presentation</vt:lpstr>
      <vt:lpstr>The believers</vt:lpstr>
      <vt:lpstr> </vt:lpstr>
      <vt:lpstr>The Prophet and his neighbor</vt:lpstr>
      <vt:lpstr>PowerPoint Presentation</vt:lpstr>
      <vt:lpstr>The miracle of the Quran</vt:lpstr>
      <vt:lpstr>The miracle of the Quran</vt:lpstr>
      <vt:lpstr>Abu Thur Al-Ghifari</vt:lpstr>
      <vt:lpstr>Al-Walid Ibn Almugeera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 </vt:lpstr>
      <vt:lpstr>Hamzah (R)</vt:lpstr>
      <vt:lpstr>PowerPoint Presentation</vt:lpstr>
      <vt:lpstr>‘Umar (R)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A cheap bribe</vt:lpstr>
      <vt:lpstr>Allah then responded to this incident with a verse from the holy Koran…</vt:lpstr>
      <vt:lpstr>PowerPoint Presentation</vt:lpstr>
      <vt:lpstr>PowerPoint Presentation</vt:lpstr>
      <vt:lpstr>PowerPoint Presentation</vt:lpstr>
      <vt:lpstr>PowerPoint Presentation</vt:lpstr>
      <vt:lpstr> </vt:lpstr>
      <vt:lpstr>The Kuffars’ disbelief</vt:lpstr>
      <vt:lpstr>PowerPoint Presentation</vt:lpstr>
      <vt:lpstr>TAIF</vt:lpstr>
      <vt:lpstr>PowerPoint Presentation</vt:lpstr>
      <vt:lpstr>PowerPoint Presentation</vt:lpstr>
      <vt:lpstr>And outside the city of Taif he rested in a garden near a vine yard  and his shoes filled with blood  he prayed to Allah (SWT).</vt:lpstr>
      <vt:lpstr>PowerPoint Presentation</vt:lpstr>
      <vt:lpstr>PowerPoint Presentation</vt:lpstr>
      <vt:lpstr> </vt:lpstr>
      <vt:lpstr>Isra’ And Miraj 12th year of prophet hood</vt:lpstr>
      <vt:lpstr>PowerPoint Presentation</vt:lpstr>
      <vt:lpstr>First he went to the Kahbah in a fraction of a second! There his heart was once again cleaned with the water of Zamzam and filled with noar (light). </vt:lpstr>
      <vt:lpstr>PowerPoint Presentation</vt:lpstr>
      <vt:lpstr>PowerPoint Presentation</vt:lpstr>
      <vt:lpstr>Then they ascended to Heaven…</vt:lpstr>
      <vt:lpstr>First the prophet went through hell. He saw all kinds of punishments.</vt:lpstr>
      <vt:lpstr>Then there was a man who would swim around in a lake of blood. Then after every lap he made he would return to the shore and eat a rock.    </vt:lpstr>
      <vt:lpstr>Then he saw men and women baking in an oven…</vt:lpstr>
      <vt:lpstr>Then he came to a place where women where hanged by their hair and fire came through their mouth and came out of their rear end…</vt:lpstr>
      <vt:lpstr>PowerPoint Presentation</vt:lpstr>
      <vt:lpstr>As he accented to heaven he saw many prophets including prophet Musa (Moses)</vt:lpstr>
      <vt:lpstr>PowerPoint Presentation</vt:lpstr>
      <vt:lpstr>And when he reached the top and after he saw all the prophets he heard the voice of Allah. For the first gift He revealed the last two verses of Surat Al-Baqara.</vt:lpstr>
      <vt:lpstr>PowerPoint Presentation</vt:lpstr>
      <vt:lpstr>PowerPoint Presentation</vt:lpstr>
      <vt:lpstr>As he decanted from heaven he saw prophet Musa (Moses) again…</vt:lpstr>
      <vt:lpstr>PowerPoint Presentation</vt:lpstr>
      <vt:lpstr>Once again he came to Musa…</vt:lpstr>
      <vt:lpstr>PowerPoint Presentation</vt:lpstr>
      <vt:lpstr>He came back to the Kabah in a blink of an eye</vt:lpstr>
      <vt:lpstr>Then our Prophet and Messenger returned back home. But when he came upon the place that he was sleeping on he found his bed warm. The journey of Isra and Miraj only took less than approximately 5 minutes!!!</vt:lpstr>
      <vt:lpstr>ISRA AND MIRAJ</vt:lpstr>
      <vt:lpstr> </vt:lpstr>
      <vt:lpstr>Yathrib</vt:lpstr>
      <vt:lpstr>Yathrib…(continued)</vt:lpstr>
      <vt:lpstr>The Migration</vt:lpstr>
      <vt:lpstr>PowerPoint Presentation</vt:lpstr>
      <vt:lpstr>PowerPoint Presentation</vt:lpstr>
      <vt:lpstr>PowerPoint Presentation</vt:lpstr>
      <vt:lpstr>PowerPoint Presentation</vt:lpstr>
      <vt:lpstr>PowerPoint Presentation</vt:lpstr>
      <vt:lpstr>    </vt:lpstr>
      <vt:lpstr>PowerPoint Presentation</vt:lpstr>
    </vt:vector>
  </TitlesOfParts>
  <Company>HPCs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My gaming account</dc:creator>
  <cp:lastModifiedBy>Dr. Ali Elzeiny</cp:lastModifiedBy>
  <cp:revision>11</cp:revision>
  <dcterms:created xsi:type="dcterms:W3CDTF">2007-10-28T15:50:39Z</dcterms:created>
  <dcterms:modified xsi:type="dcterms:W3CDTF">2018-01-04T05:51:29Z</dcterms:modified>
</cp:coreProperties>
</file>