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8" r:id="rId3"/>
    <p:sldId id="259" r:id="rId4"/>
    <p:sldId id="261" r:id="rId5"/>
    <p:sldId id="263" r:id="rId6"/>
    <p:sldId id="262" r:id="rId7"/>
    <p:sldId id="264" r:id="rId8"/>
    <p:sldId id="265" r:id="rId9"/>
    <p:sldId id="266" r:id="rId10"/>
    <p:sldId id="267" r:id="rId11"/>
    <p:sldId id="268" r:id="rId12"/>
  </p:sldIdLst>
  <p:sldSz cx="9144000" cy="6858000" type="letter"/>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119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9A9E59-3748-4544-99F2-DC7A708A9D08}"/>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B72264-EB59-490D-A03D-ADBC77F920BA}"/>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3392008-EB59-46F7-B14D-C73DFFBCF79B}" type="datetime1">
              <a:rPr lang="en-US" smtClean="0"/>
              <a:t>1/3/2018</a:t>
            </a:fld>
            <a:endParaRPr lang="en-US"/>
          </a:p>
        </p:txBody>
      </p:sp>
      <p:sp>
        <p:nvSpPr>
          <p:cNvPr id="4" name="Footer Placeholder 3">
            <a:extLst>
              <a:ext uri="{FF2B5EF4-FFF2-40B4-BE49-F238E27FC236}">
                <a16:creationId xmlns:a16="http://schemas.microsoft.com/office/drawing/2014/main" id="{8F213AB8-D6A6-4901-93CF-8BB0A796BCAA}"/>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1608E5-7AA7-4DD5-8A86-C3D20835F832}"/>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DE98316-7C08-43EE-A487-7B44DE69D6B6}" type="slidenum">
              <a:rPr lang="en-US" smtClean="0"/>
              <a:t>‹#›</a:t>
            </a:fld>
            <a:endParaRPr lang="en-US"/>
          </a:p>
        </p:txBody>
      </p:sp>
    </p:spTree>
    <p:extLst>
      <p:ext uri="{BB962C8B-B14F-4D97-AF65-F5344CB8AC3E}">
        <p14:creationId xmlns:p14="http://schemas.microsoft.com/office/powerpoint/2010/main" val="40073309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C1595C2-8F7C-4556-B305-7D971DC45C25}" type="datetime1">
              <a:rPr lang="en-US" smtClean="0"/>
              <a:t>1/3/2018</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9B7BD14-4ACE-4401-8A8B-A360C07D0307}" type="slidenum">
              <a:rPr lang="en-US" smtClean="0"/>
              <a:t>‹#›</a:t>
            </a:fld>
            <a:endParaRPr lang="en-US"/>
          </a:p>
        </p:txBody>
      </p:sp>
    </p:spTree>
    <p:extLst>
      <p:ext uri="{BB962C8B-B14F-4D97-AF65-F5344CB8AC3E}">
        <p14:creationId xmlns:p14="http://schemas.microsoft.com/office/powerpoint/2010/main" val="1864585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5B428263-605D-4FC4-BDCE-D95ECE97508D}"/>
              </a:ext>
            </a:extLst>
          </p:cNvPr>
          <p:cNvSpPr>
            <a:spLocks noGrp="1"/>
          </p:cNvSpPr>
          <p:nvPr>
            <p:ph type="sldNum" sz="quarter" idx="10"/>
          </p:nvPr>
        </p:nvSpPr>
        <p:spPr/>
        <p:txBody>
          <a:bodyPr/>
          <a:lstStyle/>
          <a:p>
            <a:fld id="{49B7BD14-4ACE-4401-8A8B-A360C07D0307}" type="slidenum">
              <a:rPr lang="en-US" smtClean="0"/>
              <a:t>1</a:t>
            </a:fld>
            <a:endParaRPr lang="en-US"/>
          </a:p>
        </p:txBody>
      </p:sp>
    </p:spTree>
    <p:extLst>
      <p:ext uri="{BB962C8B-B14F-4D97-AF65-F5344CB8AC3E}">
        <p14:creationId xmlns:p14="http://schemas.microsoft.com/office/powerpoint/2010/main" val="37506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C19CAD09-2384-40FB-8E93-9968538A6488}"/>
              </a:ext>
            </a:extLst>
          </p:cNvPr>
          <p:cNvSpPr>
            <a:spLocks noGrp="1"/>
          </p:cNvSpPr>
          <p:nvPr>
            <p:ph type="sldNum" sz="quarter" idx="10"/>
          </p:nvPr>
        </p:nvSpPr>
        <p:spPr/>
        <p:txBody>
          <a:bodyPr/>
          <a:lstStyle/>
          <a:p>
            <a:fld id="{49B7BD14-4ACE-4401-8A8B-A360C07D0307}" type="slidenum">
              <a:rPr lang="en-US" smtClean="0"/>
              <a:t>10</a:t>
            </a:fld>
            <a:endParaRPr lang="en-US"/>
          </a:p>
        </p:txBody>
      </p:sp>
    </p:spTree>
    <p:extLst>
      <p:ext uri="{BB962C8B-B14F-4D97-AF65-F5344CB8AC3E}">
        <p14:creationId xmlns:p14="http://schemas.microsoft.com/office/powerpoint/2010/main" val="15487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C5391808-1E6F-45C0-B81B-B6012445CE6E}"/>
              </a:ext>
            </a:extLst>
          </p:cNvPr>
          <p:cNvSpPr>
            <a:spLocks noGrp="1"/>
          </p:cNvSpPr>
          <p:nvPr>
            <p:ph type="sldNum" sz="quarter" idx="10"/>
          </p:nvPr>
        </p:nvSpPr>
        <p:spPr/>
        <p:txBody>
          <a:bodyPr/>
          <a:lstStyle/>
          <a:p>
            <a:fld id="{49B7BD14-4ACE-4401-8A8B-A360C07D0307}" type="slidenum">
              <a:rPr lang="en-US" smtClean="0"/>
              <a:t>2</a:t>
            </a:fld>
            <a:endParaRPr lang="en-US"/>
          </a:p>
        </p:txBody>
      </p:sp>
    </p:spTree>
    <p:extLst>
      <p:ext uri="{BB962C8B-B14F-4D97-AF65-F5344CB8AC3E}">
        <p14:creationId xmlns:p14="http://schemas.microsoft.com/office/powerpoint/2010/main" val="186028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AA6A51D0-01B8-417C-8CC7-88B8A1A42F02}"/>
              </a:ext>
            </a:extLst>
          </p:cNvPr>
          <p:cNvSpPr>
            <a:spLocks noGrp="1"/>
          </p:cNvSpPr>
          <p:nvPr>
            <p:ph type="sldNum" sz="quarter" idx="10"/>
          </p:nvPr>
        </p:nvSpPr>
        <p:spPr/>
        <p:txBody>
          <a:bodyPr/>
          <a:lstStyle/>
          <a:p>
            <a:fld id="{49B7BD14-4ACE-4401-8A8B-A360C07D0307}" type="slidenum">
              <a:rPr lang="en-US" smtClean="0"/>
              <a:t>3</a:t>
            </a:fld>
            <a:endParaRPr lang="en-US"/>
          </a:p>
        </p:txBody>
      </p:sp>
    </p:spTree>
    <p:extLst>
      <p:ext uri="{BB962C8B-B14F-4D97-AF65-F5344CB8AC3E}">
        <p14:creationId xmlns:p14="http://schemas.microsoft.com/office/powerpoint/2010/main" val="233200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87194464-1B63-44F5-BFB1-0C392A3963EB}"/>
              </a:ext>
            </a:extLst>
          </p:cNvPr>
          <p:cNvSpPr>
            <a:spLocks noGrp="1"/>
          </p:cNvSpPr>
          <p:nvPr>
            <p:ph type="sldNum" sz="quarter" idx="10"/>
          </p:nvPr>
        </p:nvSpPr>
        <p:spPr/>
        <p:txBody>
          <a:bodyPr/>
          <a:lstStyle/>
          <a:p>
            <a:fld id="{49B7BD14-4ACE-4401-8A8B-A360C07D0307}" type="slidenum">
              <a:rPr lang="en-US" smtClean="0"/>
              <a:t>4</a:t>
            </a:fld>
            <a:endParaRPr lang="en-US"/>
          </a:p>
        </p:txBody>
      </p:sp>
    </p:spTree>
    <p:extLst>
      <p:ext uri="{BB962C8B-B14F-4D97-AF65-F5344CB8AC3E}">
        <p14:creationId xmlns:p14="http://schemas.microsoft.com/office/powerpoint/2010/main" val="319606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2FA48765-8230-4D1F-B79C-4DD00CFDFADF}"/>
              </a:ext>
            </a:extLst>
          </p:cNvPr>
          <p:cNvSpPr>
            <a:spLocks noGrp="1"/>
          </p:cNvSpPr>
          <p:nvPr>
            <p:ph type="sldNum" sz="quarter" idx="10"/>
          </p:nvPr>
        </p:nvSpPr>
        <p:spPr/>
        <p:txBody>
          <a:bodyPr/>
          <a:lstStyle/>
          <a:p>
            <a:fld id="{49B7BD14-4ACE-4401-8A8B-A360C07D0307}" type="slidenum">
              <a:rPr lang="en-US" smtClean="0"/>
              <a:t>5</a:t>
            </a:fld>
            <a:endParaRPr lang="en-US"/>
          </a:p>
        </p:txBody>
      </p:sp>
    </p:spTree>
    <p:extLst>
      <p:ext uri="{BB962C8B-B14F-4D97-AF65-F5344CB8AC3E}">
        <p14:creationId xmlns:p14="http://schemas.microsoft.com/office/powerpoint/2010/main" val="24007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2DA82D0E-36CE-4C9F-9E77-5B7886B57D38}"/>
              </a:ext>
            </a:extLst>
          </p:cNvPr>
          <p:cNvSpPr>
            <a:spLocks noGrp="1"/>
          </p:cNvSpPr>
          <p:nvPr>
            <p:ph type="sldNum" sz="quarter" idx="10"/>
          </p:nvPr>
        </p:nvSpPr>
        <p:spPr/>
        <p:txBody>
          <a:bodyPr/>
          <a:lstStyle/>
          <a:p>
            <a:fld id="{49B7BD14-4ACE-4401-8A8B-A360C07D0307}" type="slidenum">
              <a:rPr lang="en-US" smtClean="0"/>
              <a:t>6</a:t>
            </a:fld>
            <a:endParaRPr lang="en-US"/>
          </a:p>
        </p:txBody>
      </p:sp>
    </p:spTree>
    <p:extLst>
      <p:ext uri="{BB962C8B-B14F-4D97-AF65-F5344CB8AC3E}">
        <p14:creationId xmlns:p14="http://schemas.microsoft.com/office/powerpoint/2010/main" val="146106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5B07165C-4325-4A7E-94C2-EDAEFFE1CDB2}"/>
              </a:ext>
            </a:extLst>
          </p:cNvPr>
          <p:cNvSpPr>
            <a:spLocks noGrp="1"/>
          </p:cNvSpPr>
          <p:nvPr>
            <p:ph type="sldNum" sz="quarter" idx="10"/>
          </p:nvPr>
        </p:nvSpPr>
        <p:spPr/>
        <p:txBody>
          <a:bodyPr/>
          <a:lstStyle/>
          <a:p>
            <a:fld id="{49B7BD14-4ACE-4401-8A8B-A360C07D0307}" type="slidenum">
              <a:rPr lang="en-US" smtClean="0"/>
              <a:t>7</a:t>
            </a:fld>
            <a:endParaRPr lang="en-US"/>
          </a:p>
        </p:txBody>
      </p:sp>
    </p:spTree>
    <p:extLst>
      <p:ext uri="{BB962C8B-B14F-4D97-AF65-F5344CB8AC3E}">
        <p14:creationId xmlns:p14="http://schemas.microsoft.com/office/powerpoint/2010/main" val="36894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9B977A8E-3448-4FCF-A265-A0F5D1EBBFB3}"/>
              </a:ext>
            </a:extLst>
          </p:cNvPr>
          <p:cNvSpPr>
            <a:spLocks noGrp="1"/>
          </p:cNvSpPr>
          <p:nvPr>
            <p:ph type="sldNum" sz="quarter" idx="10"/>
          </p:nvPr>
        </p:nvSpPr>
        <p:spPr/>
        <p:txBody>
          <a:bodyPr/>
          <a:lstStyle/>
          <a:p>
            <a:fld id="{49B7BD14-4ACE-4401-8A8B-A360C07D0307}" type="slidenum">
              <a:rPr lang="en-US" smtClean="0"/>
              <a:t>8</a:t>
            </a:fld>
            <a:endParaRPr lang="en-US"/>
          </a:p>
        </p:txBody>
      </p:sp>
    </p:spTree>
    <p:extLst>
      <p:ext uri="{BB962C8B-B14F-4D97-AF65-F5344CB8AC3E}">
        <p14:creationId xmlns:p14="http://schemas.microsoft.com/office/powerpoint/2010/main" val="299825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a:extLst>
              <a:ext uri="{FF2B5EF4-FFF2-40B4-BE49-F238E27FC236}">
                <a16:creationId xmlns:a16="http://schemas.microsoft.com/office/drawing/2014/main" id="{BA9CC6D9-2B61-4133-82C6-BDEB21FCA47E}"/>
              </a:ext>
            </a:extLst>
          </p:cNvPr>
          <p:cNvSpPr>
            <a:spLocks noGrp="1"/>
          </p:cNvSpPr>
          <p:nvPr>
            <p:ph type="sldNum" sz="quarter" idx="10"/>
          </p:nvPr>
        </p:nvSpPr>
        <p:spPr/>
        <p:txBody>
          <a:bodyPr/>
          <a:lstStyle/>
          <a:p>
            <a:fld id="{49B7BD14-4ACE-4401-8A8B-A360C07D0307}" type="slidenum">
              <a:rPr lang="en-US" smtClean="0"/>
              <a:t>9</a:t>
            </a:fld>
            <a:endParaRPr lang="en-US"/>
          </a:p>
        </p:txBody>
      </p:sp>
    </p:spTree>
    <p:extLst>
      <p:ext uri="{BB962C8B-B14F-4D97-AF65-F5344CB8AC3E}">
        <p14:creationId xmlns:p14="http://schemas.microsoft.com/office/powerpoint/2010/main" val="322602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542C2-DE4A-48DA-93CE-B479AE0D01BD}" type="datetime1">
              <a:rPr lang="en-US" smtClean="0"/>
              <a:t>1/3/2018</a:t>
            </a:fld>
            <a:endParaRPr lang="en-US"/>
          </a:p>
        </p:txBody>
      </p:sp>
      <p:sp>
        <p:nvSpPr>
          <p:cNvPr id="5" name="Footer Placeholder 4"/>
          <p:cNvSpPr>
            <a:spLocks noGrp="1"/>
          </p:cNvSpPr>
          <p:nvPr>
            <p:ph type="ftr" sz="quarter" idx="11"/>
          </p:nvPr>
        </p:nvSpPr>
        <p:spPr/>
        <p:txBody>
          <a:bodyPr/>
          <a:lstStyle/>
          <a:p>
            <a:r>
              <a:rPr lang="en-US"/>
              <a:t>Information about Islam</a:t>
            </a:r>
          </a:p>
        </p:txBody>
      </p:sp>
      <p:sp>
        <p:nvSpPr>
          <p:cNvPr id="6" name="Slide Number Placeholder 5"/>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369745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8DA720-2840-47AA-80A4-26351D2E4FC7}" type="datetime1">
              <a:rPr lang="en-US" smtClean="0"/>
              <a:t>1/3/2018</a:t>
            </a:fld>
            <a:endParaRPr lang="en-US"/>
          </a:p>
        </p:txBody>
      </p:sp>
      <p:sp>
        <p:nvSpPr>
          <p:cNvPr id="5" name="Footer Placeholder 4"/>
          <p:cNvSpPr>
            <a:spLocks noGrp="1"/>
          </p:cNvSpPr>
          <p:nvPr>
            <p:ph type="ftr" sz="quarter" idx="11"/>
          </p:nvPr>
        </p:nvSpPr>
        <p:spPr/>
        <p:txBody>
          <a:bodyPr/>
          <a:lstStyle/>
          <a:p>
            <a:r>
              <a:rPr lang="en-US"/>
              <a:t>Information about Islam</a:t>
            </a:r>
          </a:p>
        </p:txBody>
      </p:sp>
      <p:sp>
        <p:nvSpPr>
          <p:cNvPr id="6" name="Slide Number Placeholder 5"/>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344140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8633AA-5F6C-4FAE-B07F-908F57EA94DD}" type="datetime1">
              <a:rPr lang="en-US" smtClean="0"/>
              <a:t>1/3/2018</a:t>
            </a:fld>
            <a:endParaRPr lang="en-US"/>
          </a:p>
        </p:txBody>
      </p:sp>
      <p:sp>
        <p:nvSpPr>
          <p:cNvPr id="5" name="Footer Placeholder 4"/>
          <p:cNvSpPr>
            <a:spLocks noGrp="1"/>
          </p:cNvSpPr>
          <p:nvPr>
            <p:ph type="ftr" sz="quarter" idx="11"/>
          </p:nvPr>
        </p:nvSpPr>
        <p:spPr/>
        <p:txBody>
          <a:bodyPr/>
          <a:lstStyle/>
          <a:p>
            <a:r>
              <a:rPr lang="en-US"/>
              <a:t>Information about Islam</a:t>
            </a:r>
          </a:p>
        </p:txBody>
      </p:sp>
      <p:sp>
        <p:nvSpPr>
          <p:cNvPr id="6" name="Slide Number Placeholder 5"/>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229242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6326F-66DB-4378-B20F-EE3D2FE5E2DC}" type="datetime1">
              <a:rPr lang="en-US" smtClean="0"/>
              <a:t>1/3/2018</a:t>
            </a:fld>
            <a:endParaRPr lang="en-US"/>
          </a:p>
        </p:txBody>
      </p:sp>
      <p:sp>
        <p:nvSpPr>
          <p:cNvPr id="5" name="Footer Placeholder 4"/>
          <p:cNvSpPr>
            <a:spLocks noGrp="1"/>
          </p:cNvSpPr>
          <p:nvPr>
            <p:ph type="ftr" sz="quarter" idx="11"/>
          </p:nvPr>
        </p:nvSpPr>
        <p:spPr/>
        <p:txBody>
          <a:bodyPr/>
          <a:lstStyle/>
          <a:p>
            <a:r>
              <a:rPr lang="en-US"/>
              <a:t>Information about Islam</a:t>
            </a:r>
          </a:p>
        </p:txBody>
      </p:sp>
      <p:sp>
        <p:nvSpPr>
          <p:cNvPr id="6" name="Slide Number Placeholder 5"/>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214136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209B9-531D-472B-83E3-C8E98FD5B393}" type="datetime1">
              <a:rPr lang="en-US" smtClean="0"/>
              <a:t>1/3/2018</a:t>
            </a:fld>
            <a:endParaRPr lang="en-US"/>
          </a:p>
        </p:txBody>
      </p:sp>
      <p:sp>
        <p:nvSpPr>
          <p:cNvPr id="5" name="Footer Placeholder 4"/>
          <p:cNvSpPr>
            <a:spLocks noGrp="1"/>
          </p:cNvSpPr>
          <p:nvPr>
            <p:ph type="ftr" sz="quarter" idx="11"/>
          </p:nvPr>
        </p:nvSpPr>
        <p:spPr/>
        <p:txBody>
          <a:bodyPr/>
          <a:lstStyle/>
          <a:p>
            <a:r>
              <a:rPr lang="en-US"/>
              <a:t>Information about Islam</a:t>
            </a:r>
          </a:p>
        </p:txBody>
      </p:sp>
      <p:sp>
        <p:nvSpPr>
          <p:cNvPr id="6" name="Slide Number Placeholder 5"/>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397356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D966C-1B8D-4AA2-B2A1-900C97D9D8E2}" type="datetime1">
              <a:rPr lang="en-US" smtClean="0"/>
              <a:t>1/3/2018</a:t>
            </a:fld>
            <a:endParaRPr lang="en-US"/>
          </a:p>
        </p:txBody>
      </p:sp>
      <p:sp>
        <p:nvSpPr>
          <p:cNvPr id="6" name="Footer Placeholder 5"/>
          <p:cNvSpPr>
            <a:spLocks noGrp="1"/>
          </p:cNvSpPr>
          <p:nvPr>
            <p:ph type="ftr" sz="quarter" idx="11"/>
          </p:nvPr>
        </p:nvSpPr>
        <p:spPr/>
        <p:txBody>
          <a:bodyPr/>
          <a:lstStyle/>
          <a:p>
            <a:r>
              <a:rPr lang="en-US"/>
              <a:t>Information about Islam</a:t>
            </a:r>
          </a:p>
        </p:txBody>
      </p:sp>
      <p:sp>
        <p:nvSpPr>
          <p:cNvPr id="7" name="Slide Number Placeholder 6"/>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27999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C70AD4-03E2-4A45-B1D7-3A0A75AE08FF}" type="datetime1">
              <a:rPr lang="en-US" smtClean="0"/>
              <a:t>1/3/2018</a:t>
            </a:fld>
            <a:endParaRPr lang="en-US"/>
          </a:p>
        </p:txBody>
      </p:sp>
      <p:sp>
        <p:nvSpPr>
          <p:cNvPr id="8" name="Footer Placeholder 7"/>
          <p:cNvSpPr>
            <a:spLocks noGrp="1"/>
          </p:cNvSpPr>
          <p:nvPr>
            <p:ph type="ftr" sz="quarter" idx="11"/>
          </p:nvPr>
        </p:nvSpPr>
        <p:spPr/>
        <p:txBody>
          <a:bodyPr/>
          <a:lstStyle/>
          <a:p>
            <a:r>
              <a:rPr lang="en-US"/>
              <a:t>Information about Islam</a:t>
            </a:r>
          </a:p>
        </p:txBody>
      </p:sp>
      <p:sp>
        <p:nvSpPr>
          <p:cNvPr id="9" name="Slide Number Placeholder 8"/>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40842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9EECE4-D1FD-413F-A140-6F007EF0CCBF}" type="datetime1">
              <a:rPr lang="en-US" smtClean="0"/>
              <a:t>1/3/2018</a:t>
            </a:fld>
            <a:endParaRPr lang="en-US"/>
          </a:p>
        </p:txBody>
      </p:sp>
      <p:sp>
        <p:nvSpPr>
          <p:cNvPr id="4" name="Footer Placeholder 3"/>
          <p:cNvSpPr>
            <a:spLocks noGrp="1"/>
          </p:cNvSpPr>
          <p:nvPr>
            <p:ph type="ftr" sz="quarter" idx="11"/>
          </p:nvPr>
        </p:nvSpPr>
        <p:spPr/>
        <p:txBody>
          <a:bodyPr/>
          <a:lstStyle/>
          <a:p>
            <a:r>
              <a:rPr lang="en-US"/>
              <a:t>Information about Islam</a:t>
            </a:r>
          </a:p>
        </p:txBody>
      </p:sp>
      <p:sp>
        <p:nvSpPr>
          <p:cNvPr id="5" name="Slide Number Placeholder 4"/>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182361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D872D-F246-4449-867F-8F6FD777E90E}" type="datetime1">
              <a:rPr lang="en-US" smtClean="0"/>
              <a:t>1/3/2018</a:t>
            </a:fld>
            <a:endParaRPr lang="en-US"/>
          </a:p>
        </p:txBody>
      </p:sp>
      <p:sp>
        <p:nvSpPr>
          <p:cNvPr id="3" name="Footer Placeholder 2"/>
          <p:cNvSpPr>
            <a:spLocks noGrp="1"/>
          </p:cNvSpPr>
          <p:nvPr>
            <p:ph type="ftr" sz="quarter" idx="11"/>
          </p:nvPr>
        </p:nvSpPr>
        <p:spPr/>
        <p:txBody>
          <a:bodyPr/>
          <a:lstStyle/>
          <a:p>
            <a:r>
              <a:rPr lang="en-US"/>
              <a:t>Information about Islam</a:t>
            </a:r>
          </a:p>
        </p:txBody>
      </p:sp>
      <p:sp>
        <p:nvSpPr>
          <p:cNvPr id="4" name="Slide Number Placeholder 3"/>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294194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59DDA8-A52B-4FD6-8DCF-A54185AA4377}" type="datetime1">
              <a:rPr lang="en-US" smtClean="0"/>
              <a:t>1/3/2018</a:t>
            </a:fld>
            <a:endParaRPr lang="en-US"/>
          </a:p>
        </p:txBody>
      </p:sp>
      <p:sp>
        <p:nvSpPr>
          <p:cNvPr id="6" name="Footer Placeholder 5"/>
          <p:cNvSpPr>
            <a:spLocks noGrp="1"/>
          </p:cNvSpPr>
          <p:nvPr>
            <p:ph type="ftr" sz="quarter" idx="11"/>
          </p:nvPr>
        </p:nvSpPr>
        <p:spPr/>
        <p:txBody>
          <a:bodyPr/>
          <a:lstStyle/>
          <a:p>
            <a:r>
              <a:rPr lang="en-US"/>
              <a:t>Information about Islam</a:t>
            </a:r>
          </a:p>
        </p:txBody>
      </p:sp>
      <p:sp>
        <p:nvSpPr>
          <p:cNvPr id="7" name="Slide Number Placeholder 6"/>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167307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009404-C65F-46DD-91CC-7E69688A801E}" type="datetime1">
              <a:rPr lang="en-US" smtClean="0"/>
              <a:t>1/3/2018</a:t>
            </a:fld>
            <a:endParaRPr lang="en-US"/>
          </a:p>
        </p:txBody>
      </p:sp>
      <p:sp>
        <p:nvSpPr>
          <p:cNvPr id="6" name="Footer Placeholder 5"/>
          <p:cNvSpPr>
            <a:spLocks noGrp="1"/>
          </p:cNvSpPr>
          <p:nvPr>
            <p:ph type="ftr" sz="quarter" idx="11"/>
          </p:nvPr>
        </p:nvSpPr>
        <p:spPr/>
        <p:txBody>
          <a:bodyPr/>
          <a:lstStyle/>
          <a:p>
            <a:r>
              <a:rPr lang="en-US"/>
              <a:t>Information about Islam</a:t>
            </a:r>
          </a:p>
        </p:txBody>
      </p:sp>
      <p:sp>
        <p:nvSpPr>
          <p:cNvPr id="7" name="Slide Number Placeholder 6"/>
          <p:cNvSpPr>
            <a:spLocks noGrp="1"/>
          </p:cNvSpPr>
          <p:nvPr>
            <p:ph type="sldNum" sz="quarter" idx="12"/>
          </p:nvPr>
        </p:nvSpPr>
        <p:spPr/>
        <p:txBody>
          <a:bodyPr/>
          <a:lstStyle/>
          <a:p>
            <a:fld id="{E8F12B1E-5C19-4374-B28F-0D414CB7910A}" type="slidenum">
              <a:rPr lang="en-US" smtClean="0"/>
              <a:t>‹#›</a:t>
            </a:fld>
            <a:endParaRPr lang="en-US"/>
          </a:p>
        </p:txBody>
      </p:sp>
    </p:spTree>
    <p:extLst>
      <p:ext uri="{BB962C8B-B14F-4D97-AF65-F5344CB8AC3E}">
        <p14:creationId xmlns:p14="http://schemas.microsoft.com/office/powerpoint/2010/main" val="236994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9A6AD-EBEA-43B8-AC83-0C5D87EE8575}" type="datetime1">
              <a:rPr lang="en-US" smtClean="0"/>
              <a:t>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about Islam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12B1E-5C19-4374-B28F-0D414CB7910A}" type="slidenum">
              <a:rPr lang="en-US" smtClean="0"/>
              <a:t>‹#›</a:t>
            </a:fld>
            <a:endParaRPr lang="en-US"/>
          </a:p>
        </p:txBody>
      </p:sp>
    </p:spTree>
    <p:extLst>
      <p:ext uri="{BB962C8B-B14F-4D97-AF65-F5344CB8AC3E}">
        <p14:creationId xmlns:p14="http://schemas.microsoft.com/office/powerpoint/2010/main" val="3798342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nswers@IslamMercy.net" TargetMode="External"/><Relationship Id="rId4" Type="http://schemas.openxmlformats.org/officeDocument/2006/relationships/hyperlink" Target="http://Answers.IslamMercy.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Answers@IslamMercy.net" TargetMode="External"/><Relationship Id="rId2" Type="http://schemas.openxmlformats.org/officeDocument/2006/relationships/hyperlink" Target="http://Answers.IslamMercy.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1EB760-A292-4EEA-835B-1A4B099F696E}"/>
              </a:ext>
            </a:extLst>
          </p:cNvPr>
          <p:cNvPicPr>
            <a:picLocks noChangeAspect="1"/>
          </p:cNvPicPr>
          <p:nvPr/>
        </p:nvPicPr>
        <p:blipFill>
          <a:blip r:embed="rId3"/>
          <a:stretch>
            <a:fillRect/>
          </a:stretch>
        </p:blipFill>
        <p:spPr>
          <a:xfrm>
            <a:off x="3228975" y="1324360"/>
            <a:ext cx="5494696" cy="4386263"/>
          </a:xfrm>
          <a:prstGeom prst="rect">
            <a:avLst/>
          </a:prstGeom>
        </p:spPr>
      </p:pic>
      <p:sp>
        <p:nvSpPr>
          <p:cNvPr id="8" name="TextBox 7">
            <a:extLst>
              <a:ext uri="{FF2B5EF4-FFF2-40B4-BE49-F238E27FC236}">
                <a16:creationId xmlns:a16="http://schemas.microsoft.com/office/drawing/2014/main" id="{45FA5006-D4E0-4294-8147-4A34EB029C21}"/>
              </a:ext>
            </a:extLst>
          </p:cNvPr>
          <p:cNvSpPr txBox="1"/>
          <p:nvPr/>
        </p:nvSpPr>
        <p:spPr>
          <a:xfrm>
            <a:off x="287382" y="793630"/>
            <a:ext cx="2769327" cy="5170646"/>
          </a:xfrm>
          <a:prstGeom prst="rect">
            <a:avLst/>
          </a:prstGeom>
          <a:noFill/>
        </p:spPr>
        <p:txBody>
          <a:bodyPr wrap="square" rtlCol="0">
            <a:spAutoFit/>
          </a:bodyPr>
          <a:lstStyle/>
          <a:p>
            <a:r>
              <a:rPr lang="en-US" sz="2400" b="1" dirty="0">
                <a:solidFill>
                  <a:schemeClr val="accent1"/>
                </a:solidFill>
                <a:effectLst>
                  <a:outerShdw blurRad="38100" dist="38100" dir="2700000" algn="tl">
                    <a:srgbClr val="000000">
                      <a:alpha val="43137"/>
                    </a:srgbClr>
                  </a:outerShdw>
                </a:effectLst>
              </a:rPr>
              <a:t>Population of Muslims</a:t>
            </a:r>
          </a:p>
          <a:p>
            <a:endParaRPr lang="en-US" dirty="0"/>
          </a:p>
          <a:p>
            <a:pPr marL="285750" indent="-285750">
              <a:spcAft>
                <a:spcPts val="1200"/>
              </a:spcAft>
              <a:buClr>
                <a:schemeClr val="accent1"/>
              </a:buClr>
              <a:buFont typeface="Arial" panose="020B0604020202020204" pitchFamily="34" charset="0"/>
              <a:buChar char="•"/>
            </a:pPr>
            <a:r>
              <a:rPr lang="en-US" sz="1600" dirty="0"/>
              <a:t>As of 2010, there were an estimated 1.6 billion Muslims around the world </a:t>
            </a:r>
          </a:p>
          <a:p>
            <a:pPr marL="285750" indent="-285750">
              <a:spcAft>
                <a:spcPts val="1200"/>
              </a:spcAft>
              <a:buClr>
                <a:schemeClr val="accent1"/>
              </a:buClr>
              <a:buFont typeface="Arial" panose="020B0604020202020204" pitchFamily="34" charset="0"/>
              <a:buChar char="•"/>
            </a:pPr>
            <a:r>
              <a:rPr lang="en-US" sz="1600" dirty="0"/>
              <a:t>62% of Muslims live in the Asia-Pacific region. </a:t>
            </a:r>
          </a:p>
          <a:p>
            <a:pPr marL="285750" indent="-285750">
              <a:spcAft>
                <a:spcPts val="1200"/>
              </a:spcAft>
              <a:buClr>
                <a:schemeClr val="accent1"/>
              </a:buClr>
              <a:buFont typeface="Arial" panose="020B0604020202020204" pitchFamily="34" charset="0"/>
              <a:buChar char="•"/>
            </a:pPr>
            <a:r>
              <a:rPr lang="en-US" sz="1600" dirty="0"/>
              <a:t>344 million Muslims live in India and Pakistan.</a:t>
            </a:r>
          </a:p>
          <a:p>
            <a:pPr marL="285750" indent="-285750">
              <a:spcAft>
                <a:spcPts val="1200"/>
              </a:spcAft>
              <a:buClr>
                <a:schemeClr val="accent1"/>
              </a:buClr>
              <a:buFont typeface="Arial" panose="020B0604020202020204" pitchFamily="34" charset="0"/>
              <a:buChar char="•"/>
            </a:pPr>
            <a:r>
              <a:rPr lang="en-US" sz="1600" dirty="0"/>
              <a:t> Indonesia has the largest Muslim population in the world, with approximately 225 million.</a:t>
            </a:r>
          </a:p>
          <a:p>
            <a:pPr marL="285750" indent="-285750">
              <a:spcAft>
                <a:spcPts val="1200"/>
              </a:spcAft>
              <a:buClr>
                <a:schemeClr val="accent1"/>
              </a:buClr>
              <a:buFont typeface="Arial" panose="020B0604020202020204" pitchFamily="34" charset="0"/>
              <a:buChar char="•"/>
            </a:pPr>
            <a:r>
              <a:rPr lang="en-US" sz="1600" dirty="0"/>
              <a:t>Arab Muslims are about 20% of the total Muslim population.</a:t>
            </a:r>
          </a:p>
        </p:txBody>
      </p:sp>
      <p:sp>
        <p:nvSpPr>
          <p:cNvPr id="2" name="TextBox 1">
            <a:extLst>
              <a:ext uri="{FF2B5EF4-FFF2-40B4-BE49-F238E27FC236}">
                <a16:creationId xmlns:a16="http://schemas.microsoft.com/office/drawing/2014/main" id="{7886D715-8CEF-4B04-A871-2E773D8D2C1B}"/>
              </a:ext>
            </a:extLst>
          </p:cNvPr>
          <p:cNvSpPr txBox="1"/>
          <p:nvPr/>
        </p:nvSpPr>
        <p:spPr>
          <a:xfrm>
            <a:off x="2137954" y="270410"/>
            <a:ext cx="5172890" cy="523220"/>
          </a:xfrm>
          <a:prstGeom prst="rect">
            <a:avLst/>
          </a:prstGeom>
          <a:noFill/>
        </p:spPr>
        <p:txBody>
          <a:bodyPr wrap="square" rtlCol="0">
            <a:spAutoFit/>
          </a:bodyPr>
          <a:lstStyle/>
          <a:p>
            <a:r>
              <a:rPr lang="en-US" sz="2800" b="1" dirty="0">
                <a:solidFill>
                  <a:schemeClr val="accent1"/>
                </a:solidFill>
                <a:effectLst>
                  <a:outerShdw blurRad="38100" dist="38100" dir="2700000" algn="tl">
                    <a:srgbClr val="000000">
                      <a:alpha val="43137"/>
                    </a:srgbClr>
                  </a:outerShdw>
                </a:effectLst>
              </a:rPr>
              <a:t>General Information about Islam</a:t>
            </a:r>
          </a:p>
        </p:txBody>
      </p:sp>
      <p:sp>
        <p:nvSpPr>
          <p:cNvPr id="6" name="Rectangle 5">
            <a:extLst>
              <a:ext uri="{FF2B5EF4-FFF2-40B4-BE49-F238E27FC236}">
                <a16:creationId xmlns:a16="http://schemas.microsoft.com/office/drawing/2014/main" id="{FE2FEECC-C4B6-4BA0-B2B1-59767499E55A}"/>
              </a:ext>
            </a:extLst>
          </p:cNvPr>
          <p:cNvSpPr/>
          <p:nvPr/>
        </p:nvSpPr>
        <p:spPr>
          <a:xfrm>
            <a:off x="5547895" y="5723923"/>
            <a:ext cx="3515360" cy="7810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oAutofit/>
          </a:bodyPr>
          <a:lstStyle/>
          <a:p>
            <a:pPr marL="0" marR="0" fontAlgn="base">
              <a:lnSpc>
                <a:spcPct val="90000"/>
              </a:lnSpc>
              <a:spcBef>
                <a:spcPts val="0"/>
              </a:spcBef>
              <a:spcAft>
                <a:spcPts val="0"/>
              </a:spcAft>
            </a:pPr>
            <a:r>
              <a:rPr lang="en-US" sz="1600" u="sng">
                <a:solidFill>
                  <a:srgbClr val="1F3864"/>
                </a:solidFill>
                <a:effectLst/>
                <a:latin typeface="Georgia" panose="02040502050405020303" pitchFamily="18" charset="0"/>
                <a:ea typeface="Times New Roman" panose="02020603050405020304" pitchFamily="18" charset="0"/>
                <a:hlinkClick r:id="rId4"/>
              </a:rPr>
              <a:t>http://Answers.IslamMercy.net</a:t>
            </a:r>
            <a:endParaRPr lang="en-US" sz="120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600" u="sng">
                <a:solidFill>
                  <a:srgbClr val="1F3864"/>
                </a:solidFill>
                <a:effectLst/>
                <a:latin typeface="Georgia" panose="02040502050405020303" pitchFamily="18" charset="0"/>
                <a:ea typeface="Times New Roman" panose="02020603050405020304" pitchFamily="18" charset="0"/>
                <a:hlinkClick r:id="rId5"/>
              </a:rPr>
              <a:t>Answers@IslamMercy.net</a:t>
            </a:r>
            <a:endParaRPr lang="en-US" sz="120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200" kern="12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82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55E0EC-BE9B-4D59-9947-ACFB138D1417}"/>
              </a:ext>
            </a:extLst>
          </p:cNvPr>
          <p:cNvSpPr txBox="1"/>
          <p:nvPr/>
        </p:nvSpPr>
        <p:spPr>
          <a:xfrm>
            <a:off x="4502333" y="574766"/>
            <a:ext cx="4502330" cy="6401753"/>
          </a:xfrm>
          <a:prstGeom prst="rect">
            <a:avLst/>
          </a:prstGeom>
          <a:noFill/>
        </p:spPr>
        <p:txBody>
          <a:bodyPr wrap="square" rtlCol="0">
            <a:spAutoFit/>
          </a:bodyPr>
          <a:lstStyle/>
          <a:p>
            <a:pPr marL="342900" indent="-342900">
              <a:spcAft>
                <a:spcPts val="600"/>
              </a:spcAft>
              <a:buFont typeface="+mj-lt"/>
              <a:buAutoNum type="arabicPeriod" startAt="8"/>
            </a:pPr>
            <a:r>
              <a:rPr lang="en-US" sz="1600" dirty="0"/>
              <a:t>Sincerely repent, for If you do that, then God will forgive you. </a:t>
            </a:r>
          </a:p>
          <a:p>
            <a:pPr marL="342900" indent="-342900">
              <a:spcAft>
                <a:spcPts val="600"/>
              </a:spcAft>
              <a:buFont typeface="+mj-lt"/>
              <a:buAutoNum type="arabicPeriod" startAt="8"/>
            </a:pPr>
            <a:r>
              <a:rPr lang="en-US" sz="1600" dirty="0"/>
              <a:t>Don’t take the life that God made sacred except for a lawful cause. The family of the victim are given the right to seek revenge and damages.</a:t>
            </a:r>
          </a:p>
          <a:p>
            <a:pPr marL="342900" indent="-342900">
              <a:spcAft>
                <a:spcPts val="600"/>
              </a:spcAft>
              <a:buFont typeface="+mj-lt"/>
              <a:buAutoNum type="arabicPeriod" startAt="8"/>
            </a:pPr>
            <a:r>
              <a:rPr lang="en-US" sz="1600" dirty="0"/>
              <a:t>Don’t take the money of the orphan except to improve it. Give him/her back his/her money when (s)he becomes an adult.</a:t>
            </a:r>
          </a:p>
          <a:p>
            <a:pPr marL="342900" indent="-342900">
              <a:spcAft>
                <a:spcPts val="600"/>
              </a:spcAft>
              <a:buFont typeface="+mj-lt"/>
              <a:buAutoNum type="arabicPeriod" startAt="8"/>
            </a:pPr>
            <a:r>
              <a:rPr lang="en-US" sz="1600" dirty="0"/>
              <a:t>Be just and fair when you weigh during trading, and don’t cheat.</a:t>
            </a:r>
          </a:p>
          <a:p>
            <a:pPr marL="342900" indent="-342900">
              <a:spcAft>
                <a:spcPts val="600"/>
              </a:spcAft>
              <a:buFont typeface="+mj-lt"/>
              <a:buAutoNum type="arabicPeriod" startAt="8"/>
            </a:pPr>
            <a:r>
              <a:rPr lang="en-US" sz="1600" dirty="0"/>
              <a:t>Don’t seek knowledge that you are not entitled to know. For God will judge you for what you hear, what you see and what is in your heart.</a:t>
            </a:r>
          </a:p>
          <a:p>
            <a:pPr marL="342900" indent="-342900">
              <a:spcAft>
                <a:spcPts val="600"/>
              </a:spcAft>
              <a:buFont typeface="+mj-lt"/>
              <a:buAutoNum type="arabicPeriod" startAt="8"/>
            </a:pPr>
            <a:r>
              <a:rPr lang="en-US" sz="1600" dirty="0"/>
              <a:t>Don’t walk on the earth with insolence, for you are not as tall as the mountains and you are not going to destroy the earth.</a:t>
            </a:r>
          </a:p>
          <a:p>
            <a:pPr marL="342900" indent="-342900">
              <a:spcAft>
                <a:spcPts val="600"/>
              </a:spcAft>
              <a:buFont typeface="+mj-lt"/>
              <a:buAutoNum type="arabicPeriod" startAt="8"/>
            </a:pPr>
            <a:r>
              <a:rPr lang="en-US" sz="1600" dirty="0"/>
              <a:t>If you seek other Gods beside God, you will be thrown in hell and will have sever humiliation and sorrow.</a:t>
            </a:r>
          </a:p>
          <a:p>
            <a:pPr marL="342900" indent="-342900">
              <a:spcAft>
                <a:spcPts val="600"/>
              </a:spcAft>
              <a:buFont typeface="+mj-lt"/>
              <a:buAutoNum type="arabicPeriod" startAt="8"/>
            </a:pPr>
            <a:r>
              <a:rPr lang="en-US" sz="1600" dirty="0"/>
              <a:t>Life for life, eye for eye, nose for nose, ear for ear, tooth for tooth and injuries for equal injuries unless the victim or the family forgives.</a:t>
            </a:r>
          </a:p>
          <a:p>
            <a:pPr marL="342900" indent="-342900">
              <a:buFont typeface="+mj-lt"/>
              <a:buAutoNum type="arabicPeriod" startAt="8"/>
            </a:pPr>
            <a:endParaRPr lang="en-US" dirty="0"/>
          </a:p>
        </p:txBody>
      </p:sp>
      <p:sp>
        <p:nvSpPr>
          <p:cNvPr id="4" name="TextBox 3">
            <a:extLst>
              <a:ext uri="{FF2B5EF4-FFF2-40B4-BE49-F238E27FC236}">
                <a16:creationId xmlns:a16="http://schemas.microsoft.com/office/drawing/2014/main" id="{9D07B825-7326-4674-99D9-1BAC1D9F5443}"/>
              </a:ext>
            </a:extLst>
          </p:cNvPr>
          <p:cNvSpPr txBox="1"/>
          <p:nvPr/>
        </p:nvSpPr>
        <p:spPr>
          <a:xfrm>
            <a:off x="409304" y="627016"/>
            <a:ext cx="3884023" cy="5724644"/>
          </a:xfrm>
          <a:prstGeom prst="rect">
            <a:avLst/>
          </a:prstGeom>
          <a:noFill/>
        </p:spPr>
        <p:txBody>
          <a:bodyPr wrap="square" rtlCol="0">
            <a:spAutoFit/>
          </a:bodyPr>
          <a:lstStyle/>
          <a:p>
            <a:pPr marL="342900" indent="-342900">
              <a:spcAft>
                <a:spcPts val="600"/>
              </a:spcAft>
              <a:buFont typeface="+mj-lt"/>
              <a:buAutoNum type="arabicPeriod"/>
            </a:pPr>
            <a:r>
              <a:rPr lang="en-US" sz="1600" dirty="0"/>
              <a:t>Worship Non but God and don’t take partners or middle Gods beside him.</a:t>
            </a:r>
          </a:p>
          <a:p>
            <a:pPr marL="342900" indent="-342900">
              <a:spcAft>
                <a:spcPts val="600"/>
              </a:spcAft>
              <a:buFont typeface="+mj-lt"/>
              <a:buAutoNum type="arabicPeriod"/>
            </a:pPr>
            <a:r>
              <a:rPr lang="en-US" sz="1600" dirty="0"/>
              <a:t>Be kind to the parents, especially when they become old. Don’t say a word that would offend them and don’t rebuke them. Pray for them by saying “O God, give them from your mercy for they brought me to life and have raised me while I was a child”.</a:t>
            </a:r>
          </a:p>
          <a:p>
            <a:pPr marL="342900" indent="-342900">
              <a:spcAft>
                <a:spcPts val="600"/>
              </a:spcAft>
              <a:buFont typeface="+mj-lt"/>
              <a:buAutoNum type="arabicPeriod"/>
            </a:pPr>
            <a:r>
              <a:rPr lang="en-US" sz="1600" dirty="0"/>
              <a:t>Don’t be stingy and don’t be extravagant for they are wrong doers.</a:t>
            </a:r>
          </a:p>
          <a:p>
            <a:pPr marL="342900" indent="-342900">
              <a:spcAft>
                <a:spcPts val="600"/>
              </a:spcAft>
              <a:buFont typeface="+mj-lt"/>
              <a:buAutoNum type="arabicPeriod"/>
            </a:pPr>
            <a:r>
              <a:rPr lang="en-US" sz="1600" dirty="0"/>
              <a:t>Don’t kill your children out of fear of poverty. God will provides for you and them.</a:t>
            </a:r>
          </a:p>
          <a:p>
            <a:pPr marL="342900" indent="-342900">
              <a:spcAft>
                <a:spcPts val="600"/>
              </a:spcAft>
              <a:buFont typeface="+mj-lt"/>
              <a:buAutoNum type="arabicPeriod"/>
            </a:pPr>
            <a:r>
              <a:rPr lang="en-US" sz="1600" dirty="0"/>
              <a:t>God may give or hold for a wisdom known to him, for he knows his servants very well.</a:t>
            </a:r>
          </a:p>
          <a:p>
            <a:pPr marL="342900" indent="-342900">
              <a:spcAft>
                <a:spcPts val="600"/>
              </a:spcAft>
              <a:buFont typeface="+mj-lt"/>
              <a:buAutoNum type="arabicPeriod"/>
            </a:pPr>
            <a:r>
              <a:rPr lang="en-US" sz="1600" dirty="0"/>
              <a:t>Don’t approach adultery or fornication, for they are so evil.</a:t>
            </a:r>
          </a:p>
          <a:p>
            <a:pPr marL="342900" indent="-342900">
              <a:spcAft>
                <a:spcPts val="600"/>
              </a:spcAft>
              <a:buFont typeface="+mj-lt"/>
              <a:buAutoNum type="arabicPeriod"/>
            </a:pPr>
            <a:r>
              <a:rPr lang="en-US" sz="1600" dirty="0"/>
              <a:t>Have a clean heart free of evil. For God is well aware of what is in your heart.</a:t>
            </a:r>
          </a:p>
        </p:txBody>
      </p:sp>
      <p:sp>
        <p:nvSpPr>
          <p:cNvPr id="6" name="TextBox 5">
            <a:extLst>
              <a:ext uri="{FF2B5EF4-FFF2-40B4-BE49-F238E27FC236}">
                <a16:creationId xmlns:a16="http://schemas.microsoft.com/office/drawing/2014/main" id="{DF662E22-92A3-4CDD-AE41-9EBAD8CD2CC7}"/>
              </a:ext>
            </a:extLst>
          </p:cNvPr>
          <p:cNvSpPr txBox="1"/>
          <p:nvPr/>
        </p:nvSpPr>
        <p:spPr>
          <a:xfrm>
            <a:off x="1027613" y="113212"/>
            <a:ext cx="7215501" cy="677108"/>
          </a:xfrm>
          <a:prstGeom prst="rect">
            <a:avLst/>
          </a:prstGeom>
          <a:noFill/>
        </p:spPr>
        <p:txBody>
          <a:bodyPr wrap="none" rtlCol="0">
            <a:spAutoFit/>
          </a:bodyPr>
          <a:lstStyle/>
          <a:p>
            <a:r>
              <a:rPr lang="en-US" sz="2000" b="1" dirty="0">
                <a:solidFill>
                  <a:schemeClr val="accent1"/>
                </a:solidFill>
                <a:effectLst>
                  <a:outerShdw blurRad="38100" dist="38100" dir="2700000" algn="tl">
                    <a:srgbClr val="000000">
                      <a:alpha val="43137"/>
                    </a:srgbClr>
                  </a:outerShdw>
                </a:effectLst>
              </a:rPr>
              <a:t>The Commandments in Islam from the Quran (17:23-39) and (5:45)</a:t>
            </a:r>
          </a:p>
          <a:p>
            <a:endParaRPr lang="en-US" dirty="0"/>
          </a:p>
        </p:txBody>
      </p:sp>
      <p:cxnSp>
        <p:nvCxnSpPr>
          <p:cNvPr id="9" name="Straight Connector 8">
            <a:extLst>
              <a:ext uri="{FF2B5EF4-FFF2-40B4-BE49-F238E27FC236}">
                <a16:creationId xmlns:a16="http://schemas.microsoft.com/office/drawing/2014/main" id="{F45A796A-7128-431E-900A-DC859B298E86}"/>
              </a:ext>
            </a:extLst>
          </p:cNvPr>
          <p:cNvCxnSpPr>
            <a:cxnSpLocks/>
          </p:cNvCxnSpPr>
          <p:nvPr/>
        </p:nvCxnSpPr>
        <p:spPr>
          <a:xfrm>
            <a:off x="4511040" y="548640"/>
            <a:ext cx="0" cy="61395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9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E90674-5E78-4E59-A221-FB4177113E43}"/>
              </a:ext>
            </a:extLst>
          </p:cNvPr>
          <p:cNvSpPr txBox="1"/>
          <p:nvPr/>
        </p:nvSpPr>
        <p:spPr>
          <a:xfrm>
            <a:off x="2877953" y="1732547"/>
            <a:ext cx="3334824" cy="923330"/>
          </a:xfrm>
          <a:prstGeom prst="rect">
            <a:avLst/>
          </a:prstGeom>
          <a:noFill/>
        </p:spPr>
        <p:txBody>
          <a:bodyPr wrap="none" rtlCol="0">
            <a:spAutoFit/>
          </a:bodyPr>
          <a:lstStyle/>
          <a:p>
            <a:r>
              <a:rPr lang="en-US" sz="5400" dirty="0"/>
              <a:t>Questions?</a:t>
            </a:r>
          </a:p>
        </p:txBody>
      </p:sp>
      <p:sp>
        <p:nvSpPr>
          <p:cNvPr id="3" name="Rectangle 2">
            <a:extLst>
              <a:ext uri="{FF2B5EF4-FFF2-40B4-BE49-F238E27FC236}">
                <a16:creationId xmlns:a16="http://schemas.microsoft.com/office/drawing/2014/main" id="{FE2FEECC-C4B6-4BA0-B2B1-59767499E55A}"/>
              </a:ext>
            </a:extLst>
          </p:cNvPr>
          <p:cNvSpPr/>
          <p:nvPr/>
        </p:nvSpPr>
        <p:spPr>
          <a:xfrm>
            <a:off x="2872071" y="2942222"/>
            <a:ext cx="3515360" cy="7810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noAutofit/>
          </a:bodyPr>
          <a:lstStyle/>
          <a:p>
            <a:pPr marL="0" marR="0" fontAlgn="base">
              <a:lnSpc>
                <a:spcPct val="90000"/>
              </a:lnSpc>
              <a:spcBef>
                <a:spcPts val="0"/>
              </a:spcBef>
              <a:spcAft>
                <a:spcPts val="0"/>
              </a:spcAft>
            </a:pPr>
            <a:r>
              <a:rPr lang="en-US" sz="1600" u="sng" dirty="0">
                <a:solidFill>
                  <a:srgbClr val="1F3864"/>
                </a:solidFill>
                <a:effectLst/>
                <a:latin typeface="Georgia" panose="02040502050405020303" pitchFamily="18" charset="0"/>
                <a:ea typeface="Times New Roman" panose="02020603050405020304" pitchFamily="18" charset="0"/>
                <a:hlinkClick r:id="rId2"/>
              </a:rPr>
              <a:t>http://Answers.IslamMercy.net</a:t>
            </a:r>
            <a:endParaRPr lang="en-US" sz="1200" dirty="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600" u="sng" dirty="0">
                <a:solidFill>
                  <a:srgbClr val="1F3864"/>
                </a:solidFill>
                <a:effectLst/>
                <a:latin typeface="Georgia" panose="02040502050405020303" pitchFamily="18" charset="0"/>
                <a:ea typeface="Times New Roman" panose="02020603050405020304" pitchFamily="18" charset="0"/>
                <a:hlinkClick r:id="rId3"/>
              </a:rPr>
              <a:t>Answers@IslamMercy.net</a:t>
            </a:r>
            <a:endParaRPr lang="en-US" sz="1200" dirty="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fontAlgn="base">
              <a:lnSpc>
                <a:spcPct val="90000"/>
              </a:lnSpc>
              <a:spcBef>
                <a:spcPts val="0"/>
              </a:spcBef>
              <a:spcAft>
                <a:spcPts val="0"/>
              </a:spcAft>
            </a:pPr>
            <a:r>
              <a:rPr lang="en-US" sz="1200" kern="12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391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C80E3DB1-3FE4-43F2-A7E2-33ECD5AA9B1C}"/>
              </a:ext>
            </a:extLst>
          </p:cNvPr>
          <p:cNvSpPr txBox="1">
            <a:spLocks noChangeArrowheads="1"/>
          </p:cNvSpPr>
          <p:nvPr/>
        </p:nvSpPr>
        <p:spPr bwMode="auto">
          <a:xfrm>
            <a:off x="1885950" y="1314450"/>
            <a:ext cx="5600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1800"/>
          </a:p>
        </p:txBody>
      </p:sp>
      <p:sp>
        <p:nvSpPr>
          <p:cNvPr id="2053" name="Text Box 5">
            <a:extLst>
              <a:ext uri="{FF2B5EF4-FFF2-40B4-BE49-F238E27FC236}">
                <a16:creationId xmlns:a16="http://schemas.microsoft.com/office/drawing/2014/main" id="{618AF12F-D84F-4F87-B108-8D62401188AF}"/>
              </a:ext>
            </a:extLst>
          </p:cNvPr>
          <p:cNvSpPr txBox="1">
            <a:spLocks noChangeArrowheads="1"/>
          </p:cNvSpPr>
          <p:nvPr/>
        </p:nvSpPr>
        <p:spPr bwMode="auto">
          <a:xfrm>
            <a:off x="609600" y="731520"/>
            <a:ext cx="81915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buClr>
                <a:srgbClr val="FFCC00"/>
              </a:buClr>
              <a:buSzPct val="150000"/>
              <a:defRPr/>
            </a:pPr>
            <a:r>
              <a:rPr lang="en-US" altLang="en-US" sz="2400" dirty="0"/>
              <a:t>The word </a:t>
            </a:r>
            <a:r>
              <a:rPr lang="en-US" altLang="en-US" sz="2400" dirty="0">
                <a:solidFill>
                  <a:schemeClr val="accent1"/>
                </a:solidFill>
                <a:effectLst>
                  <a:outerShdw blurRad="38100" dist="38100" dir="2700000" algn="tl">
                    <a:srgbClr val="000000">
                      <a:alpha val="43137"/>
                    </a:srgbClr>
                  </a:outerShdw>
                </a:effectLst>
              </a:rPr>
              <a:t>"Islam"</a:t>
            </a:r>
            <a:r>
              <a:rPr lang="en-US" altLang="en-US" sz="2400" dirty="0">
                <a:solidFill>
                  <a:srgbClr val="FF0000"/>
                </a:solidFill>
              </a:rPr>
              <a:t> </a:t>
            </a:r>
            <a:r>
              <a:rPr lang="en-US" altLang="en-US" sz="2400" dirty="0"/>
              <a:t>is an Arabic word which means "submission to the will of God". This word comes from the same root as the Arabic word </a:t>
            </a:r>
            <a:r>
              <a:rPr lang="en-US" altLang="en-US" sz="2400" dirty="0">
                <a:solidFill>
                  <a:schemeClr val="accent1"/>
                </a:solidFill>
                <a:effectLst>
                  <a:outerShdw blurRad="38100" dist="38100" dir="2700000" algn="tl">
                    <a:srgbClr val="000000">
                      <a:alpha val="43137"/>
                    </a:srgbClr>
                  </a:outerShdw>
                </a:effectLst>
              </a:rPr>
              <a:t>“Salam” </a:t>
            </a:r>
            <a:r>
              <a:rPr lang="en-US" altLang="en-US" sz="2400" dirty="0"/>
              <a:t>, which means </a:t>
            </a:r>
            <a:r>
              <a:rPr lang="en-US" altLang="en-US" sz="2400" dirty="0">
                <a:solidFill>
                  <a:schemeClr val="accent1"/>
                </a:solidFill>
                <a:effectLst>
                  <a:outerShdw blurRad="38100" dist="38100" dir="2700000" algn="tl">
                    <a:srgbClr val="000000">
                      <a:alpha val="43137"/>
                    </a:srgbClr>
                  </a:outerShdw>
                </a:effectLst>
              </a:rPr>
              <a:t>“Peace"</a:t>
            </a:r>
            <a:r>
              <a:rPr lang="en-US" altLang="en-US" sz="2400" dirty="0">
                <a:solidFill>
                  <a:srgbClr val="FF0000"/>
                </a:solidFill>
              </a:rPr>
              <a:t>. </a:t>
            </a:r>
            <a:r>
              <a:rPr lang="en-US" altLang="en-US" sz="2400" dirty="0"/>
              <a:t>As such, the religion of Islam teaches that in order to achieve true peace of mind and surety of heart, one must submit to God and live according to His Divinely revealed Law.</a:t>
            </a:r>
            <a:endParaRPr lang="en-US" altLang="en-US" sz="2000" dirty="0"/>
          </a:p>
        </p:txBody>
      </p:sp>
      <p:sp>
        <p:nvSpPr>
          <p:cNvPr id="2055" name="Text Box 7">
            <a:extLst>
              <a:ext uri="{FF2B5EF4-FFF2-40B4-BE49-F238E27FC236}">
                <a16:creationId xmlns:a16="http://schemas.microsoft.com/office/drawing/2014/main" id="{B44B86AF-1BCA-4849-B7E9-6BCFF8651488}"/>
              </a:ext>
            </a:extLst>
          </p:cNvPr>
          <p:cNvSpPr txBox="1">
            <a:spLocks noChangeArrowheads="1"/>
          </p:cNvSpPr>
          <p:nvPr/>
        </p:nvSpPr>
        <p:spPr bwMode="auto">
          <a:xfrm>
            <a:off x="1812776" y="223202"/>
            <a:ext cx="525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3600" b="1" dirty="0">
                <a:solidFill>
                  <a:schemeClr val="accent1"/>
                </a:solidFill>
                <a:effectLst>
                  <a:outerShdw blurRad="38100" dist="38100" dir="2700000" algn="tl">
                    <a:srgbClr val="000000"/>
                  </a:outerShdw>
                </a:effectLst>
              </a:rPr>
              <a:t>What is Islam?</a:t>
            </a:r>
          </a:p>
        </p:txBody>
      </p:sp>
      <p:sp>
        <p:nvSpPr>
          <p:cNvPr id="6" name="Rectangle 2">
            <a:extLst>
              <a:ext uri="{FF2B5EF4-FFF2-40B4-BE49-F238E27FC236}">
                <a16:creationId xmlns:a16="http://schemas.microsoft.com/office/drawing/2014/main" id="{2C95AD6A-A0D9-4570-8C35-78F7E6A9CD23}"/>
              </a:ext>
            </a:extLst>
          </p:cNvPr>
          <p:cNvSpPr txBox="1">
            <a:spLocks noChangeArrowheads="1"/>
          </p:cNvSpPr>
          <p:nvPr/>
        </p:nvSpPr>
        <p:spPr>
          <a:xfrm>
            <a:off x="2936335" y="3217236"/>
            <a:ext cx="4029615" cy="5666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3600" b="1" dirty="0">
                <a:solidFill>
                  <a:schemeClr val="accent1"/>
                </a:solidFill>
                <a:effectLst>
                  <a:outerShdw blurRad="38100" dist="38100" dir="2700000" algn="tl">
                    <a:srgbClr val="000000">
                      <a:alpha val="43137"/>
                    </a:srgbClr>
                  </a:outerShdw>
                </a:effectLst>
                <a:latin typeface="+mn-lt"/>
              </a:rPr>
              <a:t>Who is Allah?</a:t>
            </a:r>
          </a:p>
        </p:txBody>
      </p:sp>
      <p:sp>
        <p:nvSpPr>
          <p:cNvPr id="7" name="Rectangle 3">
            <a:extLst>
              <a:ext uri="{FF2B5EF4-FFF2-40B4-BE49-F238E27FC236}">
                <a16:creationId xmlns:a16="http://schemas.microsoft.com/office/drawing/2014/main" id="{B317440A-1D59-441A-84B1-6279564FE560}"/>
              </a:ext>
            </a:extLst>
          </p:cNvPr>
          <p:cNvSpPr txBox="1">
            <a:spLocks noChangeArrowheads="1"/>
          </p:cNvSpPr>
          <p:nvPr/>
        </p:nvSpPr>
        <p:spPr>
          <a:xfrm>
            <a:off x="638174" y="3771900"/>
            <a:ext cx="8029575" cy="2862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hlink"/>
              </a:buClr>
            </a:pPr>
            <a:r>
              <a:rPr lang="en-US" altLang="en-US" sz="2400" dirty="0"/>
              <a:t>Allah is the Arabic word for “ The God”. It has been used in the Arabic bibles as well.</a:t>
            </a:r>
          </a:p>
          <a:p>
            <a:pPr>
              <a:buClr>
                <a:schemeClr val="hlink"/>
              </a:buClr>
            </a:pPr>
            <a:r>
              <a:rPr lang="en-US" altLang="en-US" sz="2400" dirty="0"/>
              <a:t>Allah is not God of Muslims only. He the God of everyone.</a:t>
            </a:r>
          </a:p>
          <a:p>
            <a:pPr>
              <a:buClr>
                <a:schemeClr val="hlink"/>
              </a:buClr>
            </a:pPr>
            <a:r>
              <a:rPr lang="en-US" altLang="en-US" sz="2400" dirty="0"/>
              <a:t>He is God of all creations, because He is their Creator and Sustainer.</a:t>
            </a:r>
          </a:p>
          <a:p>
            <a:pPr>
              <a:buClr>
                <a:schemeClr val="hlink"/>
              </a:buClr>
            </a:pPr>
            <a:r>
              <a:rPr lang="en-US" altLang="en-US" sz="2400" dirty="0"/>
              <a:t>Muslims believe that the Muslims, the Christians and the Jews are worshiping the same God.</a:t>
            </a:r>
          </a:p>
        </p:txBody>
      </p:sp>
    </p:spTree>
    <p:extLst>
      <p:ext uri="{BB962C8B-B14F-4D97-AF65-F5344CB8AC3E}">
        <p14:creationId xmlns:p14="http://schemas.microsoft.com/office/powerpoint/2010/main" val="107782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14CEA66-C676-464E-AB86-504390EED2F9}"/>
              </a:ext>
            </a:extLst>
          </p:cNvPr>
          <p:cNvSpPr txBox="1">
            <a:spLocks noRot="1" noChangeArrowheads="1"/>
          </p:cNvSpPr>
          <p:nvPr/>
        </p:nvSpPr>
        <p:spPr>
          <a:xfrm>
            <a:off x="524604" y="1063172"/>
            <a:ext cx="3553188" cy="5091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1"/>
              </a:buClr>
              <a:buFont typeface="+mj-lt"/>
              <a:buAutoNum type="arabicPeriod"/>
            </a:pPr>
            <a:r>
              <a:rPr lang="en-US" altLang="en-US" sz="2000" dirty="0"/>
              <a:t>Love of God and strong desire to please Him.</a:t>
            </a:r>
          </a:p>
          <a:p>
            <a:pPr marL="457200" indent="-457200">
              <a:buClr>
                <a:schemeClr val="accent1"/>
              </a:buClr>
              <a:buFont typeface="+mj-lt"/>
              <a:buAutoNum type="arabicPeriod"/>
            </a:pPr>
            <a:r>
              <a:rPr lang="en-US" altLang="en-US" sz="2000" dirty="0"/>
              <a:t>Strong desire to </a:t>
            </a:r>
            <a:r>
              <a:rPr lang="en-US" altLang="en-US" sz="2000" b="1" i="1" dirty="0">
                <a:solidFill>
                  <a:schemeClr val="accent1"/>
                </a:solidFill>
                <a:effectLst>
                  <a:outerShdw blurRad="38100" dist="38100" dir="2700000" algn="tl">
                    <a:srgbClr val="000000">
                      <a:alpha val="43137"/>
                    </a:srgbClr>
                  </a:outerShdw>
                </a:effectLst>
              </a:rPr>
              <a:t>Earn</a:t>
            </a:r>
            <a:r>
              <a:rPr lang="en-US" altLang="en-US" sz="2000" dirty="0"/>
              <a:t> paradise.</a:t>
            </a:r>
          </a:p>
          <a:p>
            <a:pPr marL="457200" indent="-457200">
              <a:buClr>
                <a:schemeClr val="accent1"/>
              </a:buClr>
              <a:buFont typeface="+mj-lt"/>
              <a:buAutoNum type="arabicPeriod"/>
            </a:pPr>
            <a:r>
              <a:rPr lang="en-US" altLang="en-US" sz="2000" dirty="0"/>
              <a:t>Fear of God’s punishment and strong desire to protect oneself against.</a:t>
            </a:r>
          </a:p>
          <a:p>
            <a:pPr marL="533400" indent="-533400" algn="ctr">
              <a:spcAft>
                <a:spcPts val="600"/>
              </a:spcAft>
              <a:buFont typeface="Wingdings" panose="05000000000000000000" pitchFamily="2" charset="2"/>
              <a:buNone/>
            </a:pPr>
            <a:r>
              <a:rPr lang="en-US" altLang="en-US" sz="2000" b="1" dirty="0">
                <a:solidFill>
                  <a:schemeClr val="accent1"/>
                </a:solidFill>
                <a:effectLst>
                  <a:outerShdw blurRad="38100" dist="38100" dir="2700000" algn="tl">
                    <a:srgbClr val="000000">
                      <a:alpha val="43137"/>
                    </a:srgbClr>
                  </a:outerShdw>
                </a:effectLst>
              </a:rPr>
              <a:t>Analogy</a:t>
            </a:r>
          </a:p>
          <a:p>
            <a:pPr marL="533400" indent="-533400">
              <a:spcBef>
                <a:spcPts val="0"/>
              </a:spcBef>
              <a:buFont typeface="Wingdings" panose="05000000000000000000" pitchFamily="2" charset="2"/>
              <a:buNone/>
            </a:pPr>
            <a:r>
              <a:rPr lang="en-US" altLang="en-US" sz="2000" dirty="0"/>
              <a:t>What Motivates an Individual to</a:t>
            </a:r>
          </a:p>
          <a:p>
            <a:pPr marL="533400" indent="-533400">
              <a:spcBef>
                <a:spcPts val="0"/>
              </a:spcBef>
              <a:buFont typeface="Wingdings" panose="05000000000000000000" pitchFamily="2" charset="2"/>
              <a:buNone/>
            </a:pPr>
            <a:r>
              <a:rPr lang="en-US" altLang="en-US" sz="2000" dirty="0"/>
              <a:t>Get Up and Go To Work?</a:t>
            </a:r>
          </a:p>
          <a:p>
            <a:pPr marL="533400" indent="-533400">
              <a:buClr>
                <a:schemeClr val="accent1"/>
              </a:buClr>
              <a:buFont typeface="Wingdings" panose="05000000000000000000" pitchFamily="2" charset="2"/>
              <a:buAutoNum type="arabicPeriod"/>
            </a:pPr>
            <a:r>
              <a:rPr lang="en-US" altLang="en-US" sz="2000" dirty="0"/>
              <a:t>Love of  her job.</a:t>
            </a:r>
          </a:p>
          <a:p>
            <a:pPr marL="533400" indent="-533400">
              <a:buClr>
                <a:schemeClr val="accent1"/>
              </a:buClr>
              <a:buFont typeface="Wingdings" panose="05000000000000000000" pitchFamily="2" charset="2"/>
              <a:buAutoNum type="arabicPeriod"/>
            </a:pPr>
            <a:r>
              <a:rPr lang="en-US" altLang="en-US" sz="2000" dirty="0"/>
              <a:t>Desire to earn the income and the benefits.</a:t>
            </a:r>
          </a:p>
          <a:p>
            <a:pPr marL="533400" indent="-533400">
              <a:buClr>
                <a:schemeClr val="accent1"/>
              </a:buClr>
              <a:buFont typeface="Wingdings" panose="05000000000000000000" pitchFamily="2" charset="2"/>
              <a:buAutoNum type="arabicPeriod"/>
            </a:pPr>
            <a:r>
              <a:rPr lang="en-US" altLang="en-US" sz="2000" dirty="0"/>
              <a:t>Fear of being fired, or fear of Poverty.</a:t>
            </a:r>
          </a:p>
          <a:p>
            <a:pPr marL="457200" indent="-457200">
              <a:buFont typeface="+mj-lt"/>
              <a:buAutoNum type="arabicPeriod"/>
            </a:pPr>
            <a:endParaRPr lang="en-US" altLang="en-US" sz="2000" dirty="0"/>
          </a:p>
        </p:txBody>
      </p:sp>
      <p:sp>
        <p:nvSpPr>
          <p:cNvPr id="7" name="TextBox 6">
            <a:extLst>
              <a:ext uri="{FF2B5EF4-FFF2-40B4-BE49-F238E27FC236}">
                <a16:creationId xmlns:a16="http://schemas.microsoft.com/office/drawing/2014/main" id="{195ECFC8-8406-406D-8142-8CBC9DB41322}"/>
              </a:ext>
            </a:extLst>
          </p:cNvPr>
          <p:cNvSpPr txBox="1"/>
          <p:nvPr/>
        </p:nvSpPr>
        <p:spPr>
          <a:xfrm>
            <a:off x="1184368" y="311051"/>
            <a:ext cx="5738935" cy="523220"/>
          </a:xfrm>
          <a:prstGeom prst="rect">
            <a:avLst/>
          </a:prstGeom>
          <a:noFill/>
        </p:spPr>
        <p:txBody>
          <a:bodyPr wrap="square" rtlCol="0">
            <a:spAutoFit/>
          </a:bodyPr>
          <a:lstStyle/>
          <a:p>
            <a:r>
              <a:rPr lang="en-US" altLang="en-US" sz="2800" b="1" dirty="0">
                <a:solidFill>
                  <a:schemeClr val="accent1"/>
                </a:solidFill>
                <a:effectLst>
                  <a:outerShdw blurRad="38100" dist="38100" dir="2700000" algn="tl">
                    <a:srgbClr val="000000">
                      <a:alpha val="43137"/>
                    </a:srgbClr>
                  </a:outerShdw>
                </a:effectLst>
              </a:rPr>
              <a:t>Three Spiritual Motivations in Islam</a:t>
            </a:r>
            <a:endParaRPr lang="en-US" sz="2800" b="1" dirty="0">
              <a:solidFill>
                <a:schemeClr val="accent1"/>
              </a:solidFill>
              <a:effectLst>
                <a:outerShdw blurRad="38100" dist="38100" dir="2700000" algn="tl">
                  <a:srgbClr val="000000">
                    <a:alpha val="43137"/>
                  </a:srgbClr>
                </a:outerShdw>
              </a:effectLst>
            </a:endParaRPr>
          </a:p>
        </p:txBody>
      </p:sp>
      <p:cxnSp>
        <p:nvCxnSpPr>
          <p:cNvPr id="3" name="Straight Connector 2">
            <a:extLst>
              <a:ext uri="{FF2B5EF4-FFF2-40B4-BE49-F238E27FC236}">
                <a16:creationId xmlns:a16="http://schemas.microsoft.com/office/drawing/2014/main" id="{1D531490-63F7-4CE6-A985-E6AE7A5DB613}"/>
              </a:ext>
            </a:extLst>
          </p:cNvPr>
          <p:cNvCxnSpPr>
            <a:cxnSpLocks/>
          </p:cNvCxnSpPr>
          <p:nvPr/>
        </p:nvCxnSpPr>
        <p:spPr>
          <a:xfrm>
            <a:off x="4162697" y="949234"/>
            <a:ext cx="0" cy="540711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159E704D-54F2-43B1-BB2D-E261B9FE6123}"/>
              </a:ext>
            </a:extLst>
          </p:cNvPr>
          <p:cNvSpPr txBox="1">
            <a:spLocks noRot="1" noChangeArrowheads="1"/>
          </p:cNvSpPr>
          <p:nvPr/>
        </p:nvSpPr>
        <p:spPr>
          <a:xfrm>
            <a:off x="4332509" y="933259"/>
            <a:ext cx="3870962" cy="7084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200" b="1" dirty="0">
                <a:solidFill>
                  <a:schemeClr val="accent1"/>
                </a:solidFill>
                <a:effectLst>
                  <a:outerShdw blurRad="38100" dist="38100" dir="2700000" algn="tl">
                    <a:srgbClr val="000000">
                      <a:alpha val="43137"/>
                    </a:srgbClr>
                  </a:outerShdw>
                </a:effectLst>
                <a:latin typeface="+mn-lt"/>
              </a:rPr>
              <a:t>Motivates us to Sacrifice for the Sake of God:</a:t>
            </a:r>
          </a:p>
        </p:txBody>
      </p:sp>
      <p:sp>
        <p:nvSpPr>
          <p:cNvPr id="8" name="Rectangle 7">
            <a:extLst>
              <a:ext uri="{FF2B5EF4-FFF2-40B4-BE49-F238E27FC236}">
                <a16:creationId xmlns:a16="http://schemas.microsoft.com/office/drawing/2014/main" id="{0883F95D-8929-4E18-9AAD-B5310519EC7E}"/>
              </a:ext>
            </a:extLst>
          </p:cNvPr>
          <p:cNvSpPr/>
          <p:nvPr/>
        </p:nvSpPr>
        <p:spPr>
          <a:xfrm>
            <a:off x="4332509" y="1502391"/>
            <a:ext cx="4706983" cy="2862322"/>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altLang="en-US" dirty="0"/>
              <a:t>Sacrifice precious time, money and effort for the sake of God.</a:t>
            </a:r>
          </a:p>
          <a:p>
            <a:pPr marL="285750" indent="-285750">
              <a:buClr>
                <a:schemeClr val="accent1"/>
              </a:buClr>
              <a:buFont typeface="Arial" panose="020B0604020202020204" pitchFamily="34" charset="0"/>
              <a:buChar char="•"/>
            </a:pPr>
            <a:r>
              <a:rPr lang="en-US" altLang="en-US" dirty="0"/>
              <a:t>Look God’s reward in the Day of Judgment.</a:t>
            </a:r>
          </a:p>
          <a:p>
            <a:pPr marL="285750" indent="-285750">
              <a:buClr>
                <a:schemeClr val="accent1"/>
              </a:buClr>
              <a:buFont typeface="Arial" panose="020B0604020202020204" pitchFamily="34" charset="0"/>
              <a:buChar char="•"/>
            </a:pPr>
            <a:r>
              <a:rPr lang="en-US" altLang="en-US" dirty="0"/>
              <a:t>Shouldn't seek worldly gains, such as recognition, fame, ….etc. They are welcome to come, but they shouldn’t be the main intended target.</a:t>
            </a:r>
          </a:p>
          <a:p>
            <a:pPr marL="285750" indent="-285750">
              <a:buClr>
                <a:schemeClr val="accent1"/>
              </a:buClr>
              <a:buFont typeface="Arial" panose="020B0604020202020204" pitchFamily="34" charset="0"/>
              <a:buChar char="•"/>
            </a:pPr>
            <a:r>
              <a:rPr lang="en-US" altLang="en-US" dirty="0"/>
              <a:t>It is similar to invest precious time, money and effort with God for the eternal retirement.</a:t>
            </a:r>
          </a:p>
        </p:txBody>
      </p:sp>
      <p:sp>
        <p:nvSpPr>
          <p:cNvPr id="10" name="Rectangle 9">
            <a:extLst>
              <a:ext uri="{FF2B5EF4-FFF2-40B4-BE49-F238E27FC236}">
                <a16:creationId xmlns:a16="http://schemas.microsoft.com/office/drawing/2014/main" id="{0F3D7F7E-6D56-4471-8094-EDD4B9CA9F04}"/>
              </a:ext>
            </a:extLst>
          </p:cNvPr>
          <p:cNvSpPr/>
          <p:nvPr/>
        </p:nvSpPr>
        <p:spPr>
          <a:xfrm>
            <a:off x="4332509" y="4364713"/>
            <a:ext cx="4402186" cy="1107996"/>
          </a:xfrm>
          <a:prstGeom prst="rect">
            <a:avLst/>
          </a:prstGeom>
        </p:spPr>
        <p:txBody>
          <a:bodyPr wrap="square">
            <a:spAutoFit/>
          </a:bodyPr>
          <a:lstStyle/>
          <a:p>
            <a:r>
              <a:rPr lang="en-US" altLang="en-US" sz="2200" b="1" dirty="0">
                <a:solidFill>
                  <a:schemeClr val="accent1"/>
                </a:solidFill>
                <a:effectLst>
                  <a:outerShdw blurRad="38100" dist="38100" dir="2700000" algn="tl">
                    <a:srgbClr val="000000">
                      <a:alpha val="43137"/>
                    </a:srgbClr>
                  </a:outerShdw>
                </a:effectLst>
              </a:rPr>
              <a:t>Motivates us to Fight Our Evil Temptations and Lower Desires Even if</a:t>
            </a:r>
          </a:p>
        </p:txBody>
      </p:sp>
      <p:sp>
        <p:nvSpPr>
          <p:cNvPr id="13" name="Rectangle 12">
            <a:extLst>
              <a:ext uri="{FF2B5EF4-FFF2-40B4-BE49-F238E27FC236}">
                <a16:creationId xmlns:a16="http://schemas.microsoft.com/office/drawing/2014/main" id="{E2618E28-FBB5-4F86-9934-AAED13110030}"/>
              </a:ext>
            </a:extLst>
          </p:cNvPr>
          <p:cNvSpPr/>
          <p:nvPr/>
        </p:nvSpPr>
        <p:spPr>
          <a:xfrm>
            <a:off x="4332509" y="5439818"/>
            <a:ext cx="4572000" cy="916533"/>
          </a:xfrm>
          <a:prstGeom prst="rect">
            <a:avLst/>
          </a:prstGeom>
        </p:spPr>
        <p:txBody>
          <a:bodyPr>
            <a:spAutoFit/>
          </a:bodyPr>
          <a:lstStyle/>
          <a:p>
            <a:pPr marL="285750" indent="-285750">
              <a:lnSpc>
                <a:spcPct val="80000"/>
              </a:lnSpc>
              <a:spcAft>
                <a:spcPts val="600"/>
              </a:spcAft>
              <a:buClr>
                <a:schemeClr val="accent1"/>
              </a:buClr>
              <a:buFont typeface="Arial" panose="020B0604020202020204" pitchFamily="34" charset="0"/>
              <a:buChar char="•"/>
            </a:pPr>
            <a:r>
              <a:rPr lang="en-US" altLang="en-US" dirty="0"/>
              <a:t>It requires sacrifice.</a:t>
            </a:r>
          </a:p>
          <a:p>
            <a:pPr marL="285750" indent="-285750">
              <a:lnSpc>
                <a:spcPct val="80000"/>
              </a:lnSpc>
              <a:spcAft>
                <a:spcPts val="600"/>
              </a:spcAft>
              <a:buClr>
                <a:schemeClr val="accent1"/>
              </a:buClr>
              <a:buFont typeface="Arial" panose="020B0604020202020204" pitchFamily="34" charset="0"/>
              <a:buChar char="•"/>
            </a:pPr>
            <a:r>
              <a:rPr lang="en-US" altLang="en-US" dirty="0"/>
              <a:t>We like them so much.</a:t>
            </a:r>
          </a:p>
          <a:p>
            <a:pPr marL="285750" indent="-285750">
              <a:lnSpc>
                <a:spcPct val="80000"/>
              </a:lnSpc>
              <a:spcAft>
                <a:spcPts val="600"/>
              </a:spcAft>
              <a:buClr>
                <a:schemeClr val="accent1"/>
              </a:buClr>
              <a:buFont typeface="Arial" panose="020B0604020202020204" pitchFamily="34" charset="0"/>
              <a:buChar char="•"/>
            </a:pPr>
            <a:r>
              <a:rPr lang="en-US" altLang="en-US" dirty="0"/>
              <a:t>Against our benefits.</a:t>
            </a:r>
          </a:p>
        </p:txBody>
      </p:sp>
    </p:spTree>
    <p:extLst>
      <p:ext uri="{BB962C8B-B14F-4D97-AF65-F5344CB8AC3E}">
        <p14:creationId xmlns:p14="http://schemas.microsoft.com/office/powerpoint/2010/main" val="42600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4452D2-17EC-4201-86CB-C54BE04702E1}"/>
              </a:ext>
            </a:extLst>
          </p:cNvPr>
          <p:cNvSpPr txBox="1">
            <a:spLocks noRot="1" noChangeArrowheads="1"/>
          </p:cNvSpPr>
          <p:nvPr/>
        </p:nvSpPr>
        <p:spPr>
          <a:xfrm>
            <a:off x="561975" y="257175"/>
            <a:ext cx="5562600" cy="6048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ltLang="en-US" sz="2400" b="1" dirty="0">
                <a:solidFill>
                  <a:schemeClr val="accent1"/>
                </a:solidFill>
                <a:effectLst>
                  <a:outerShdw blurRad="38100" dist="38100" dir="2700000" algn="tl">
                    <a:srgbClr val="000000">
                      <a:alpha val="43137"/>
                    </a:srgbClr>
                  </a:outerShdw>
                </a:effectLst>
              </a:rPr>
              <a:t>Six Pillars of Faith: </a:t>
            </a:r>
          </a:p>
          <a:p>
            <a:pPr>
              <a:buFont typeface="Wingdings" panose="05000000000000000000" pitchFamily="2" charset="2"/>
              <a:buNone/>
            </a:pPr>
            <a:r>
              <a:rPr lang="en-US" altLang="en-US" sz="2000" b="1" dirty="0">
                <a:solidFill>
                  <a:schemeClr val="accent1"/>
                </a:solidFill>
                <a:effectLst>
                  <a:outerShdw blurRad="38100" dist="38100" dir="2700000" algn="tl">
                    <a:srgbClr val="000000">
                      <a:alpha val="43137"/>
                    </a:srgbClr>
                  </a:outerShdw>
                </a:effectLst>
              </a:rPr>
              <a:t>1. To believe in One God, Who is</a:t>
            </a:r>
          </a:p>
          <a:p>
            <a:pPr>
              <a:spcBef>
                <a:spcPts val="0"/>
              </a:spcBef>
              <a:spcAft>
                <a:spcPts val="600"/>
              </a:spcAft>
              <a:buClr>
                <a:schemeClr val="accent1"/>
              </a:buClr>
            </a:pPr>
            <a:r>
              <a:rPr lang="en-US" altLang="en-US" sz="1800" dirty="0"/>
              <a:t>Not separated into units or roles. The One Worshiped by Abraham, Moses, Jacob, Noah, Josef, Jesus …etc.</a:t>
            </a:r>
          </a:p>
          <a:p>
            <a:pPr>
              <a:spcBef>
                <a:spcPts val="0"/>
              </a:spcBef>
              <a:spcAft>
                <a:spcPts val="600"/>
              </a:spcAft>
              <a:buClr>
                <a:schemeClr val="accent1"/>
              </a:buClr>
            </a:pPr>
            <a:r>
              <a:rPr lang="en-US" altLang="en-US" sz="1800" dirty="0"/>
              <a:t>Perfect God, i.e. does not need to rest, does not make mistakes, all knowing, in full control, and has all the attributes of beauty and greatness.</a:t>
            </a:r>
          </a:p>
          <a:p>
            <a:pPr>
              <a:spcBef>
                <a:spcPts val="0"/>
              </a:spcBef>
              <a:spcAft>
                <a:spcPts val="600"/>
              </a:spcAft>
              <a:buClr>
                <a:schemeClr val="accent1"/>
              </a:buClr>
            </a:pPr>
            <a:r>
              <a:rPr lang="en-US" altLang="en-US" sz="1800" dirty="0"/>
              <a:t> Doesn’t have a father, a son, a daughter, a wife, a super-God, a co-God or a sub-God.</a:t>
            </a:r>
          </a:p>
          <a:p>
            <a:pPr>
              <a:spcBef>
                <a:spcPts val="0"/>
              </a:spcBef>
              <a:spcAft>
                <a:spcPts val="600"/>
              </a:spcAft>
              <a:buClr>
                <a:schemeClr val="accent1"/>
              </a:buClr>
            </a:pPr>
            <a:r>
              <a:rPr lang="en-US" altLang="en-US" sz="1800" dirty="0"/>
              <a:t>Not being able to see God does mean that He doesn't exist, signs of His existence are every where. We see Him by our brains.</a:t>
            </a:r>
          </a:p>
          <a:p>
            <a:pPr>
              <a:spcBef>
                <a:spcPts val="0"/>
              </a:spcBef>
              <a:spcAft>
                <a:spcPts val="600"/>
              </a:spcAft>
              <a:buClr>
                <a:schemeClr val="accent1"/>
              </a:buClr>
            </a:pPr>
            <a:r>
              <a:rPr lang="en-US" altLang="en-US" sz="1800" dirty="0"/>
              <a:t>Has 99 Names such as, The</a:t>
            </a:r>
          </a:p>
          <a:p>
            <a:pPr marL="0" indent="0">
              <a:buNone/>
            </a:pPr>
            <a:endParaRPr lang="en-US" altLang="en-US" sz="2000" dirty="0"/>
          </a:p>
        </p:txBody>
      </p:sp>
      <p:pic>
        <p:nvPicPr>
          <p:cNvPr id="5" name="Picture 4" descr="2">
            <a:extLst>
              <a:ext uri="{FF2B5EF4-FFF2-40B4-BE49-F238E27FC236}">
                <a16:creationId xmlns:a16="http://schemas.microsoft.com/office/drawing/2014/main" id="{855D6D94-28E8-4AF8-81B5-AE34993E1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324" y="396875"/>
            <a:ext cx="1665624" cy="3206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028150">
            <a:hlinkClick r:id="" action="ppaction://noaction"/>
            <a:extLst>
              <a:ext uri="{FF2B5EF4-FFF2-40B4-BE49-F238E27FC236}">
                <a16:creationId xmlns:a16="http://schemas.microsoft.com/office/drawing/2014/main" id="{1AA8A818-BB64-42B7-8F30-940F0824F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949" y="3705225"/>
            <a:ext cx="2238375"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08E0A418-A0EE-46F3-9734-D1D409B12DED}"/>
              </a:ext>
            </a:extLst>
          </p:cNvPr>
          <p:cNvSpPr/>
          <p:nvPr/>
        </p:nvSpPr>
        <p:spPr>
          <a:xfrm rot="19287937">
            <a:off x="5294789" y="3453371"/>
            <a:ext cx="1611445" cy="194384"/>
          </a:xfrm>
          <a:prstGeom prst="rightArrow">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51A5169-2864-4385-B9AA-208C5B968F88}"/>
              </a:ext>
            </a:extLst>
          </p:cNvPr>
          <p:cNvSpPr/>
          <p:nvPr/>
        </p:nvSpPr>
        <p:spPr>
          <a:xfrm rot="1387855">
            <a:off x="4303801" y="3910204"/>
            <a:ext cx="2017400" cy="277776"/>
          </a:xfrm>
          <a:prstGeom prst="rightArrow">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a:extLst>
              <a:ext uri="{FF2B5EF4-FFF2-40B4-BE49-F238E27FC236}">
                <a16:creationId xmlns:a16="http://schemas.microsoft.com/office/drawing/2014/main" id="{185B30EC-095E-4A8F-BE94-35CE8DD0CA7C}"/>
              </a:ext>
            </a:extLst>
          </p:cNvPr>
          <p:cNvGraphicFramePr>
            <a:graphicFrameLocks noGrp="1"/>
          </p:cNvGraphicFramePr>
          <p:nvPr>
            <p:extLst>
              <p:ext uri="{D42A27DB-BD31-4B8C-83A1-F6EECF244321}">
                <p14:modId xmlns:p14="http://schemas.microsoft.com/office/powerpoint/2010/main" val="1148105473"/>
              </p:ext>
            </p:extLst>
          </p:nvPr>
        </p:nvGraphicFramePr>
        <p:xfrm>
          <a:off x="816701" y="4210045"/>
          <a:ext cx="4495800" cy="2282830"/>
        </p:xfrm>
        <a:graphic>
          <a:graphicData uri="http://schemas.openxmlformats.org/drawingml/2006/table">
            <a:tbl>
              <a:tblPr firstRow="1" firstCol="1" bandRow="1">
                <a:tableStyleId>{5940675A-B579-460E-94D1-54222C63F5DA}</a:tableStyleId>
              </a:tblPr>
              <a:tblGrid>
                <a:gridCol w="977900">
                  <a:extLst>
                    <a:ext uri="{9D8B030D-6E8A-4147-A177-3AD203B41FA5}">
                      <a16:colId xmlns:a16="http://schemas.microsoft.com/office/drawing/2014/main" val="3477558592"/>
                    </a:ext>
                  </a:extLst>
                </a:gridCol>
                <a:gridCol w="1282700">
                  <a:extLst>
                    <a:ext uri="{9D8B030D-6E8A-4147-A177-3AD203B41FA5}">
                      <a16:colId xmlns:a16="http://schemas.microsoft.com/office/drawing/2014/main" val="3201438599"/>
                    </a:ext>
                  </a:extLst>
                </a:gridCol>
                <a:gridCol w="952500">
                  <a:extLst>
                    <a:ext uri="{9D8B030D-6E8A-4147-A177-3AD203B41FA5}">
                      <a16:colId xmlns:a16="http://schemas.microsoft.com/office/drawing/2014/main" val="416893284"/>
                    </a:ext>
                  </a:extLst>
                </a:gridCol>
                <a:gridCol w="1282700">
                  <a:extLst>
                    <a:ext uri="{9D8B030D-6E8A-4147-A177-3AD203B41FA5}">
                      <a16:colId xmlns:a16="http://schemas.microsoft.com/office/drawing/2014/main" val="3503512578"/>
                    </a:ext>
                  </a:extLst>
                </a:gridCol>
              </a:tblGrid>
              <a:tr h="190500">
                <a:tc>
                  <a:txBody>
                    <a:bodyPr/>
                    <a:lstStyle/>
                    <a:p>
                      <a:pPr marL="0" marR="0">
                        <a:lnSpc>
                          <a:spcPct val="107000"/>
                        </a:lnSpc>
                        <a:spcBef>
                          <a:spcPts val="0"/>
                        </a:spcBef>
                        <a:spcAft>
                          <a:spcPts val="0"/>
                        </a:spcAft>
                      </a:pPr>
                      <a:r>
                        <a:rPr lang="en-US" sz="1400" dirty="0">
                          <a:effectLst/>
                        </a:rPr>
                        <a:t>Almighty</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Helper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Master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Highest</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38605838"/>
                  </a:ext>
                </a:extLst>
              </a:tr>
              <a:tr h="190500">
                <a:tc>
                  <a:txBody>
                    <a:bodyPr/>
                    <a:lstStyle/>
                    <a:p>
                      <a:pPr marL="0" marR="0">
                        <a:lnSpc>
                          <a:spcPct val="107000"/>
                        </a:lnSpc>
                        <a:spcBef>
                          <a:spcPts val="0"/>
                        </a:spcBef>
                        <a:spcAft>
                          <a:spcPts val="0"/>
                        </a:spcAft>
                      </a:pPr>
                      <a:r>
                        <a:rPr lang="en-US" sz="1400" dirty="0">
                          <a:effectLst/>
                        </a:rPr>
                        <a:t>Beautiful</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Hidden</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Merciful</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Kind</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84220156"/>
                  </a:ext>
                </a:extLst>
              </a:tr>
              <a:tr h="190500">
                <a:tc>
                  <a:txBody>
                    <a:bodyPr/>
                    <a:lstStyle/>
                    <a:p>
                      <a:pPr marL="0" marR="0">
                        <a:lnSpc>
                          <a:spcPct val="107000"/>
                        </a:lnSpc>
                        <a:spcBef>
                          <a:spcPts val="0"/>
                        </a:spcBef>
                        <a:spcAft>
                          <a:spcPts val="0"/>
                        </a:spcAft>
                      </a:pPr>
                      <a:r>
                        <a:rPr lang="en-US" sz="1400" dirty="0">
                          <a:effectLst/>
                        </a:rPr>
                        <a:t>Beginner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Holy</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Needless</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Nice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18345299"/>
                  </a:ext>
                </a:extLst>
              </a:tr>
              <a:tr h="190500">
                <a:tc>
                  <a:txBody>
                    <a:bodyPr/>
                    <a:lstStyle/>
                    <a:p>
                      <a:pPr marL="0" marR="0">
                        <a:lnSpc>
                          <a:spcPct val="107000"/>
                        </a:lnSpc>
                        <a:spcBef>
                          <a:spcPts val="0"/>
                        </a:spcBef>
                        <a:spcAft>
                          <a:spcPts val="0"/>
                        </a:spcAft>
                      </a:pPr>
                      <a:r>
                        <a:rPr lang="en-US" sz="1400" dirty="0">
                          <a:effectLst/>
                        </a:rPr>
                        <a:t>Ending</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Infinity</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Powerful</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One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935006422"/>
                  </a:ext>
                </a:extLst>
              </a:tr>
              <a:tr h="190500">
                <a:tc>
                  <a:txBody>
                    <a:bodyPr/>
                    <a:lstStyle/>
                    <a:p>
                      <a:pPr marL="0" marR="0">
                        <a:lnSpc>
                          <a:spcPct val="107000"/>
                        </a:lnSpc>
                        <a:spcBef>
                          <a:spcPts val="0"/>
                        </a:spcBef>
                        <a:spcAft>
                          <a:spcPts val="0"/>
                        </a:spcAft>
                      </a:pPr>
                      <a:r>
                        <a:rPr lang="en-US" sz="1400" dirty="0">
                          <a:effectLst/>
                        </a:rPr>
                        <a:t>Flawless</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Judge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Rich</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Peace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73994208"/>
                  </a:ext>
                </a:extLst>
              </a:tr>
              <a:tr h="190500">
                <a:tc>
                  <a:txBody>
                    <a:bodyPr/>
                    <a:lstStyle/>
                    <a:p>
                      <a:pPr marL="0" marR="0">
                        <a:lnSpc>
                          <a:spcPct val="107000"/>
                        </a:lnSpc>
                        <a:spcBef>
                          <a:spcPts val="0"/>
                        </a:spcBef>
                        <a:spcAft>
                          <a:spcPts val="0"/>
                        </a:spcAft>
                      </a:pPr>
                      <a:r>
                        <a:rPr lang="en-US" sz="1400" dirty="0">
                          <a:effectLst/>
                        </a:rPr>
                        <a:t>Forgiver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Just</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Supplier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Reliever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69456354"/>
                  </a:ext>
                </a:extLst>
              </a:tr>
              <a:tr h="190500">
                <a:tc>
                  <a:txBody>
                    <a:bodyPr/>
                    <a:lstStyle/>
                    <a:p>
                      <a:pPr marL="0" marR="0">
                        <a:lnSpc>
                          <a:spcPct val="107000"/>
                        </a:lnSpc>
                        <a:spcBef>
                          <a:spcPts val="0"/>
                        </a:spcBef>
                        <a:spcAft>
                          <a:spcPts val="0"/>
                        </a:spcAft>
                      </a:pPr>
                      <a:r>
                        <a:rPr lang="en-US" sz="1400" dirty="0">
                          <a:effectLst/>
                        </a:rPr>
                        <a:t>Friend</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King</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Unit</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Ruler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86525133"/>
                  </a:ext>
                </a:extLst>
              </a:tr>
              <a:tr h="190500">
                <a:tc>
                  <a:txBody>
                    <a:bodyPr/>
                    <a:lstStyle/>
                    <a:p>
                      <a:pPr marL="0" marR="0">
                        <a:lnSpc>
                          <a:spcPct val="107000"/>
                        </a:lnSpc>
                        <a:spcBef>
                          <a:spcPts val="0"/>
                        </a:spcBef>
                        <a:spcAft>
                          <a:spcPts val="0"/>
                        </a:spcAft>
                      </a:pPr>
                      <a:r>
                        <a:rPr lang="en-US" sz="1400" dirty="0">
                          <a:effectLst/>
                        </a:rPr>
                        <a:t>Full of Life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Knowledgeable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Victorious</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Supporter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70083177"/>
                  </a:ext>
                </a:extLst>
              </a:tr>
              <a:tr h="190500">
                <a:tc>
                  <a:txBody>
                    <a:bodyPr/>
                    <a:lstStyle/>
                    <a:p>
                      <a:pPr marL="0" marR="0">
                        <a:lnSpc>
                          <a:spcPct val="107000"/>
                        </a:lnSpc>
                        <a:spcBef>
                          <a:spcPts val="0"/>
                        </a:spcBef>
                        <a:spcAft>
                          <a:spcPts val="0"/>
                        </a:spcAft>
                      </a:pPr>
                      <a:r>
                        <a:rPr lang="en-US" sz="1400" dirty="0">
                          <a:effectLst/>
                        </a:rPr>
                        <a:t>Generous</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Loving</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Wise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Observer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34702006"/>
                  </a:ext>
                </a:extLst>
              </a:tr>
              <a:tr h="190500">
                <a:tc>
                  <a:txBody>
                    <a:bodyPr/>
                    <a:lstStyle/>
                    <a:p>
                      <a:pPr marL="0" marR="0">
                        <a:lnSpc>
                          <a:spcPct val="107000"/>
                        </a:lnSpc>
                        <a:spcBef>
                          <a:spcPts val="0"/>
                        </a:spcBef>
                        <a:spcAft>
                          <a:spcPts val="0"/>
                        </a:spcAft>
                      </a:pPr>
                      <a:r>
                        <a:rPr lang="en-US" sz="1400" dirty="0">
                          <a:effectLst/>
                        </a:rPr>
                        <a:t>Glorious</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Maker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Hearer</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400" dirty="0">
                          <a:effectLst/>
                        </a:rPr>
                        <a:t>Limitless</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1132531"/>
                  </a:ext>
                </a:extLst>
              </a:tr>
            </a:tbl>
          </a:graphicData>
        </a:graphic>
      </p:graphicFrame>
    </p:spTree>
    <p:extLst>
      <p:ext uri="{BB962C8B-B14F-4D97-AF65-F5344CB8AC3E}">
        <p14:creationId xmlns:p14="http://schemas.microsoft.com/office/powerpoint/2010/main" val="117560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4452D2-17EC-4201-86CB-C54BE04702E1}"/>
              </a:ext>
            </a:extLst>
          </p:cNvPr>
          <p:cNvSpPr txBox="1">
            <a:spLocks noRot="1" noChangeArrowheads="1"/>
          </p:cNvSpPr>
          <p:nvPr/>
        </p:nvSpPr>
        <p:spPr>
          <a:xfrm>
            <a:off x="561975" y="257175"/>
            <a:ext cx="3867150" cy="6048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2000" dirty="0"/>
          </a:p>
        </p:txBody>
      </p:sp>
      <p:sp>
        <p:nvSpPr>
          <p:cNvPr id="8" name="Rectangle 3">
            <a:extLst>
              <a:ext uri="{FF2B5EF4-FFF2-40B4-BE49-F238E27FC236}">
                <a16:creationId xmlns:a16="http://schemas.microsoft.com/office/drawing/2014/main" id="{26513280-1FA8-4FCD-A72B-34609B73AA37}"/>
              </a:ext>
            </a:extLst>
          </p:cNvPr>
          <p:cNvSpPr txBox="1">
            <a:spLocks noRot="1" noChangeArrowheads="1"/>
          </p:cNvSpPr>
          <p:nvPr/>
        </p:nvSpPr>
        <p:spPr>
          <a:xfrm>
            <a:off x="419101" y="238125"/>
            <a:ext cx="3971924" cy="6362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solidFill>
                  <a:schemeClr val="accent1"/>
                </a:solidFill>
                <a:effectLst>
                  <a:outerShdw blurRad="38100" dist="38100" dir="2700000" algn="tl">
                    <a:srgbClr val="000000">
                      <a:alpha val="43137"/>
                    </a:srgbClr>
                  </a:outerShdw>
                </a:effectLst>
              </a:rPr>
              <a:t>2. To believe in The Angels:</a:t>
            </a:r>
          </a:p>
          <a:p>
            <a:pPr>
              <a:buClr>
                <a:schemeClr val="accent1"/>
              </a:buClr>
            </a:pPr>
            <a:r>
              <a:rPr lang="en-US" altLang="en-US" sz="2000" dirty="0"/>
              <a:t>The royal way to do things is to have servants do it.</a:t>
            </a:r>
          </a:p>
          <a:p>
            <a:pPr>
              <a:buClr>
                <a:schemeClr val="accent1"/>
              </a:buClr>
            </a:pPr>
            <a:r>
              <a:rPr lang="en-US" altLang="en-US" sz="2000" dirty="0"/>
              <a:t>The Almighty Powerful King should have servants to carry on his orders and commands.</a:t>
            </a:r>
          </a:p>
          <a:p>
            <a:pPr>
              <a:buClr>
                <a:schemeClr val="accent1"/>
              </a:buClr>
            </a:pPr>
            <a:r>
              <a:rPr lang="en-US" altLang="en-US" sz="2000" dirty="0"/>
              <a:t>It is not appropriate for His Majesty to do Every thing by himself.</a:t>
            </a:r>
          </a:p>
          <a:p>
            <a:pPr>
              <a:buClr>
                <a:schemeClr val="accent1"/>
              </a:buClr>
            </a:pPr>
            <a:r>
              <a:rPr lang="en-US" altLang="en-US" sz="2000" dirty="0"/>
              <a:t>Angeles were created from Light.</a:t>
            </a:r>
          </a:p>
          <a:p>
            <a:pPr>
              <a:buClr>
                <a:schemeClr val="accent1"/>
              </a:buClr>
            </a:pPr>
            <a:r>
              <a:rPr lang="en-US" altLang="en-US" sz="2000" dirty="0"/>
              <a:t>Angeles are genderless.</a:t>
            </a:r>
          </a:p>
          <a:p>
            <a:pPr>
              <a:buClr>
                <a:schemeClr val="accent1"/>
              </a:buClr>
            </a:pPr>
            <a:r>
              <a:rPr lang="en-US" altLang="en-US" sz="2000" dirty="0"/>
              <a:t>Angeles do not have a free will to obey or disobey.</a:t>
            </a:r>
          </a:p>
          <a:p>
            <a:pPr>
              <a:buClr>
                <a:schemeClr val="accent1"/>
              </a:buClr>
            </a:pPr>
            <a:r>
              <a:rPr lang="en-US" altLang="en-US" sz="2000" dirty="0"/>
              <a:t>Angeles do not get reward or punishment.</a:t>
            </a:r>
          </a:p>
          <a:p>
            <a:pPr>
              <a:buClr>
                <a:schemeClr val="accent1"/>
              </a:buClr>
            </a:pPr>
            <a:r>
              <a:rPr lang="en-US" altLang="en-US" sz="2000" dirty="0"/>
              <a:t>Satan was not an angel, he was from the Jinn kind created from fire.</a:t>
            </a:r>
          </a:p>
        </p:txBody>
      </p:sp>
      <p:cxnSp>
        <p:nvCxnSpPr>
          <p:cNvPr id="3" name="Straight Connector 2">
            <a:extLst>
              <a:ext uri="{FF2B5EF4-FFF2-40B4-BE49-F238E27FC236}">
                <a16:creationId xmlns:a16="http://schemas.microsoft.com/office/drawing/2014/main" id="{045E442D-77BB-4CF9-AEB7-CFCED24EBB6D}"/>
              </a:ext>
            </a:extLst>
          </p:cNvPr>
          <p:cNvCxnSpPr>
            <a:cxnSpLocks/>
          </p:cNvCxnSpPr>
          <p:nvPr/>
        </p:nvCxnSpPr>
        <p:spPr>
          <a:xfrm>
            <a:off x="4391025" y="419099"/>
            <a:ext cx="0" cy="611981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2EC7847-7FC7-40B3-BA66-2616CBBF5C89}"/>
              </a:ext>
            </a:extLst>
          </p:cNvPr>
          <p:cNvSpPr txBox="1"/>
          <p:nvPr/>
        </p:nvSpPr>
        <p:spPr>
          <a:xfrm>
            <a:off x="4600574" y="238125"/>
            <a:ext cx="3800475" cy="646331"/>
          </a:xfrm>
          <a:prstGeom prst="rect">
            <a:avLst/>
          </a:prstGeom>
          <a:noFill/>
        </p:spPr>
        <p:txBody>
          <a:bodyPr wrap="square" rtlCol="0">
            <a:spAutoFit/>
          </a:bodyPr>
          <a:lstStyle/>
          <a:p>
            <a:pPr>
              <a:lnSpc>
                <a:spcPct val="90000"/>
              </a:lnSpc>
            </a:pPr>
            <a:r>
              <a:rPr lang="en-US" altLang="en-US" sz="2000" b="1" dirty="0">
                <a:solidFill>
                  <a:schemeClr val="accent1"/>
                </a:solidFill>
                <a:effectLst>
                  <a:outerShdw blurRad="38100" dist="38100" dir="2700000" algn="tl">
                    <a:srgbClr val="000000">
                      <a:alpha val="43137"/>
                    </a:srgbClr>
                  </a:outerShdw>
                </a:effectLst>
              </a:rPr>
              <a:t>3. To Believe in the Messengers and Prophets of God:</a:t>
            </a:r>
            <a:endParaRPr lang="en-US" sz="2000" b="1" dirty="0">
              <a:solidFill>
                <a:schemeClr val="accent1"/>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B440AAAD-9691-4DAE-AAEE-121E734996EC}"/>
              </a:ext>
            </a:extLst>
          </p:cNvPr>
          <p:cNvSpPr/>
          <p:nvPr/>
        </p:nvSpPr>
        <p:spPr>
          <a:xfrm>
            <a:off x="4571999" y="944065"/>
            <a:ext cx="4467226" cy="5592300"/>
          </a:xfrm>
          <a:prstGeom prst="rect">
            <a:avLst/>
          </a:prstGeom>
        </p:spPr>
        <p:txBody>
          <a:bodyPr wrap="square">
            <a:spAutoFit/>
          </a:bodyPr>
          <a:lstStyle/>
          <a:p>
            <a:pPr>
              <a:lnSpc>
                <a:spcPct val="90000"/>
              </a:lnSpc>
              <a:spcAft>
                <a:spcPts val="600"/>
              </a:spcAft>
            </a:pPr>
            <a:r>
              <a:rPr lang="en-US" altLang="en-US" dirty="0"/>
              <a:t>They are teachers sent down by God to guide the people, set expectations, and establish morals.</a:t>
            </a:r>
          </a:p>
          <a:p>
            <a:pPr>
              <a:lnSpc>
                <a:spcPct val="90000"/>
              </a:lnSpc>
              <a:spcAft>
                <a:spcPts val="600"/>
              </a:spcAft>
            </a:pPr>
            <a:r>
              <a:rPr lang="en-US" altLang="en-US" dirty="0"/>
              <a:t>They answer important life questions such as, </a:t>
            </a:r>
          </a:p>
          <a:p>
            <a:pPr marL="285750" indent="-285750">
              <a:lnSpc>
                <a:spcPct val="90000"/>
              </a:lnSpc>
              <a:spcAft>
                <a:spcPts val="600"/>
              </a:spcAft>
              <a:buClr>
                <a:schemeClr val="accent1"/>
              </a:buClr>
              <a:buFont typeface="Arial" panose="020B0604020202020204" pitchFamily="34" charset="0"/>
              <a:buChar char="•"/>
            </a:pPr>
            <a:r>
              <a:rPr lang="en-US" altLang="en-US" sz="1600" dirty="0"/>
              <a:t>What is the purpose of our creation?</a:t>
            </a:r>
          </a:p>
          <a:p>
            <a:pPr marL="285750" indent="-285750">
              <a:lnSpc>
                <a:spcPct val="90000"/>
              </a:lnSpc>
              <a:spcAft>
                <a:spcPts val="600"/>
              </a:spcAft>
              <a:buClr>
                <a:schemeClr val="accent1"/>
              </a:buClr>
              <a:buFont typeface="Arial" panose="020B0604020202020204" pitchFamily="34" charset="0"/>
              <a:buChar char="•"/>
            </a:pPr>
            <a:r>
              <a:rPr lang="en-US" altLang="en-US" sz="1600" dirty="0"/>
              <a:t>Is there a God? Who is He?</a:t>
            </a:r>
          </a:p>
          <a:p>
            <a:pPr marL="285750" indent="-285750">
              <a:lnSpc>
                <a:spcPct val="90000"/>
              </a:lnSpc>
              <a:spcAft>
                <a:spcPts val="600"/>
              </a:spcAft>
              <a:buClr>
                <a:schemeClr val="accent1"/>
              </a:buClr>
              <a:buFont typeface="Arial" panose="020B0604020202020204" pitchFamily="34" charset="0"/>
              <a:buChar char="•"/>
            </a:pPr>
            <a:r>
              <a:rPr lang="en-US" altLang="en-US" sz="1600" dirty="0"/>
              <a:t>What is God expecting from us?</a:t>
            </a:r>
          </a:p>
          <a:p>
            <a:pPr marL="285750" indent="-285750">
              <a:lnSpc>
                <a:spcPct val="90000"/>
              </a:lnSpc>
              <a:spcAft>
                <a:spcPts val="600"/>
              </a:spcAft>
              <a:buClr>
                <a:schemeClr val="accent1"/>
              </a:buClr>
              <a:buFont typeface="Arial" panose="020B0604020202020204" pitchFamily="34" charset="0"/>
              <a:buChar char="•"/>
            </a:pPr>
            <a:r>
              <a:rPr lang="en-US" altLang="en-US" sz="1600" dirty="0"/>
              <a:t>What should we expect from God?</a:t>
            </a:r>
          </a:p>
          <a:p>
            <a:pPr marL="285750" indent="-285750">
              <a:lnSpc>
                <a:spcPct val="90000"/>
              </a:lnSpc>
              <a:spcAft>
                <a:spcPts val="600"/>
              </a:spcAft>
              <a:buClr>
                <a:schemeClr val="accent1"/>
              </a:buClr>
              <a:buFont typeface="Arial" panose="020B0604020202020204" pitchFamily="34" charset="0"/>
              <a:buChar char="•"/>
            </a:pPr>
            <a:r>
              <a:rPr lang="en-US" altLang="en-US" sz="1600" dirty="0"/>
              <a:t>Is there a life after death? Where do we go?</a:t>
            </a:r>
          </a:p>
          <a:p>
            <a:pPr>
              <a:lnSpc>
                <a:spcPct val="90000"/>
              </a:lnSpc>
              <a:spcAft>
                <a:spcPts val="600"/>
              </a:spcAft>
            </a:pPr>
            <a:r>
              <a:rPr lang="en-US" altLang="en-US" sz="2000" b="1" dirty="0">
                <a:solidFill>
                  <a:schemeClr val="accent1"/>
                </a:solidFill>
                <a:effectLst>
                  <a:outerShdw blurRad="38100" dist="38100" dir="2700000" algn="tl">
                    <a:srgbClr val="000000">
                      <a:alpha val="43137"/>
                    </a:srgbClr>
                  </a:outerShdw>
                </a:effectLst>
              </a:rPr>
              <a:t>4. To Believe in the Scriptures (Books Sent Down by God:</a:t>
            </a:r>
            <a:endParaRPr lang="en-US" altLang="en-US" sz="2000" dirty="0">
              <a:solidFill>
                <a:schemeClr val="accent1"/>
              </a:solidFill>
              <a:effectLst>
                <a:outerShdw blurRad="38100" dist="38100" dir="2700000" algn="tl">
                  <a:srgbClr val="000000">
                    <a:alpha val="43137"/>
                  </a:srgbClr>
                </a:outerShdw>
              </a:effectLst>
            </a:endParaRPr>
          </a:p>
          <a:p>
            <a:pPr marL="285750" indent="-285750">
              <a:lnSpc>
                <a:spcPct val="90000"/>
              </a:lnSpc>
              <a:spcAft>
                <a:spcPts val="600"/>
              </a:spcAft>
              <a:buFont typeface="Arial" panose="020B0604020202020204" pitchFamily="34" charset="0"/>
              <a:buChar char="•"/>
            </a:pPr>
            <a:r>
              <a:rPr lang="en-US" altLang="en-US" dirty="0"/>
              <a:t>Teachers (Prophets) were teaching from a text book called “Holy Scripture”.</a:t>
            </a:r>
          </a:p>
          <a:p>
            <a:pPr marL="285750" indent="-285750">
              <a:lnSpc>
                <a:spcPct val="90000"/>
              </a:lnSpc>
              <a:spcAft>
                <a:spcPts val="600"/>
              </a:spcAft>
              <a:buFont typeface="Arial" panose="020B0604020202020204" pitchFamily="34" charset="0"/>
              <a:buChar char="•"/>
            </a:pPr>
            <a:r>
              <a:rPr lang="en-US" altLang="en-US" dirty="0"/>
              <a:t>Prophets leave scripture to guide people and inspire them after their death</a:t>
            </a:r>
          </a:p>
          <a:p>
            <a:pPr marL="285750" indent="-285750">
              <a:lnSpc>
                <a:spcPct val="90000"/>
              </a:lnSpc>
              <a:spcAft>
                <a:spcPts val="600"/>
              </a:spcAft>
              <a:buFont typeface="Arial" panose="020B0604020202020204" pitchFamily="34" charset="0"/>
              <a:buChar char="•"/>
            </a:pPr>
            <a:r>
              <a:rPr lang="en-US" altLang="en-US" dirty="0"/>
              <a:t>Scriptures are the word of God</a:t>
            </a:r>
          </a:p>
          <a:p>
            <a:pPr marL="285750" indent="-285750">
              <a:lnSpc>
                <a:spcPct val="90000"/>
              </a:lnSpc>
              <a:spcAft>
                <a:spcPts val="600"/>
              </a:spcAft>
              <a:buFont typeface="Arial" panose="020B0604020202020204" pitchFamily="34" charset="0"/>
              <a:buChar char="•"/>
            </a:pPr>
            <a:r>
              <a:rPr lang="en-US" altLang="en-US" dirty="0"/>
              <a:t>Muslims believe in all original scriptures including; Bible, Torah (Old Testament), The books of Moses, David and Abraham</a:t>
            </a:r>
          </a:p>
        </p:txBody>
      </p:sp>
    </p:spTree>
    <p:extLst>
      <p:ext uri="{BB962C8B-B14F-4D97-AF65-F5344CB8AC3E}">
        <p14:creationId xmlns:p14="http://schemas.microsoft.com/office/powerpoint/2010/main" val="261947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BDB792-49B8-4740-86E5-342B284C7C0F}"/>
              </a:ext>
            </a:extLst>
          </p:cNvPr>
          <p:cNvSpPr txBox="1">
            <a:spLocks noRot="1" noChangeArrowheads="1"/>
          </p:cNvSpPr>
          <p:nvPr/>
        </p:nvSpPr>
        <p:spPr>
          <a:xfrm>
            <a:off x="376233" y="226894"/>
            <a:ext cx="4629144" cy="831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solidFill>
                  <a:schemeClr val="accent1"/>
                </a:solidFill>
                <a:effectLst>
                  <a:outerShdw blurRad="38100" dist="38100" dir="2700000" algn="tl">
                    <a:srgbClr val="000000">
                      <a:alpha val="43137"/>
                    </a:srgbClr>
                  </a:outerShdw>
                </a:effectLst>
              </a:rPr>
              <a:t>5. To Believe in the Day </a:t>
            </a:r>
          </a:p>
          <a:p>
            <a:r>
              <a:rPr lang="en-US" altLang="en-US" sz="2400" b="1" dirty="0">
                <a:solidFill>
                  <a:schemeClr val="accent1"/>
                </a:solidFill>
                <a:effectLst>
                  <a:outerShdw blurRad="38100" dist="38100" dir="2700000" algn="tl">
                    <a:srgbClr val="000000">
                      <a:alpha val="43137"/>
                    </a:srgbClr>
                  </a:outerShdw>
                </a:effectLst>
              </a:rPr>
              <a:t>of Judgment:</a:t>
            </a:r>
          </a:p>
          <a:p>
            <a:endParaRPr lang="en-US" altLang="en-US" sz="2400" b="1" u="sng" dirty="0"/>
          </a:p>
        </p:txBody>
      </p:sp>
      <p:sp>
        <p:nvSpPr>
          <p:cNvPr id="3" name="Rectangle 3">
            <a:extLst>
              <a:ext uri="{FF2B5EF4-FFF2-40B4-BE49-F238E27FC236}">
                <a16:creationId xmlns:a16="http://schemas.microsoft.com/office/drawing/2014/main" id="{1F398D85-4134-48A7-A5B5-3B7B2A97B91A}"/>
              </a:ext>
            </a:extLst>
          </p:cNvPr>
          <p:cNvSpPr txBox="1">
            <a:spLocks noRot="1" noChangeArrowheads="1"/>
          </p:cNvSpPr>
          <p:nvPr/>
        </p:nvSpPr>
        <p:spPr>
          <a:xfrm>
            <a:off x="285750" y="1026983"/>
            <a:ext cx="4429125" cy="5372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t>People will be resurrected </a:t>
            </a:r>
          </a:p>
          <a:p>
            <a:pPr marL="0" indent="0">
              <a:buNone/>
            </a:pPr>
            <a:r>
              <a:rPr lang="en-US" altLang="en-US" sz="2000" dirty="0"/>
              <a:t>and judged for their deeds </a:t>
            </a:r>
          </a:p>
          <a:p>
            <a:pPr marL="0" indent="0">
              <a:buNone/>
            </a:pPr>
            <a:r>
              <a:rPr lang="en-US" altLang="en-US" sz="2000" dirty="0"/>
              <a:t>by God.</a:t>
            </a:r>
          </a:p>
          <a:p>
            <a:r>
              <a:rPr lang="en-US" altLang="en-US" sz="1600" dirty="0">
                <a:solidFill>
                  <a:schemeClr val="accent1"/>
                </a:solidFill>
              </a:rPr>
              <a:t>If there is no day of judgment, then </a:t>
            </a:r>
            <a:r>
              <a:rPr lang="en-US" altLang="en-US" sz="2000" dirty="0"/>
              <a:t>Hitler is having the same fate like Abraham, both are equally peacefully sleeping in their graves.</a:t>
            </a:r>
          </a:p>
          <a:p>
            <a:r>
              <a:rPr lang="en-US" altLang="en-US" sz="1600" dirty="0">
                <a:solidFill>
                  <a:schemeClr val="accent1"/>
                </a:solidFill>
              </a:rPr>
              <a:t>If there is no day of judgment, then </a:t>
            </a:r>
            <a:r>
              <a:rPr lang="en-US" altLang="en-US" sz="2000" dirty="0"/>
              <a:t>criminals got away with their crimes.</a:t>
            </a:r>
          </a:p>
          <a:p>
            <a:r>
              <a:rPr lang="en-US" altLang="en-US" sz="1600" dirty="0">
                <a:solidFill>
                  <a:schemeClr val="accent1"/>
                </a:solidFill>
              </a:rPr>
              <a:t>If there is no day of judgment, then</a:t>
            </a:r>
            <a:r>
              <a:rPr lang="en-US" altLang="en-US" sz="2000" dirty="0">
                <a:solidFill>
                  <a:schemeClr val="accent1"/>
                </a:solidFill>
              </a:rPr>
              <a:t> </a:t>
            </a:r>
            <a:r>
              <a:rPr lang="en-US" altLang="en-US" sz="2000" dirty="0"/>
              <a:t>Good people might be looked at as losers because they have sacrificed for nothing.</a:t>
            </a:r>
          </a:p>
          <a:p>
            <a:r>
              <a:rPr lang="en-US" altLang="en-US" sz="1600" dirty="0">
                <a:solidFill>
                  <a:schemeClr val="accent1"/>
                </a:solidFill>
              </a:rPr>
              <a:t>If there is no day of judgment, then </a:t>
            </a:r>
            <a:r>
              <a:rPr lang="en-US" altLang="en-US" sz="2000" dirty="0"/>
              <a:t>Why should we sacrifice precious things if I am not expecting any reward back.</a:t>
            </a:r>
          </a:p>
        </p:txBody>
      </p:sp>
      <p:pic>
        <p:nvPicPr>
          <p:cNvPr id="4" name="Picture 5" descr="Click To Download">
            <a:extLst>
              <a:ext uri="{FF2B5EF4-FFF2-40B4-BE49-F238E27FC236}">
                <a16:creationId xmlns:a16="http://schemas.microsoft.com/office/drawing/2014/main" id="{C62E7509-4FE3-4543-8340-AA5D6AAE1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058744"/>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4BCDBB-4CC4-4C2F-B5A6-7D7007D209B3}"/>
              </a:ext>
            </a:extLst>
          </p:cNvPr>
          <p:cNvSpPr txBox="1"/>
          <p:nvPr/>
        </p:nvSpPr>
        <p:spPr>
          <a:xfrm>
            <a:off x="5391150" y="514350"/>
            <a:ext cx="45719"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5A4617DF-71D0-4187-99EB-CE44BD2D842A}"/>
              </a:ext>
            </a:extLst>
          </p:cNvPr>
          <p:cNvSpPr txBox="1"/>
          <p:nvPr/>
        </p:nvSpPr>
        <p:spPr>
          <a:xfrm>
            <a:off x="4600579" y="195986"/>
            <a:ext cx="4257671" cy="830997"/>
          </a:xfrm>
          <a:prstGeom prst="rect">
            <a:avLst/>
          </a:prstGeom>
          <a:noFill/>
        </p:spPr>
        <p:txBody>
          <a:bodyPr wrap="square" rtlCol="0">
            <a:spAutoFit/>
          </a:bodyPr>
          <a:lstStyle/>
          <a:p>
            <a:r>
              <a:rPr lang="en-US" altLang="en-US" sz="2400" b="1" dirty="0">
                <a:solidFill>
                  <a:schemeClr val="accent1"/>
                </a:solidFill>
                <a:effectLst>
                  <a:outerShdw blurRad="38100" dist="38100" dir="2700000" algn="tl">
                    <a:srgbClr val="000000">
                      <a:alpha val="43137"/>
                    </a:srgbClr>
                  </a:outerShdw>
                </a:effectLst>
                <a:latin typeface="+mj-lt"/>
              </a:rPr>
              <a:t>6. To Accept and Respect God’s Decisions (Believe in Fate):</a:t>
            </a:r>
            <a:endParaRPr lang="en-US" sz="2400" b="1" dirty="0">
              <a:solidFill>
                <a:schemeClr val="accent1"/>
              </a:solidFill>
              <a:effectLst>
                <a:outerShdw blurRad="38100" dist="38100" dir="2700000" algn="tl">
                  <a:srgbClr val="000000">
                    <a:alpha val="43137"/>
                  </a:srgbClr>
                </a:outerShdw>
              </a:effectLst>
              <a:latin typeface="+mj-lt"/>
            </a:endParaRPr>
          </a:p>
        </p:txBody>
      </p:sp>
      <p:cxnSp>
        <p:nvCxnSpPr>
          <p:cNvPr id="8" name="Straight Connector 7">
            <a:extLst>
              <a:ext uri="{FF2B5EF4-FFF2-40B4-BE49-F238E27FC236}">
                <a16:creationId xmlns:a16="http://schemas.microsoft.com/office/drawing/2014/main" id="{7E840F73-DC3D-4C8F-B097-10013330D480}"/>
              </a:ext>
            </a:extLst>
          </p:cNvPr>
          <p:cNvCxnSpPr>
            <a:cxnSpLocks/>
          </p:cNvCxnSpPr>
          <p:nvPr/>
        </p:nvCxnSpPr>
        <p:spPr>
          <a:xfrm>
            <a:off x="4610100" y="472211"/>
            <a:ext cx="0" cy="63857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A3634EE5-A61F-4F68-9DE2-979D2FC5EA92}"/>
              </a:ext>
            </a:extLst>
          </p:cNvPr>
          <p:cNvSpPr txBox="1">
            <a:spLocks noRot="1" noChangeArrowheads="1"/>
          </p:cNvSpPr>
          <p:nvPr/>
        </p:nvSpPr>
        <p:spPr>
          <a:xfrm>
            <a:off x="4600579" y="1026983"/>
            <a:ext cx="4543421" cy="5553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chemeClr val="accent1"/>
              </a:buClr>
            </a:pPr>
            <a:r>
              <a:rPr lang="en-US" altLang="en-US" sz="1800" dirty="0"/>
              <a:t>Many decisions are made by God, such as gender, color, race, birth date and place, choice of parents, family, …etc.</a:t>
            </a:r>
          </a:p>
          <a:p>
            <a:pPr>
              <a:lnSpc>
                <a:spcPct val="100000"/>
              </a:lnSpc>
              <a:spcBef>
                <a:spcPts val="0"/>
              </a:spcBef>
              <a:spcAft>
                <a:spcPts val="600"/>
              </a:spcAft>
              <a:buClr>
                <a:schemeClr val="accent1"/>
              </a:buClr>
            </a:pPr>
            <a:r>
              <a:rPr lang="en-US" altLang="en-US" sz="1800" dirty="0"/>
              <a:t>Must not punish or persecute people for natural differences intended by our creator, such as religion, color, race, …etc. Islam is a color and a race blind religion.</a:t>
            </a:r>
          </a:p>
          <a:p>
            <a:pPr>
              <a:lnSpc>
                <a:spcPct val="100000"/>
              </a:lnSpc>
              <a:spcBef>
                <a:spcPts val="0"/>
              </a:spcBef>
              <a:spcAft>
                <a:spcPts val="600"/>
              </a:spcAft>
              <a:buClr>
                <a:schemeClr val="accent1"/>
              </a:buClr>
            </a:pPr>
            <a:r>
              <a:rPr lang="en-US" altLang="en-US" sz="1800" dirty="0"/>
              <a:t>Must trust and respect God’s choices for us. Can’t question or look down to God’s decisions. Must Surinder to the will of God.</a:t>
            </a:r>
          </a:p>
          <a:p>
            <a:pPr>
              <a:lnSpc>
                <a:spcPct val="100000"/>
              </a:lnSpc>
              <a:spcBef>
                <a:spcPts val="0"/>
              </a:spcBef>
              <a:spcAft>
                <a:spcPts val="600"/>
              </a:spcAft>
              <a:buClr>
                <a:schemeClr val="accent1"/>
              </a:buClr>
            </a:pPr>
            <a:r>
              <a:rPr lang="en-US" altLang="en-US" sz="1800" dirty="0"/>
              <a:t>God’s ways are above our ways, his thoughts are way above ours and his wisdom is way above ours as well.</a:t>
            </a:r>
          </a:p>
          <a:p>
            <a:pPr>
              <a:lnSpc>
                <a:spcPct val="100000"/>
              </a:lnSpc>
              <a:spcBef>
                <a:spcPts val="0"/>
              </a:spcBef>
              <a:spcAft>
                <a:spcPts val="600"/>
              </a:spcAft>
              <a:buClr>
                <a:schemeClr val="accent1"/>
              </a:buClr>
            </a:pPr>
            <a:r>
              <a:rPr lang="en-US" altLang="en-US" sz="1800" dirty="0"/>
              <a:t>It is okay to be sad after a tragedy, but it is not okay to reject the will of God or accuse him of being cruel or mean. Even if you do so, this will not change the reality.</a:t>
            </a:r>
            <a:endParaRPr lang="en-US" altLang="en-US" sz="2000" dirty="0"/>
          </a:p>
        </p:txBody>
      </p:sp>
    </p:spTree>
    <p:extLst>
      <p:ext uri="{BB962C8B-B14F-4D97-AF65-F5344CB8AC3E}">
        <p14:creationId xmlns:p14="http://schemas.microsoft.com/office/powerpoint/2010/main" val="407577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44A81F6-301A-4644-A8AC-8D48B77C7C03}"/>
              </a:ext>
            </a:extLst>
          </p:cNvPr>
          <p:cNvSpPr txBox="1"/>
          <p:nvPr/>
        </p:nvSpPr>
        <p:spPr>
          <a:xfrm>
            <a:off x="4962527" y="3906575"/>
            <a:ext cx="4039549" cy="2939266"/>
          </a:xfrm>
          <a:prstGeom prst="rect">
            <a:avLst/>
          </a:prstGeom>
          <a:noFill/>
        </p:spPr>
        <p:txBody>
          <a:bodyPr wrap="square" rtlCol="0">
            <a:spAutoFit/>
          </a:bodyPr>
          <a:lstStyle/>
          <a:p>
            <a:pPr marL="285750" indent="-285750">
              <a:spcAft>
                <a:spcPts val="300"/>
              </a:spcAft>
              <a:buClr>
                <a:schemeClr val="accent1"/>
              </a:buClr>
              <a:buFont typeface="Arial" panose="020B0604020202020204" pitchFamily="34" charset="0"/>
              <a:buChar char="•"/>
            </a:pPr>
            <a:r>
              <a:rPr lang="en-US" dirty="0"/>
              <a:t>Because of the laws of nature. No one is excluded from them. Like everyone else, good people may have accidents, diseases, age, die …etc.</a:t>
            </a:r>
          </a:p>
          <a:p>
            <a:pPr marL="285750" indent="-285750">
              <a:spcAft>
                <a:spcPts val="300"/>
              </a:spcAft>
              <a:buClr>
                <a:schemeClr val="accent1"/>
              </a:buClr>
              <a:buFont typeface="Arial" panose="020B0604020202020204" pitchFamily="34" charset="0"/>
              <a:buChar char="•"/>
            </a:pPr>
            <a:r>
              <a:rPr lang="en-US" dirty="0"/>
              <a:t>The reward of being good is not in this life. It is in the life to come. We may get a taste of the reward in this life.</a:t>
            </a:r>
          </a:p>
          <a:p>
            <a:pPr marL="285750" indent="-285750">
              <a:spcAft>
                <a:spcPts val="300"/>
              </a:spcAft>
              <a:buClr>
                <a:schemeClr val="accent1"/>
              </a:buClr>
              <a:buFont typeface="Arial" panose="020B0604020202020204" pitchFamily="34" charset="0"/>
              <a:buChar char="•"/>
            </a:pPr>
            <a:r>
              <a:rPr lang="en-US" dirty="0"/>
              <a:t>The punishment is also in the life to come. What we see in this life is just a taste of the punishment.</a:t>
            </a:r>
          </a:p>
        </p:txBody>
      </p:sp>
      <p:sp>
        <p:nvSpPr>
          <p:cNvPr id="5" name="TextBox 4">
            <a:extLst>
              <a:ext uri="{FF2B5EF4-FFF2-40B4-BE49-F238E27FC236}">
                <a16:creationId xmlns:a16="http://schemas.microsoft.com/office/drawing/2014/main" id="{92055FBD-CBDF-48CE-86B5-DC6F3F618028}"/>
              </a:ext>
            </a:extLst>
          </p:cNvPr>
          <p:cNvSpPr txBox="1"/>
          <p:nvPr/>
        </p:nvSpPr>
        <p:spPr>
          <a:xfrm>
            <a:off x="357183" y="280446"/>
            <a:ext cx="3290883" cy="369332"/>
          </a:xfrm>
          <a:prstGeom prst="rect">
            <a:avLst/>
          </a:prstGeom>
          <a:noFill/>
        </p:spPr>
        <p:txBody>
          <a:bodyPr wrap="square" rtlCol="0">
            <a:spAutoFit/>
          </a:bodyPr>
          <a:lstStyle/>
          <a:p>
            <a:r>
              <a:rPr lang="en-US" altLang="en-US" b="1" dirty="0">
                <a:solidFill>
                  <a:schemeClr val="accent1"/>
                </a:solidFill>
                <a:effectLst>
                  <a:outerShdw blurRad="38100" dist="38100" dir="2700000" algn="tl">
                    <a:srgbClr val="000000">
                      <a:alpha val="43137"/>
                    </a:srgbClr>
                  </a:outerShdw>
                </a:effectLst>
              </a:rPr>
              <a:t>Purpose of Life in Islam:</a:t>
            </a:r>
            <a:endParaRPr lang="en-US" b="1" dirty="0">
              <a:solidFill>
                <a:schemeClr val="accent1"/>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84CB1B42-385C-44C3-A2AA-922C0B5CDF1F}"/>
              </a:ext>
            </a:extLst>
          </p:cNvPr>
          <p:cNvSpPr/>
          <p:nvPr/>
        </p:nvSpPr>
        <p:spPr>
          <a:xfrm>
            <a:off x="357184" y="685003"/>
            <a:ext cx="4524375" cy="5853910"/>
          </a:xfrm>
          <a:prstGeom prst="rect">
            <a:avLst/>
          </a:prstGeom>
        </p:spPr>
        <p:txBody>
          <a:bodyPr wrap="square">
            <a:spAutoFit/>
          </a:bodyPr>
          <a:lstStyle/>
          <a:p>
            <a:pPr marL="285750" indent="-285750">
              <a:lnSpc>
                <a:spcPct val="80000"/>
              </a:lnSpc>
              <a:buClr>
                <a:schemeClr val="accent1"/>
              </a:buClr>
              <a:buFont typeface="Arial" panose="020B0604020202020204" pitchFamily="34" charset="0"/>
              <a:buChar char="•"/>
            </a:pPr>
            <a:r>
              <a:rPr lang="en-US" altLang="en-US" dirty="0"/>
              <a:t>All creation of God worship him without a choice. They are controlled by the laws of nature. They can not choose not to obey. The except is made to Human and Jinn kind.</a:t>
            </a:r>
          </a:p>
          <a:p>
            <a:pPr marL="285750" indent="-285750">
              <a:lnSpc>
                <a:spcPct val="80000"/>
              </a:lnSpc>
              <a:buClr>
                <a:schemeClr val="accent1"/>
              </a:buClr>
              <a:buFont typeface="Arial" panose="020B0604020202020204" pitchFamily="34" charset="0"/>
              <a:buChar char="•"/>
            </a:pPr>
            <a:endParaRPr lang="en-US" altLang="en-US" dirty="0"/>
          </a:p>
          <a:p>
            <a:pPr marL="285750" indent="-285750">
              <a:lnSpc>
                <a:spcPct val="80000"/>
              </a:lnSpc>
              <a:buClr>
                <a:schemeClr val="accent1"/>
              </a:buClr>
              <a:buFont typeface="Arial" panose="020B0604020202020204" pitchFamily="34" charset="0"/>
              <a:buChar char="•"/>
            </a:pPr>
            <a:r>
              <a:rPr lang="en-US" altLang="en-US" dirty="0"/>
              <a:t>Although Human and Jinn have free choices, but they are still controlled by the laws of nature as well. They age, die, get ill and whatnot.</a:t>
            </a:r>
          </a:p>
          <a:p>
            <a:pPr marL="285750" indent="-285750">
              <a:lnSpc>
                <a:spcPct val="80000"/>
              </a:lnSpc>
              <a:buClr>
                <a:schemeClr val="accent1"/>
              </a:buClr>
              <a:buFont typeface="Arial" panose="020B0604020202020204" pitchFamily="34" charset="0"/>
              <a:buChar char="•"/>
            </a:pPr>
            <a:endParaRPr lang="en-US" altLang="en-US" dirty="0"/>
          </a:p>
          <a:p>
            <a:pPr marL="285750" indent="-285750">
              <a:lnSpc>
                <a:spcPct val="80000"/>
              </a:lnSpc>
              <a:buClr>
                <a:schemeClr val="accent1"/>
              </a:buClr>
              <a:buFont typeface="Arial" panose="020B0604020202020204" pitchFamily="34" charset="0"/>
              <a:buChar char="•"/>
            </a:pPr>
            <a:r>
              <a:rPr lang="en-US" altLang="en-US" dirty="0"/>
              <a:t>God created us and gave us free will to worship him with our choice. Worship even though we have the choice not to worship, obey even though we have the choice not to obey, sacrifice for his sake even though we have the choice not to, fight our evil desires and inclinations, even though we have the choice not to fight them. Actually it is easier not to, but no pain, no gain.</a:t>
            </a:r>
          </a:p>
          <a:p>
            <a:pPr marL="285750" indent="-285750">
              <a:lnSpc>
                <a:spcPct val="80000"/>
              </a:lnSpc>
              <a:buClr>
                <a:schemeClr val="accent1"/>
              </a:buClr>
              <a:buFont typeface="Arial" panose="020B0604020202020204" pitchFamily="34" charset="0"/>
              <a:buChar char="•"/>
            </a:pPr>
            <a:endParaRPr lang="en-US" altLang="en-US" dirty="0"/>
          </a:p>
          <a:p>
            <a:pPr marL="285750" indent="-285750">
              <a:lnSpc>
                <a:spcPct val="80000"/>
              </a:lnSpc>
              <a:buClr>
                <a:schemeClr val="accent1"/>
              </a:buClr>
              <a:buFont typeface="Arial" panose="020B0604020202020204" pitchFamily="34" charset="0"/>
              <a:buChar char="•"/>
            </a:pPr>
            <a:r>
              <a:rPr lang="en-US" altLang="en-US" dirty="0"/>
              <a:t>Satan kind is inspired only with evil desires, so they do not have a free will and they always choose evil. Satan has lost the free will after failing the test of submission by refusing to bow down to Adam.</a:t>
            </a:r>
          </a:p>
        </p:txBody>
      </p:sp>
      <p:sp>
        <p:nvSpPr>
          <p:cNvPr id="7" name="TextBox 6">
            <a:extLst>
              <a:ext uri="{FF2B5EF4-FFF2-40B4-BE49-F238E27FC236}">
                <a16:creationId xmlns:a16="http://schemas.microsoft.com/office/drawing/2014/main" id="{2E1840D0-201F-4C15-9F22-34DC7156E3E7}"/>
              </a:ext>
            </a:extLst>
          </p:cNvPr>
          <p:cNvSpPr txBox="1"/>
          <p:nvPr/>
        </p:nvSpPr>
        <p:spPr>
          <a:xfrm>
            <a:off x="5114924" y="264536"/>
            <a:ext cx="3743331" cy="369332"/>
          </a:xfrm>
          <a:prstGeom prst="rect">
            <a:avLst/>
          </a:prstGeom>
          <a:noFill/>
        </p:spPr>
        <p:txBody>
          <a:bodyPr wrap="square" rtlCol="0">
            <a:spAutoFit/>
          </a:bodyPr>
          <a:lstStyle/>
          <a:p>
            <a:r>
              <a:rPr lang="en-US" altLang="en-US" b="1" dirty="0">
                <a:solidFill>
                  <a:schemeClr val="accent1"/>
                </a:solidFill>
                <a:effectLst>
                  <a:outerShdw blurRad="38100" dist="38100" dir="2700000" algn="tl">
                    <a:srgbClr val="000000">
                      <a:alpha val="43137"/>
                    </a:srgbClr>
                  </a:outerShdw>
                </a:effectLst>
              </a:rPr>
              <a:t>Why does God Allow Evil to Happen?</a:t>
            </a:r>
            <a:endParaRPr lang="en-US" b="1" dirty="0">
              <a:solidFill>
                <a:schemeClr val="accent1"/>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0603FDF9-FBBE-48A8-BD42-5808E5A12938}"/>
              </a:ext>
            </a:extLst>
          </p:cNvPr>
          <p:cNvSpPr txBox="1"/>
          <p:nvPr/>
        </p:nvSpPr>
        <p:spPr>
          <a:xfrm flipH="1">
            <a:off x="4962528" y="659048"/>
            <a:ext cx="4103093"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If there are no evil deeds, then good deeds will not exist. </a:t>
            </a:r>
          </a:p>
          <a:p>
            <a:pPr marL="285750" indent="-285750">
              <a:buClr>
                <a:schemeClr val="accent1"/>
              </a:buClr>
              <a:buFont typeface="Arial" panose="020B0604020202020204" pitchFamily="34" charset="0"/>
              <a:buChar char="•"/>
            </a:pPr>
            <a:r>
              <a:rPr lang="en-US" dirty="0"/>
              <a:t>Evil deeds must exist to brings out the goodness so that Good people can distinguish themselves by doing good deeds and staying away from bad deeds.</a:t>
            </a:r>
          </a:p>
          <a:p>
            <a:pPr marL="285750" indent="-285750">
              <a:buClr>
                <a:schemeClr val="accent1"/>
              </a:buClr>
              <a:buFont typeface="Arial" panose="020B0604020202020204" pitchFamily="34" charset="0"/>
              <a:buChar char="•"/>
            </a:pPr>
            <a:r>
              <a:rPr lang="en-US" dirty="0"/>
              <a:t>We have to have an alternative so that we can make choices, i.e. free will.</a:t>
            </a:r>
          </a:p>
        </p:txBody>
      </p:sp>
      <p:sp>
        <p:nvSpPr>
          <p:cNvPr id="10" name="TextBox 9">
            <a:extLst>
              <a:ext uri="{FF2B5EF4-FFF2-40B4-BE49-F238E27FC236}">
                <a16:creationId xmlns:a16="http://schemas.microsoft.com/office/drawing/2014/main" id="{C6F8462F-0684-4B00-8D35-1768EC09074F}"/>
              </a:ext>
            </a:extLst>
          </p:cNvPr>
          <p:cNvSpPr txBox="1"/>
          <p:nvPr/>
        </p:nvSpPr>
        <p:spPr>
          <a:xfrm>
            <a:off x="4962528" y="3260244"/>
            <a:ext cx="3646175" cy="646331"/>
          </a:xfrm>
          <a:prstGeom prst="rect">
            <a:avLst/>
          </a:prstGeom>
          <a:noFill/>
        </p:spPr>
        <p:txBody>
          <a:bodyPr wrap="square" rtlCol="0">
            <a:spAutoFit/>
          </a:bodyPr>
          <a:lstStyle/>
          <a:p>
            <a:r>
              <a:rPr lang="en-US" altLang="en-US" b="1" dirty="0">
                <a:solidFill>
                  <a:schemeClr val="accent1"/>
                </a:solidFill>
                <a:effectLst>
                  <a:outerShdw blurRad="38100" dist="38100" dir="2700000" algn="tl">
                    <a:srgbClr val="000000">
                      <a:alpha val="43137"/>
                    </a:srgbClr>
                  </a:outerShdw>
                </a:effectLst>
              </a:rPr>
              <a:t>Why does God Allow Bad Things to Happen to Good People?</a:t>
            </a:r>
          </a:p>
        </p:txBody>
      </p:sp>
      <p:cxnSp>
        <p:nvCxnSpPr>
          <p:cNvPr id="14" name="Straight Connector 13">
            <a:extLst>
              <a:ext uri="{FF2B5EF4-FFF2-40B4-BE49-F238E27FC236}">
                <a16:creationId xmlns:a16="http://schemas.microsoft.com/office/drawing/2014/main" id="{FAAD3580-0C4D-49B7-AF97-26402EF81FE0}"/>
              </a:ext>
            </a:extLst>
          </p:cNvPr>
          <p:cNvCxnSpPr/>
          <p:nvPr/>
        </p:nvCxnSpPr>
        <p:spPr>
          <a:xfrm>
            <a:off x="4881559" y="114300"/>
            <a:ext cx="0" cy="67437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72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348A25E-8F04-4D99-A9D9-3E6F0415589A}"/>
              </a:ext>
            </a:extLst>
          </p:cNvPr>
          <p:cNvSpPr txBox="1"/>
          <p:nvPr/>
        </p:nvSpPr>
        <p:spPr>
          <a:xfrm>
            <a:off x="4563291" y="1498546"/>
            <a:ext cx="4476147" cy="5201424"/>
          </a:xfrm>
          <a:prstGeom prst="rect">
            <a:avLst/>
          </a:prstGeom>
          <a:noFill/>
        </p:spPr>
        <p:txBody>
          <a:bodyPr wrap="square" rtlCol="0">
            <a:spAutoFit/>
          </a:bodyPr>
          <a:lstStyle/>
          <a:p>
            <a:pPr>
              <a:spcAft>
                <a:spcPts val="600"/>
              </a:spcAft>
            </a:pPr>
            <a:r>
              <a:rPr lang="en-US" b="1" u="sng" dirty="0">
                <a:solidFill>
                  <a:schemeClr val="accent1"/>
                </a:solidFill>
                <a:effectLst>
                  <a:outerShdw blurRad="38100" dist="38100" dir="2700000" algn="tl">
                    <a:srgbClr val="000000">
                      <a:alpha val="43137"/>
                    </a:srgbClr>
                  </a:outerShdw>
                </a:effectLst>
              </a:rPr>
              <a:t>Why do Muslims Pray?</a:t>
            </a:r>
          </a:p>
          <a:p>
            <a:r>
              <a:rPr lang="en-US" b="1" dirty="0">
                <a:solidFill>
                  <a:schemeClr val="accent1"/>
                </a:solidFill>
              </a:rPr>
              <a:t>(1) </a:t>
            </a:r>
            <a:r>
              <a:rPr lang="en-US" dirty="0"/>
              <a:t>Imagine you have a child that attends an out of state school. You send him the check and he doesn’t call you to say thank you and he kept ignoring calling you. You get mad and call him and ask him </a:t>
            </a:r>
            <a:r>
              <a:rPr lang="en-US" sz="1600" dirty="0"/>
              <a:t>“</a:t>
            </a:r>
            <a:r>
              <a:rPr lang="en-US" sz="1600" i="1" dirty="0">
                <a:solidFill>
                  <a:schemeClr val="accent1"/>
                </a:solidFill>
              </a:rPr>
              <a:t>why didn’t you call me to thank me for the check</a:t>
            </a:r>
            <a:r>
              <a:rPr lang="en-US" sz="1600" dirty="0"/>
              <a:t>”</a:t>
            </a:r>
            <a:r>
              <a:rPr lang="en-US" dirty="0"/>
              <a:t>, he replied </a:t>
            </a:r>
            <a:r>
              <a:rPr lang="en-US" sz="1600" dirty="0"/>
              <a:t>“</a:t>
            </a:r>
            <a:r>
              <a:rPr lang="en-US" sz="1600" i="1" dirty="0">
                <a:solidFill>
                  <a:schemeClr val="accent1">
                    <a:lumMod val="75000"/>
                  </a:schemeClr>
                </a:solidFill>
              </a:rPr>
              <a:t>I thank the mail person for the check. He is the one that I see handing me the check</a:t>
            </a:r>
            <a:r>
              <a:rPr lang="en-US" sz="1600" dirty="0">
                <a:solidFill>
                  <a:schemeClr val="accent1">
                    <a:lumMod val="75000"/>
                  </a:schemeClr>
                </a:solidFill>
              </a:rPr>
              <a:t>”</a:t>
            </a:r>
            <a:r>
              <a:rPr lang="en-US" dirty="0">
                <a:solidFill>
                  <a:schemeClr val="accent1">
                    <a:lumMod val="75000"/>
                  </a:schemeClr>
                </a:solidFill>
              </a:rPr>
              <a:t>.</a:t>
            </a:r>
          </a:p>
          <a:p>
            <a:r>
              <a:rPr lang="en-US" dirty="0"/>
              <a:t>Although we don’t see God handing us our supplies, but we know they come from Him. It reaches us through natural means that he established </a:t>
            </a:r>
            <a:r>
              <a:rPr lang="en-US" sz="1600" dirty="0">
                <a:solidFill>
                  <a:schemeClr val="accent1"/>
                </a:solidFill>
              </a:rPr>
              <a:t>(like the mail person)</a:t>
            </a:r>
            <a:r>
              <a:rPr lang="en-US" dirty="0"/>
              <a:t>. The prayers are the five daily phone calls to thank God for His supplies.</a:t>
            </a:r>
          </a:p>
          <a:p>
            <a:pPr>
              <a:spcBef>
                <a:spcPts val="600"/>
              </a:spcBef>
            </a:pPr>
            <a:r>
              <a:rPr lang="en-US" dirty="0">
                <a:solidFill>
                  <a:schemeClr val="accent1"/>
                </a:solidFill>
                <a:effectLst>
                  <a:outerShdw blurRad="38100" dist="38100" dir="2700000" algn="tl">
                    <a:srgbClr val="000000">
                      <a:alpha val="43137"/>
                    </a:srgbClr>
                  </a:outerShdw>
                </a:effectLst>
              </a:rPr>
              <a:t>(2) </a:t>
            </a:r>
            <a:r>
              <a:rPr lang="en-US" dirty="0"/>
              <a:t>It maintains the remembrance of God in our hearts. This keeps God consciousness and the spiritual motivations alive in our heart.</a:t>
            </a:r>
          </a:p>
        </p:txBody>
      </p:sp>
      <p:sp>
        <p:nvSpPr>
          <p:cNvPr id="5" name="Rectangle 4">
            <a:extLst>
              <a:ext uri="{FF2B5EF4-FFF2-40B4-BE49-F238E27FC236}">
                <a16:creationId xmlns:a16="http://schemas.microsoft.com/office/drawing/2014/main" id="{EA63FB75-F0FA-4419-A4BC-B167A73C15AB}"/>
              </a:ext>
            </a:extLst>
          </p:cNvPr>
          <p:cNvSpPr/>
          <p:nvPr/>
        </p:nvSpPr>
        <p:spPr>
          <a:xfrm>
            <a:off x="395541" y="377148"/>
            <a:ext cx="3005887" cy="461665"/>
          </a:xfrm>
          <a:prstGeom prst="rect">
            <a:avLst/>
          </a:prstGeom>
        </p:spPr>
        <p:txBody>
          <a:bodyPr wrap="none">
            <a:spAutoFit/>
          </a:bodyPr>
          <a:lstStyle/>
          <a:p>
            <a:r>
              <a:rPr lang="en-US" altLang="en-US" sz="2400" b="1" dirty="0">
                <a:solidFill>
                  <a:schemeClr val="accent1"/>
                </a:solidFill>
                <a:effectLst>
                  <a:outerShdw blurRad="38100" dist="38100" dir="2700000" algn="tl">
                    <a:srgbClr val="000000">
                      <a:alpha val="43137"/>
                    </a:srgbClr>
                  </a:outerShdw>
                </a:effectLst>
              </a:rPr>
              <a:t>Five Pillars of Worship</a:t>
            </a:r>
            <a:endParaRPr lang="en-US" sz="2400" b="1" dirty="0">
              <a:solidFill>
                <a:schemeClr val="accent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6955135-249E-49B1-AC99-EFDB6B42DD6C}"/>
              </a:ext>
            </a:extLst>
          </p:cNvPr>
          <p:cNvSpPr txBox="1"/>
          <p:nvPr/>
        </p:nvSpPr>
        <p:spPr>
          <a:xfrm>
            <a:off x="257779" y="813316"/>
            <a:ext cx="3914171"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Worship is the practice of faith.</a:t>
            </a:r>
          </a:p>
          <a:p>
            <a:pPr marL="285750" indent="-285750">
              <a:buClr>
                <a:schemeClr val="accent1"/>
              </a:buClr>
              <a:buFont typeface="Arial" panose="020B0604020202020204" pitchFamily="34" charset="0"/>
              <a:buChar char="•"/>
            </a:pPr>
            <a:r>
              <a:rPr lang="en-US" dirty="0"/>
              <a:t>Faith without practice is not accepted.</a:t>
            </a:r>
          </a:p>
          <a:p>
            <a:pPr marL="285750" indent="-285750">
              <a:buClr>
                <a:schemeClr val="accent1"/>
              </a:buClr>
              <a:buFont typeface="Arial" panose="020B0604020202020204" pitchFamily="34" charset="0"/>
              <a:buChar char="•"/>
            </a:pPr>
            <a:r>
              <a:rPr lang="en-US" dirty="0"/>
              <a:t>It is hypocrisy to believe in a certain way and to act in an opposite manner.</a:t>
            </a:r>
          </a:p>
          <a:p>
            <a:pPr marL="285750" indent="-285750">
              <a:buClr>
                <a:schemeClr val="accent1"/>
              </a:buClr>
              <a:buFont typeface="Arial" panose="020B0604020202020204" pitchFamily="34" charset="0"/>
              <a:buChar char="•"/>
            </a:pPr>
            <a:r>
              <a:rPr lang="en-US" dirty="0"/>
              <a:t>God in the Quran never talks about those who believe, but always those who believe and act accordingly.</a:t>
            </a:r>
          </a:p>
        </p:txBody>
      </p:sp>
      <p:sp>
        <p:nvSpPr>
          <p:cNvPr id="8" name="TextBox 7">
            <a:extLst>
              <a:ext uri="{FF2B5EF4-FFF2-40B4-BE49-F238E27FC236}">
                <a16:creationId xmlns:a16="http://schemas.microsoft.com/office/drawing/2014/main" id="{1B0E1F99-9F95-4419-9D42-196F97EBC837}"/>
              </a:ext>
            </a:extLst>
          </p:cNvPr>
          <p:cNvSpPr txBox="1"/>
          <p:nvPr/>
        </p:nvSpPr>
        <p:spPr>
          <a:xfrm>
            <a:off x="257779" y="3675638"/>
            <a:ext cx="4161822" cy="2966966"/>
          </a:xfrm>
          <a:prstGeom prst="rect">
            <a:avLst/>
          </a:prstGeom>
          <a:noFill/>
        </p:spPr>
        <p:txBody>
          <a:bodyPr wrap="square" rtlCol="0">
            <a:spAutoFit/>
          </a:bodyPr>
          <a:lstStyle/>
          <a:p>
            <a:pPr marL="342900" indent="-342900">
              <a:spcAft>
                <a:spcPts val="600"/>
              </a:spcAft>
              <a:buAutoNum type="arabicPeriod"/>
            </a:pPr>
            <a:r>
              <a:rPr lang="en-US" altLang="en-US" b="1" dirty="0">
                <a:solidFill>
                  <a:schemeClr val="accent1"/>
                </a:solidFill>
                <a:effectLst>
                  <a:outerShdw blurRad="38100" dist="38100" dir="2700000" algn="tl">
                    <a:srgbClr val="000000">
                      <a:alpha val="43137"/>
                    </a:srgbClr>
                  </a:outerShdw>
                </a:effectLst>
              </a:rPr>
              <a:t>To declare that there is no Deity but God and Mohamed is His Messenger</a:t>
            </a:r>
          </a:p>
          <a:p>
            <a:pPr marL="285750" indent="-285750">
              <a:lnSpc>
                <a:spcPct val="90000"/>
              </a:lnSpc>
              <a:buClr>
                <a:schemeClr val="accent1"/>
              </a:buClr>
              <a:buFont typeface="Arial" panose="020B0604020202020204" pitchFamily="34" charset="0"/>
              <a:buChar char="•"/>
            </a:pPr>
            <a:r>
              <a:rPr lang="en-US" altLang="en-US" dirty="0"/>
              <a:t>As we engage in our daily life, we may forget God.</a:t>
            </a:r>
          </a:p>
          <a:p>
            <a:pPr marL="285750" indent="-285750">
              <a:lnSpc>
                <a:spcPct val="90000"/>
              </a:lnSpc>
              <a:buClr>
                <a:schemeClr val="accent1"/>
              </a:buClr>
              <a:buFont typeface="Arial" panose="020B0604020202020204" pitchFamily="34" charset="0"/>
              <a:buChar char="•"/>
            </a:pPr>
            <a:r>
              <a:rPr lang="en-US" altLang="en-US" dirty="0"/>
              <a:t>It is a quick way to renew the faith and remove the </a:t>
            </a:r>
            <a:r>
              <a:rPr lang="en-US" altLang="en-US" dirty="0" err="1"/>
              <a:t>forgetness</a:t>
            </a:r>
            <a:r>
              <a:rPr lang="en-US" altLang="en-US" dirty="0"/>
              <a:t> of God.</a:t>
            </a:r>
          </a:p>
          <a:p>
            <a:pPr marL="285750" indent="-285750">
              <a:lnSpc>
                <a:spcPct val="90000"/>
              </a:lnSpc>
              <a:buClr>
                <a:schemeClr val="accent1"/>
              </a:buClr>
              <a:buFont typeface="Arial" panose="020B0604020202020204" pitchFamily="34" charset="0"/>
              <a:buChar char="•"/>
            </a:pPr>
            <a:r>
              <a:rPr lang="en-US" altLang="en-US" dirty="0"/>
              <a:t>Islam requires the frequent remembrance and consciousness of God.</a:t>
            </a:r>
          </a:p>
          <a:p>
            <a:pPr marL="285750" indent="-285750">
              <a:lnSpc>
                <a:spcPct val="90000"/>
              </a:lnSpc>
              <a:buClr>
                <a:schemeClr val="accent1"/>
              </a:buClr>
              <a:buFont typeface="Arial" panose="020B0604020202020204" pitchFamily="34" charset="0"/>
              <a:buChar char="•"/>
            </a:pPr>
            <a:r>
              <a:rPr lang="en-US" altLang="en-US" dirty="0"/>
              <a:t>Remembrance of God keeps the spiritual motivations up.</a:t>
            </a:r>
            <a:endParaRPr lang="en-US" dirty="0"/>
          </a:p>
        </p:txBody>
      </p:sp>
      <p:sp>
        <p:nvSpPr>
          <p:cNvPr id="11" name="TextBox 10">
            <a:extLst>
              <a:ext uri="{FF2B5EF4-FFF2-40B4-BE49-F238E27FC236}">
                <a16:creationId xmlns:a16="http://schemas.microsoft.com/office/drawing/2014/main" id="{B240FA31-3A45-4E98-809A-3BAD896740D1}"/>
              </a:ext>
            </a:extLst>
          </p:cNvPr>
          <p:cNvSpPr txBox="1"/>
          <p:nvPr/>
        </p:nvSpPr>
        <p:spPr>
          <a:xfrm>
            <a:off x="4419601" y="377148"/>
            <a:ext cx="4018344" cy="1388072"/>
          </a:xfrm>
          <a:prstGeom prst="rect">
            <a:avLst/>
          </a:prstGeom>
          <a:noFill/>
        </p:spPr>
        <p:txBody>
          <a:bodyPr wrap="square" rtlCol="0">
            <a:spAutoFit/>
          </a:bodyPr>
          <a:lstStyle/>
          <a:p>
            <a:pPr>
              <a:spcAft>
                <a:spcPts val="600"/>
              </a:spcAft>
            </a:pPr>
            <a:r>
              <a:rPr lang="en-US" altLang="en-US" b="1" dirty="0">
                <a:solidFill>
                  <a:schemeClr val="accent1"/>
                </a:solidFill>
                <a:effectLst>
                  <a:outerShdw blurRad="38100" dist="38100" dir="2700000" algn="tl">
                    <a:srgbClr val="000000">
                      <a:alpha val="43137"/>
                    </a:srgbClr>
                  </a:outerShdw>
                </a:effectLst>
              </a:rPr>
              <a:t>2. Pray Five Times a Day</a:t>
            </a:r>
          </a:p>
          <a:p>
            <a:pPr marL="609600" indent="-609600">
              <a:lnSpc>
                <a:spcPct val="80000"/>
              </a:lnSpc>
              <a:buFont typeface="Wingdings" panose="05000000000000000000" pitchFamily="2" charset="2"/>
              <a:buNone/>
            </a:pPr>
            <a:r>
              <a:rPr lang="en-US" altLang="en-US" dirty="0"/>
              <a:t> (1) Dawn prayer before sunrise.</a:t>
            </a:r>
          </a:p>
          <a:p>
            <a:pPr marL="609600" indent="-609600">
              <a:lnSpc>
                <a:spcPct val="80000"/>
              </a:lnSpc>
            </a:pPr>
            <a:r>
              <a:rPr lang="en-US" altLang="en-US" dirty="0"/>
              <a:t> (2) Noon prayer. (3) Afternoon prayer.</a:t>
            </a:r>
          </a:p>
          <a:p>
            <a:pPr marL="609600" indent="-609600">
              <a:lnSpc>
                <a:spcPct val="80000"/>
              </a:lnSpc>
              <a:buFont typeface="Wingdings" panose="05000000000000000000" pitchFamily="2" charset="2"/>
              <a:buNone/>
            </a:pPr>
            <a:r>
              <a:rPr lang="en-US" altLang="en-US" dirty="0"/>
              <a:t> (4) Sunset prayer. (5) Night prayer.</a:t>
            </a:r>
          </a:p>
          <a:p>
            <a:r>
              <a:rPr lang="en-US" altLang="en-US" dirty="0"/>
              <a:t> </a:t>
            </a:r>
            <a:endParaRPr lang="en-US" b="1" u="sng" dirty="0"/>
          </a:p>
        </p:txBody>
      </p:sp>
      <p:cxnSp>
        <p:nvCxnSpPr>
          <p:cNvPr id="15" name="Straight Connector 14">
            <a:extLst>
              <a:ext uri="{FF2B5EF4-FFF2-40B4-BE49-F238E27FC236}">
                <a16:creationId xmlns:a16="http://schemas.microsoft.com/office/drawing/2014/main" id="{9FEAC41C-A188-4140-AC5D-1B5F8B8386F8}"/>
              </a:ext>
            </a:extLst>
          </p:cNvPr>
          <p:cNvCxnSpPr/>
          <p:nvPr/>
        </p:nvCxnSpPr>
        <p:spPr>
          <a:xfrm>
            <a:off x="4353470" y="285750"/>
            <a:ext cx="0" cy="64357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40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A5AAA1-3FC4-4A4D-8241-44837C7AA916}"/>
              </a:ext>
            </a:extLst>
          </p:cNvPr>
          <p:cNvSpPr txBox="1"/>
          <p:nvPr/>
        </p:nvSpPr>
        <p:spPr>
          <a:xfrm>
            <a:off x="257175" y="371475"/>
            <a:ext cx="3829049" cy="6146298"/>
          </a:xfrm>
          <a:prstGeom prst="rect">
            <a:avLst/>
          </a:prstGeom>
          <a:noFill/>
        </p:spPr>
        <p:txBody>
          <a:bodyPr wrap="square" rtlCol="0">
            <a:spAutoFit/>
          </a:bodyPr>
          <a:lstStyle/>
          <a:p>
            <a:r>
              <a:rPr lang="en-US" sz="2000" b="1" dirty="0">
                <a:solidFill>
                  <a:schemeClr val="accent1"/>
                </a:solidFill>
                <a:effectLst>
                  <a:outerShdw blurRad="38100" dist="38100" dir="2700000" algn="tl">
                    <a:srgbClr val="000000">
                      <a:alpha val="43137"/>
                    </a:srgbClr>
                  </a:outerShdw>
                </a:effectLst>
              </a:rPr>
              <a:t>3. Fasting Ramadan</a:t>
            </a:r>
          </a:p>
          <a:p>
            <a:r>
              <a:rPr lang="en-US" altLang="en-US" dirty="0"/>
              <a:t>In one month on the lunar calendar, called Ramadan, Muslims worldwide fast from dawn to sunset. They abstain from drinking, eating and intimacy. The Sick and weak are exempted.</a:t>
            </a:r>
          </a:p>
          <a:p>
            <a:pPr>
              <a:lnSpc>
                <a:spcPct val="90000"/>
              </a:lnSpc>
              <a:spcBef>
                <a:spcPts val="600"/>
              </a:spcBef>
              <a:spcAft>
                <a:spcPts val="600"/>
              </a:spcAft>
            </a:pPr>
            <a:r>
              <a:rPr lang="en-US" altLang="en-US" dirty="0"/>
              <a:t>Ramadan is a training camp for the following:</a:t>
            </a:r>
          </a:p>
          <a:p>
            <a:pPr marL="285750" indent="-285750">
              <a:lnSpc>
                <a:spcPct val="90000"/>
              </a:lnSpc>
              <a:spcAft>
                <a:spcPts val="600"/>
              </a:spcAft>
              <a:buClr>
                <a:schemeClr val="accent1"/>
              </a:buClr>
              <a:buFont typeface="Arial" panose="020B0604020202020204" pitchFamily="34" charset="0"/>
              <a:buChar char="•"/>
            </a:pPr>
            <a:r>
              <a:rPr lang="en-US" altLang="en-US" sz="1600" dirty="0"/>
              <a:t>Spiritual exercise to train the spiritual muscle of self control.</a:t>
            </a:r>
          </a:p>
          <a:p>
            <a:pPr marL="285750" indent="-285750">
              <a:lnSpc>
                <a:spcPct val="90000"/>
              </a:lnSpc>
              <a:spcAft>
                <a:spcPts val="600"/>
              </a:spcAft>
              <a:buClr>
                <a:schemeClr val="accent1"/>
              </a:buClr>
              <a:buFont typeface="Arial" panose="020B0604020202020204" pitchFamily="34" charset="0"/>
              <a:buChar char="•"/>
            </a:pPr>
            <a:r>
              <a:rPr lang="en-US" altLang="en-US" sz="1600" dirty="0"/>
              <a:t>Test of submission to God, we are in control of our temptations, not being controlled by them. Do what God order even if it causes pain to us.</a:t>
            </a:r>
          </a:p>
          <a:p>
            <a:pPr marL="285750" indent="-285750">
              <a:lnSpc>
                <a:spcPct val="90000"/>
              </a:lnSpc>
              <a:spcAft>
                <a:spcPts val="600"/>
              </a:spcAft>
              <a:buClr>
                <a:schemeClr val="accent1"/>
              </a:buClr>
              <a:buFont typeface="Arial" panose="020B0604020202020204" pitchFamily="34" charset="0"/>
              <a:buChar char="•"/>
            </a:pPr>
            <a:r>
              <a:rPr lang="en-US" altLang="en-US" sz="1600" dirty="0"/>
              <a:t>Consciousness of God. if one sneaks to the kitchen and eat, no one would know.</a:t>
            </a:r>
          </a:p>
          <a:p>
            <a:pPr marL="285750" indent="-285750">
              <a:lnSpc>
                <a:spcPct val="90000"/>
              </a:lnSpc>
              <a:spcAft>
                <a:spcPts val="600"/>
              </a:spcAft>
              <a:buClr>
                <a:schemeClr val="accent1"/>
              </a:buClr>
              <a:buFont typeface="Arial" panose="020B0604020202020204" pitchFamily="34" charset="0"/>
              <a:buChar char="•"/>
            </a:pPr>
            <a:r>
              <a:rPr lang="en-US" altLang="en-US" sz="1600" dirty="0"/>
              <a:t>Remember the poor who fast 24 hours a day seven days a week for lack of food.</a:t>
            </a:r>
          </a:p>
          <a:p>
            <a:pPr marL="285750" indent="-285750">
              <a:lnSpc>
                <a:spcPct val="90000"/>
              </a:lnSpc>
              <a:spcAft>
                <a:spcPts val="600"/>
              </a:spcAft>
              <a:buClr>
                <a:schemeClr val="accent1"/>
              </a:buClr>
              <a:buFont typeface="Arial" panose="020B0604020202020204" pitchFamily="34" charset="0"/>
              <a:buChar char="•"/>
            </a:pPr>
            <a:r>
              <a:rPr lang="en-US" altLang="en-US" sz="1600" dirty="0"/>
              <a:t>If I can fast from lawful things, can’t I also fast from unlawful things. If I can deny my needs, I can also deny my wants.</a:t>
            </a:r>
          </a:p>
          <a:p>
            <a:pPr marL="285750" indent="-285750">
              <a:lnSpc>
                <a:spcPct val="90000"/>
              </a:lnSpc>
              <a:spcAft>
                <a:spcPts val="600"/>
              </a:spcAft>
              <a:buClr>
                <a:schemeClr val="accent1"/>
              </a:buClr>
              <a:buFont typeface="Arial" panose="020B0604020202020204" pitchFamily="34" charset="0"/>
              <a:buChar char="•"/>
            </a:pPr>
            <a:r>
              <a:rPr lang="en-US" altLang="en-US" sz="1600" dirty="0"/>
              <a:t>Establish new habits.</a:t>
            </a:r>
            <a:endParaRPr lang="en-US" dirty="0"/>
          </a:p>
        </p:txBody>
      </p:sp>
      <p:sp>
        <p:nvSpPr>
          <p:cNvPr id="5" name="TextBox 4">
            <a:extLst>
              <a:ext uri="{FF2B5EF4-FFF2-40B4-BE49-F238E27FC236}">
                <a16:creationId xmlns:a16="http://schemas.microsoft.com/office/drawing/2014/main" id="{319B97B5-B51B-4761-81DF-9CB532DAB206}"/>
              </a:ext>
            </a:extLst>
          </p:cNvPr>
          <p:cNvSpPr txBox="1"/>
          <p:nvPr/>
        </p:nvSpPr>
        <p:spPr>
          <a:xfrm>
            <a:off x="4239173" y="371475"/>
            <a:ext cx="4739360" cy="3031599"/>
          </a:xfrm>
          <a:prstGeom prst="rect">
            <a:avLst/>
          </a:prstGeom>
          <a:noFill/>
        </p:spPr>
        <p:txBody>
          <a:bodyPr wrap="square" rtlCol="0">
            <a:spAutoFit/>
          </a:bodyPr>
          <a:lstStyle/>
          <a:p>
            <a:r>
              <a:rPr lang="en-US" altLang="en-US" sz="2000" b="1" dirty="0">
                <a:solidFill>
                  <a:schemeClr val="accent1"/>
                </a:solidFill>
                <a:effectLst>
                  <a:outerShdw blurRad="38100" dist="38100" dir="2700000" algn="tl">
                    <a:srgbClr val="000000">
                      <a:alpha val="43137"/>
                    </a:srgbClr>
                  </a:outerShdw>
                </a:effectLst>
              </a:rPr>
              <a:t>4. Alms Giving </a:t>
            </a:r>
          </a:p>
          <a:p>
            <a:pPr>
              <a:spcAft>
                <a:spcPts val="600"/>
              </a:spcAft>
            </a:pPr>
            <a:r>
              <a:rPr lang="en-US" altLang="en-US" dirty="0"/>
              <a:t>Pay the annual obligatory charity as follows:</a:t>
            </a:r>
          </a:p>
          <a:p>
            <a:pPr marL="285750" indent="-285750">
              <a:lnSpc>
                <a:spcPct val="80000"/>
              </a:lnSpc>
              <a:spcAft>
                <a:spcPts val="600"/>
              </a:spcAft>
              <a:buClr>
                <a:schemeClr val="accent1"/>
              </a:buClr>
              <a:buFont typeface="Arial" panose="020B0604020202020204" pitchFamily="34" charset="0"/>
              <a:buChar char="•"/>
            </a:pPr>
            <a:r>
              <a:rPr lang="en-US" altLang="en-US" sz="1600" dirty="0"/>
              <a:t>May not go to the funds of the Islamic centers and organizations. Those can be funded by general charity, not Alms.</a:t>
            </a:r>
          </a:p>
          <a:p>
            <a:pPr marL="285750" indent="-285750">
              <a:lnSpc>
                <a:spcPct val="80000"/>
              </a:lnSpc>
              <a:spcAft>
                <a:spcPts val="600"/>
              </a:spcAft>
              <a:buClr>
                <a:schemeClr val="accent1"/>
              </a:buClr>
              <a:buFont typeface="Arial" panose="020B0604020202020204" pitchFamily="34" charset="0"/>
              <a:buChar char="•"/>
            </a:pPr>
            <a:r>
              <a:rPr lang="en-US" altLang="en-US" sz="1600" dirty="0"/>
              <a:t>2.5% of wealth in excess to your needs, i.e. savings.</a:t>
            </a:r>
          </a:p>
          <a:p>
            <a:pPr marL="285750" indent="-285750">
              <a:lnSpc>
                <a:spcPct val="80000"/>
              </a:lnSpc>
              <a:spcAft>
                <a:spcPts val="600"/>
              </a:spcAft>
              <a:buClr>
                <a:schemeClr val="accent1"/>
              </a:buClr>
              <a:buFont typeface="Arial" panose="020B0604020202020204" pitchFamily="34" charset="0"/>
              <a:buChar char="•"/>
            </a:pPr>
            <a:r>
              <a:rPr lang="en-US" altLang="en-US" sz="1600" dirty="0"/>
              <a:t>20% of mines and oil.</a:t>
            </a:r>
          </a:p>
          <a:p>
            <a:pPr marL="285750" indent="-285750">
              <a:lnSpc>
                <a:spcPct val="80000"/>
              </a:lnSpc>
              <a:spcAft>
                <a:spcPts val="600"/>
              </a:spcAft>
              <a:buClr>
                <a:schemeClr val="accent1"/>
              </a:buClr>
              <a:buFont typeface="Arial" panose="020B0604020202020204" pitchFamily="34" charset="0"/>
              <a:buChar char="•"/>
            </a:pPr>
            <a:r>
              <a:rPr lang="en-US" altLang="en-US" sz="1600" dirty="0"/>
              <a:t>5-10% if crops. Must be paid on the day of harvest.</a:t>
            </a:r>
          </a:p>
          <a:p>
            <a:pPr marL="285750" indent="-285750">
              <a:lnSpc>
                <a:spcPct val="80000"/>
              </a:lnSpc>
              <a:spcAft>
                <a:spcPts val="600"/>
              </a:spcAft>
              <a:buClr>
                <a:schemeClr val="accent1"/>
              </a:buClr>
              <a:buFont typeface="Arial" panose="020B0604020202020204" pitchFamily="34" charset="0"/>
              <a:buChar char="•"/>
            </a:pPr>
            <a:r>
              <a:rPr lang="en-US" altLang="en-US" sz="1600" dirty="0"/>
              <a:t>May be given to poor and needy, free slaves, ransom prisoners of war, provide to travelers who run out of supplies, treat needy patients and for the sake of God. </a:t>
            </a:r>
          </a:p>
        </p:txBody>
      </p:sp>
      <p:sp>
        <p:nvSpPr>
          <p:cNvPr id="7" name="TextBox 6">
            <a:extLst>
              <a:ext uri="{FF2B5EF4-FFF2-40B4-BE49-F238E27FC236}">
                <a16:creationId xmlns:a16="http://schemas.microsoft.com/office/drawing/2014/main" id="{6110994B-39B9-4DE3-B0F0-BF68CE316B62}"/>
              </a:ext>
            </a:extLst>
          </p:cNvPr>
          <p:cNvSpPr txBox="1"/>
          <p:nvPr/>
        </p:nvSpPr>
        <p:spPr>
          <a:xfrm>
            <a:off x="4224613" y="3326130"/>
            <a:ext cx="4768480" cy="3043910"/>
          </a:xfrm>
          <a:prstGeom prst="rect">
            <a:avLst/>
          </a:prstGeom>
          <a:noFill/>
        </p:spPr>
        <p:txBody>
          <a:bodyPr wrap="square" rtlCol="0">
            <a:spAutoFit/>
          </a:bodyPr>
          <a:lstStyle/>
          <a:p>
            <a:pPr>
              <a:spcAft>
                <a:spcPts val="600"/>
              </a:spcAft>
            </a:pPr>
            <a:r>
              <a:rPr lang="en-US" altLang="en-US" b="1" dirty="0">
                <a:solidFill>
                  <a:schemeClr val="accent1"/>
                </a:solidFill>
                <a:effectLst>
                  <a:outerShdw blurRad="38100" dist="38100" dir="2700000" algn="tl">
                    <a:srgbClr val="000000">
                      <a:alpha val="43137"/>
                    </a:srgbClr>
                  </a:outerShdw>
                </a:effectLst>
              </a:rPr>
              <a:t>5. Pilgrimage to Makkah at Least Once in Life Time (Hajj).</a:t>
            </a:r>
          </a:p>
          <a:p>
            <a:pPr marL="285750" indent="-285750">
              <a:lnSpc>
                <a:spcPct val="80000"/>
              </a:lnSpc>
              <a:spcAft>
                <a:spcPts val="600"/>
              </a:spcAft>
              <a:buClr>
                <a:schemeClr val="accent1"/>
              </a:buClr>
              <a:buFont typeface="Arial" panose="020B0604020202020204" pitchFamily="34" charset="0"/>
              <a:buChar char="•"/>
            </a:pPr>
            <a:r>
              <a:rPr lang="en-US" altLang="en-US" sz="1600" dirty="0"/>
              <a:t>Only to those who can afford it and healthy enough to make the journey.</a:t>
            </a:r>
          </a:p>
          <a:p>
            <a:pPr marL="285750" indent="-285750">
              <a:lnSpc>
                <a:spcPct val="80000"/>
              </a:lnSpc>
              <a:spcAft>
                <a:spcPts val="600"/>
              </a:spcAft>
              <a:buClr>
                <a:schemeClr val="accent1"/>
              </a:buClr>
              <a:buFont typeface="Arial" panose="020B0604020202020204" pitchFamily="34" charset="0"/>
              <a:buChar char="•"/>
            </a:pPr>
            <a:r>
              <a:rPr lang="en-US" altLang="en-US" sz="1600" dirty="0"/>
              <a:t>People travel for pleasure and business. This trip is a travel for the sake of God. Hajj is like an annual conference to all Muslims from different places and nations to share concerns and news.</a:t>
            </a:r>
          </a:p>
          <a:p>
            <a:pPr marL="285750" indent="-285750">
              <a:lnSpc>
                <a:spcPct val="80000"/>
              </a:lnSpc>
              <a:spcAft>
                <a:spcPts val="600"/>
              </a:spcAft>
              <a:buClr>
                <a:schemeClr val="accent1"/>
              </a:buClr>
              <a:buFont typeface="Arial" panose="020B0604020202020204" pitchFamily="34" charset="0"/>
              <a:buChar char="•"/>
            </a:pPr>
            <a:r>
              <a:rPr lang="en-US" altLang="en-US" sz="1600" dirty="0"/>
              <a:t>Equality is emphasized in Hajj because regardless of race, color, wealth or social status, all Muslims in Hajj wear the same cloths, walk on the same ground, have the same restrictions and perform the same rituals.</a:t>
            </a:r>
            <a:endParaRPr lang="en-US" sz="1600" dirty="0"/>
          </a:p>
        </p:txBody>
      </p:sp>
      <p:cxnSp>
        <p:nvCxnSpPr>
          <p:cNvPr id="8" name="Straight Connector 7">
            <a:extLst>
              <a:ext uri="{FF2B5EF4-FFF2-40B4-BE49-F238E27FC236}">
                <a16:creationId xmlns:a16="http://schemas.microsoft.com/office/drawing/2014/main" id="{E5EAA021-17D2-4341-8F32-E441BA4CB0E3}"/>
              </a:ext>
            </a:extLst>
          </p:cNvPr>
          <p:cNvCxnSpPr/>
          <p:nvPr/>
        </p:nvCxnSpPr>
        <p:spPr>
          <a:xfrm>
            <a:off x="4086224" y="452846"/>
            <a:ext cx="0" cy="56431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78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2530</Words>
  <Application>Microsoft Office PowerPoint</Application>
  <PresentationFormat>Letter Paper (8.5x11 in)</PresentationFormat>
  <Paragraphs>210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Ali Elzeiny</dc:creator>
  <cp:lastModifiedBy>Dr. Ali Elzeiny</cp:lastModifiedBy>
  <cp:revision>71</cp:revision>
  <cp:lastPrinted>2017-11-29T01:44:33Z</cp:lastPrinted>
  <dcterms:created xsi:type="dcterms:W3CDTF">2017-11-27T19:38:30Z</dcterms:created>
  <dcterms:modified xsi:type="dcterms:W3CDTF">2018-01-03T23:00:47Z</dcterms:modified>
</cp:coreProperties>
</file>